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75" r:id="rId6"/>
    <p:sldId id="261" r:id="rId7"/>
    <p:sldId id="276" r:id="rId8"/>
    <p:sldId id="263" r:id="rId9"/>
    <p:sldId id="264" r:id="rId10"/>
    <p:sldId id="273" r:id="rId11"/>
    <p:sldId id="265" r:id="rId12"/>
    <p:sldId id="266" r:id="rId13"/>
    <p:sldId id="274" r:id="rId14"/>
    <p:sldId id="270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A8B-C765-45AD-94B4-A1EE4DBBC212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8970-45DB-47B3-9D81-7B976D53D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31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A8B-C765-45AD-94B4-A1EE4DBBC212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8970-45DB-47B3-9D81-7B976D53D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10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A8B-C765-45AD-94B4-A1EE4DBBC212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8970-45DB-47B3-9D81-7B976D53D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72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A8B-C765-45AD-94B4-A1EE4DBBC212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8970-45DB-47B3-9D81-7B976D53D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96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A8B-C765-45AD-94B4-A1EE4DBBC212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8970-45DB-47B3-9D81-7B976D53D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76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A8B-C765-45AD-94B4-A1EE4DBBC212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8970-45DB-47B3-9D81-7B976D53D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62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A8B-C765-45AD-94B4-A1EE4DBBC212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8970-45DB-47B3-9D81-7B976D53D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03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A8B-C765-45AD-94B4-A1EE4DBBC212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8970-45DB-47B3-9D81-7B976D53D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10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A8B-C765-45AD-94B4-A1EE4DBBC212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8970-45DB-47B3-9D81-7B976D53D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67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A8B-C765-45AD-94B4-A1EE4DBBC212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8970-45DB-47B3-9D81-7B976D53D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52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AA8B-C765-45AD-94B4-A1EE4DBBC212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8970-45DB-47B3-9D81-7B976D53D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12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6AA8B-C765-45AD-94B4-A1EE4DBBC212}" type="datetimeFigureOut">
              <a:rPr kumimoji="1" lang="ja-JP" altLang="en-US" smtClean="0"/>
              <a:t>2017/6/30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98970-45DB-47B3-9D81-7B976D53D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26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7552"/>
            <a:ext cx="12192000" cy="2387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Demonstration of mass measurements at the Rare-RI Ring facility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19982" y="2501176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June 28</a:t>
            </a:r>
            <a:r>
              <a:rPr lang="en-US" altLang="ja-JP" sz="2800" baseline="30000" dirty="0" smtClean="0"/>
              <a:t>th</a:t>
            </a:r>
            <a:r>
              <a:rPr lang="en-US" altLang="ja-JP" sz="2800" dirty="0" smtClean="0"/>
              <a:t>, 2017</a:t>
            </a:r>
          </a:p>
          <a:p>
            <a:r>
              <a:rPr lang="en-US" altLang="ja-JP" sz="2800" dirty="0" smtClean="0"/>
              <a:t>Saitama University</a:t>
            </a:r>
          </a:p>
          <a:p>
            <a:r>
              <a:rPr lang="en-US" altLang="ja-JP" sz="2800" dirty="0" smtClean="0"/>
              <a:t>Shunichiro </a:t>
            </a:r>
            <a:r>
              <a:rPr lang="en-US" altLang="ja-JP" sz="2800" dirty="0" err="1" smtClean="0"/>
              <a:t>Omika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3360" y="240722"/>
            <a:ext cx="9837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China-Japan collaboration workshop on “Nuclear mass and life for unravelling mysteries of r-process”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449" y="4083197"/>
            <a:ext cx="67530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D. </a:t>
            </a:r>
            <a:r>
              <a:rPr lang="en-US" altLang="ja-JP" dirty="0" err="1" smtClean="0"/>
              <a:t>Nagae</a:t>
            </a:r>
            <a:r>
              <a:rPr lang="en-US" altLang="ja-JP" dirty="0" smtClean="0"/>
              <a:t>, Y. Abe, Y. Yamaguchi, F. </a:t>
            </a:r>
            <a:r>
              <a:rPr lang="en-US" altLang="ja-JP" dirty="0" err="1" smtClean="0"/>
              <a:t>Suzaki</a:t>
            </a:r>
            <a:r>
              <a:rPr lang="en-US" altLang="ja-JP" dirty="0" smtClean="0"/>
              <a:t>, </a:t>
            </a:r>
          </a:p>
          <a:p>
            <a:pPr algn="ctr"/>
            <a:r>
              <a:rPr lang="en-US" altLang="ja-JP" dirty="0" smtClean="0"/>
              <a:t>K. Wakayama, N. Tadano, R. </a:t>
            </a:r>
            <a:r>
              <a:rPr lang="en-US" altLang="ja-JP" dirty="0" err="1" smtClean="0"/>
              <a:t>Igosawa</a:t>
            </a:r>
            <a:r>
              <a:rPr lang="en-US" altLang="ja-JP" dirty="0" smtClean="0"/>
              <a:t>, K. Inomata, Y. Arakawa,</a:t>
            </a:r>
          </a:p>
          <a:p>
            <a:pPr algn="ctr"/>
            <a:r>
              <a:rPr lang="en-US" altLang="ja-JP" dirty="0" smtClean="0"/>
              <a:t>K. </a:t>
            </a:r>
            <a:r>
              <a:rPr lang="en-US" altLang="ja-JP" dirty="0" err="1" smtClean="0"/>
              <a:t>Nishimuro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Fujii</a:t>
            </a:r>
            <a:r>
              <a:rPr lang="en-US" altLang="ja-JP" dirty="0" smtClean="0"/>
              <a:t>, T. Mitsui, T. Yamaguchi, T. Suzuki,</a:t>
            </a:r>
          </a:p>
          <a:p>
            <a:pPr algn="ctr"/>
            <a:r>
              <a:rPr lang="en-US" altLang="ja-JP" dirty="0" smtClean="0"/>
              <a:t>S. Suzuki, T. </a:t>
            </a:r>
            <a:r>
              <a:rPr lang="en-US" altLang="ja-JP" dirty="0" err="1" smtClean="0"/>
              <a:t>Moriguchi</a:t>
            </a:r>
            <a:r>
              <a:rPr lang="en-US" altLang="ja-JP" dirty="0" smtClean="0"/>
              <a:t>, M. Amano, D. </a:t>
            </a:r>
            <a:r>
              <a:rPr lang="en-US" altLang="ja-JP" dirty="0" err="1" smtClean="0"/>
              <a:t>Kamioka</a:t>
            </a:r>
            <a:r>
              <a:rPr lang="en-US" altLang="ja-JP" dirty="0" smtClean="0"/>
              <a:t>, A. Ozawa,</a:t>
            </a:r>
          </a:p>
          <a:p>
            <a:pPr algn="ctr"/>
            <a:r>
              <a:rPr lang="en-US" altLang="ja-JP" dirty="0" smtClean="0"/>
              <a:t>S. </a:t>
            </a:r>
            <a:r>
              <a:rPr lang="en-US" altLang="ja-JP" dirty="0" err="1" smtClean="0"/>
              <a:t>Naimi</a:t>
            </a:r>
            <a:r>
              <a:rPr lang="en-US" altLang="ja-JP" dirty="0" smtClean="0"/>
              <a:t>, Z. Ge, Y. Yanagisawa, H. Suzuki, H. Baba, S. </a:t>
            </a:r>
            <a:r>
              <a:rPr lang="en-US" altLang="ja-JP" dirty="0" err="1" smtClean="0"/>
              <a:t>Michimasa</a:t>
            </a:r>
            <a:r>
              <a:rPr lang="en-US" altLang="ja-JP" dirty="0" smtClean="0"/>
              <a:t>,</a:t>
            </a:r>
          </a:p>
          <a:p>
            <a:pPr algn="ctr"/>
            <a:r>
              <a:rPr lang="en-US" altLang="ja-JP" dirty="0" smtClean="0"/>
              <a:t>S. Ota, G. </a:t>
            </a:r>
            <a:r>
              <a:rPr lang="en-US" altLang="ja-JP" dirty="0" err="1" smtClean="0"/>
              <a:t>Lorusso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Yu.A</a:t>
            </a:r>
            <a:r>
              <a:rPr lang="en-US" altLang="ja-JP" dirty="0" smtClean="0"/>
              <a:t>. Litvinov, M. </a:t>
            </a:r>
            <a:r>
              <a:rPr lang="en-US" altLang="ja-JP" dirty="0" err="1" smtClean="0"/>
              <a:t>Wakasugi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Uesaka</a:t>
            </a:r>
            <a:r>
              <a:rPr lang="en-US" altLang="ja-JP" dirty="0" smtClean="0"/>
              <a:t>, and Y. Yano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09" y="5973626"/>
            <a:ext cx="766806" cy="84243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39" y="5960975"/>
            <a:ext cx="657509" cy="842433"/>
          </a:xfrm>
          <a:prstGeom prst="rect">
            <a:avLst/>
          </a:prstGeom>
        </p:spPr>
      </p:pic>
      <p:pic>
        <p:nvPicPr>
          <p:cNvPr id="9" name="Picture 55" descr="埼玉大学ロゴマーク（縦組みタイプ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15" y="5910262"/>
            <a:ext cx="895350" cy="9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4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Error from correction T</a:t>
            </a:r>
            <a:r>
              <a:rPr kumimoji="1" lang="en-US" altLang="ja-JP" baseline="-25000" dirty="0" smtClean="0"/>
              <a:t>1</a:t>
            </a:r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5900528" y="1410422"/>
            <a:ext cx="5348044" cy="5305684"/>
            <a:chOff x="-21301" y="1265278"/>
            <a:chExt cx="5348044" cy="5305684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608311" y="1384014"/>
              <a:ext cx="4718432" cy="4680062"/>
              <a:chOff x="5368996" y="-844750"/>
              <a:chExt cx="5677739" cy="5631568"/>
            </a:xfrm>
          </p:grpSpPr>
          <p:pic>
            <p:nvPicPr>
              <p:cNvPr id="30" name="図 29"/>
              <p:cNvPicPr>
                <a:picLocks noChangeAspect="1"/>
              </p:cNvPicPr>
              <p:nvPr/>
            </p:nvPicPr>
            <p:blipFill rotWithShape="1">
              <a:blip r:embed="rId2"/>
              <a:srcRect l="5051" t="14845" r="52050" b="10677"/>
              <a:stretch/>
            </p:blipFill>
            <p:spPr>
              <a:xfrm>
                <a:off x="5436509" y="-844750"/>
                <a:ext cx="5581651" cy="5448300"/>
              </a:xfrm>
              <a:prstGeom prst="rect">
                <a:avLst/>
              </a:prstGeom>
            </p:spPr>
          </p:pic>
          <p:sp>
            <p:nvSpPr>
              <p:cNvPr id="31" name="正方形/長方形 30"/>
              <p:cNvSpPr/>
              <p:nvPr/>
            </p:nvSpPr>
            <p:spPr>
              <a:xfrm>
                <a:off x="5619372" y="4428952"/>
                <a:ext cx="5398788" cy="3335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5590344" y="4434762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/>
                  <a:t>0</a:t>
                </a:r>
                <a:endParaRPr kumimoji="1" lang="ja-JP" altLang="en-US" sz="1600" dirty="0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7504181" y="4442997"/>
                <a:ext cx="5485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/>
                  <a:t>0.08</a:t>
                </a:r>
                <a:endParaRPr kumimoji="1" lang="ja-JP" altLang="en-US" sz="1600" dirty="0"/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8515286" y="4448264"/>
                <a:ext cx="5485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/>
                  <a:t>0.12</a:t>
                </a:r>
                <a:endParaRPr kumimoji="1" lang="ja-JP" altLang="en-US" sz="1600" dirty="0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9535208" y="4447258"/>
                <a:ext cx="5485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/>
                  <a:t>0.16</a:t>
                </a:r>
                <a:endParaRPr kumimoji="1" lang="ja-JP" altLang="en-US" sz="1600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10602383" y="4443798"/>
                <a:ext cx="4443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/>
                  <a:t>0.2</a:t>
                </a:r>
                <a:endParaRPr kumimoji="1" lang="ja-JP" altLang="en-US" sz="1600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6486157" y="4437187"/>
                <a:ext cx="5485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/>
                  <a:t>0.04</a:t>
                </a:r>
                <a:endParaRPr kumimoji="1" lang="ja-JP" altLang="en-US" sz="1600" dirty="0"/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5416900" y="-566057"/>
                <a:ext cx="247119" cy="51856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5370879" y="2890543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2</a:t>
                </a:r>
                <a:endParaRPr kumimoji="1" lang="ja-JP" altLang="en-US" sz="1600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5396028" y="1566312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4</a:t>
                </a:r>
                <a:endParaRPr kumimoji="1" lang="ja-JP" altLang="en-US" sz="1600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5368996" y="4191270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/>
                  <a:t>0</a:t>
                </a:r>
                <a:endParaRPr kumimoji="1" lang="ja-JP" altLang="en-US" sz="1600" dirty="0"/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5407934" y="283611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6</a:t>
                </a:r>
                <a:endParaRPr kumimoji="1" lang="ja-JP" altLang="en-US" sz="1600" dirty="0"/>
              </a:p>
            </p:txBody>
          </p:sp>
        </p:grpSp>
        <p:sp>
          <p:nvSpPr>
            <p:cNvPr id="28" name="テキスト ボックス 27"/>
            <p:cNvSpPr txBox="1"/>
            <p:nvPr/>
          </p:nvSpPr>
          <p:spPr>
            <a:xfrm>
              <a:off x="1992583" y="6109297"/>
              <a:ext cx="2164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aseline="30000" dirty="0" smtClean="0"/>
                <a:t>77</a:t>
              </a:r>
              <a:r>
                <a:rPr lang="en-US" altLang="ja-JP" sz="2400" dirty="0" smtClean="0"/>
                <a:t>Ga m/q – 2.48</a:t>
              </a:r>
              <a:endParaRPr kumimoji="1" lang="ja-JP" altLang="en-US" sz="24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-21301" y="1265278"/>
              <a:ext cx="9335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C</a:t>
              </a:r>
              <a:r>
                <a:rPr lang="en-US" altLang="ja-JP" sz="2400" dirty="0" smtClean="0"/>
                <a:t>ount</a:t>
              </a:r>
              <a:endParaRPr kumimoji="1" lang="ja-JP" altLang="en-US" sz="2400" dirty="0"/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9676495" y="1841613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Ex) </a:t>
            </a:r>
            <a:r>
              <a:rPr kumimoji="1" lang="en-US" altLang="ja-JP" sz="2400" baseline="30000" dirty="0" smtClean="0"/>
              <a:t>77</a:t>
            </a:r>
            <a:r>
              <a:rPr lang="en-US" altLang="ja-JP" sz="2400" dirty="0" smtClean="0"/>
              <a:t>Ga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707868" y="1466870"/>
                <a:ext cx="4325030" cy="176862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68" y="1466870"/>
                <a:ext cx="4325030" cy="1768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テキスト ボックス 48"/>
          <p:cNvSpPr txBox="1"/>
          <p:nvPr/>
        </p:nvSpPr>
        <p:spPr>
          <a:xfrm>
            <a:off x="639316" y="3469871"/>
            <a:ext cx="3925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width of m/q spectrum is reflected</a:t>
            </a:r>
          </a:p>
          <a:p>
            <a:r>
              <a:rPr lang="en-US" altLang="ja-JP" dirty="0"/>
              <a:t>t</a:t>
            </a:r>
            <a:r>
              <a:rPr lang="en-US" altLang="ja-JP" dirty="0" smtClean="0"/>
              <a:t>he width of correction circulation time.</a:t>
            </a:r>
          </a:p>
          <a:p>
            <a:r>
              <a:rPr lang="en-US" altLang="ja-JP" dirty="0" smtClean="0"/>
              <a:t>We define </a:t>
            </a:r>
            <a:r>
              <a:rPr kumimoji="1" lang="en-US" altLang="ja-JP" baseline="-25000" dirty="0" smtClean="0"/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σ</a:t>
            </a:r>
            <a:r>
              <a:rPr lang="en-US" altLang="ja-JP" baseline="-25000" dirty="0" smtClean="0">
                <a:solidFill>
                  <a:srgbClr val="000000"/>
                </a:solidFill>
              </a:rPr>
              <a:t>T1</a:t>
            </a:r>
            <a:r>
              <a:rPr lang="ja-JP" altLang="en-US" dirty="0" smtClean="0"/>
              <a:t> </a:t>
            </a:r>
            <a:r>
              <a:rPr lang="en-US" altLang="ja-JP" dirty="0" smtClean="0"/>
              <a:t>as RMS / </a:t>
            </a:r>
            <a:r>
              <a:rPr lang="en-US" altLang="ja-JP" b="0" i="0" u="none" strike="noStrike" dirty="0" smtClean="0">
                <a:solidFill>
                  <a:schemeClr val="dk1"/>
                </a:solidFill>
                <a:effectLst/>
                <a:latin typeface="+mn-lt"/>
                <a:ea typeface="+mn-ea"/>
              </a:rPr>
              <a:t>m/</a:t>
            </a:r>
            <a:r>
              <a:rPr lang="en-US" altLang="ja-JP" b="0" i="0" u="none" strike="noStrike" dirty="0" err="1" smtClean="0">
                <a:solidFill>
                  <a:schemeClr val="dk1"/>
                </a:solidFill>
                <a:effectLst/>
                <a:latin typeface="+mn-lt"/>
                <a:ea typeface="+mn-ea"/>
              </a:rPr>
              <a:t>q</a:t>
            </a:r>
            <a:r>
              <a:rPr lang="en-US" altLang="ja-JP" b="0" i="0" u="none" strike="noStrike" baseline="-25000" dirty="0" err="1" smtClean="0">
                <a:solidFill>
                  <a:schemeClr val="dk1"/>
                </a:solidFill>
                <a:effectLst/>
                <a:latin typeface="+mn-lt"/>
                <a:ea typeface="+mn-ea"/>
              </a:rPr>
              <a:t>exp</a:t>
            </a:r>
            <a:r>
              <a:rPr lang="en-US" altLang="ja-JP" baseline="-25000" dirty="0" smtClean="0">
                <a:solidFill>
                  <a:srgbClr val="000000"/>
                </a:solidFill>
              </a:rPr>
              <a:t> .</a:t>
            </a:r>
            <a:endParaRPr lang="en-US" altLang="ja-JP" b="0" i="0" u="none" strike="noStrike" dirty="0" smtClean="0">
              <a:solidFill>
                <a:srgbClr val="000000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1568567" y="648866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9/15</a:t>
            </a:r>
            <a:endParaRPr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9225922" y="5294133"/>
            <a:ext cx="1906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</a:t>
            </a:r>
            <a:endParaRPr kumimoji="1" lang="ja-JP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7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Error from uncertainty of beta</a:t>
            </a:r>
            <a:endParaRPr kumimoji="1" lang="ja-JP" altLang="en-US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200207" y="1299591"/>
            <a:ext cx="7082971" cy="4537399"/>
            <a:chOff x="140850" y="1579458"/>
            <a:chExt cx="7082971" cy="4537399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2"/>
            <a:srcRect l="12741" t="22173" r="19881" b="14335"/>
            <a:stretch/>
          </p:blipFill>
          <p:spPr>
            <a:xfrm>
              <a:off x="140850" y="2364288"/>
              <a:ext cx="7082971" cy="3752569"/>
            </a:xfrm>
            <a:prstGeom prst="rect">
              <a:avLst/>
            </a:prstGeom>
          </p:spPr>
        </p:pic>
        <p:cxnSp>
          <p:nvCxnSpPr>
            <p:cNvPr id="5" name="直線コネクタ 4"/>
            <p:cNvCxnSpPr/>
            <p:nvPr/>
          </p:nvCxnSpPr>
          <p:spPr>
            <a:xfrm>
              <a:off x="1823649" y="2953382"/>
              <a:ext cx="0" cy="36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rot="16200000">
              <a:off x="4835363" y="5112468"/>
              <a:ext cx="0" cy="36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/>
            <p:cNvSpPr/>
            <p:nvPr/>
          </p:nvSpPr>
          <p:spPr>
            <a:xfrm>
              <a:off x="1596664" y="2613078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 dirty="0">
                  <a:solidFill>
                    <a:srgbClr val="FF0000"/>
                  </a:solidFill>
                  <a:latin typeface="Arial"/>
                  <a:cs typeface="Arial"/>
                </a:rPr>
                <a:t>F3</a:t>
              </a: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188568" y="5107802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 dirty="0" smtClean="0">
                  <a:solidFill>
                    <a:srgbClr val="FF0000"/>
                  </a:solidFill>
                  <a:latin typeface="Arial"/>
                  <a:cs typeface="Arial"/>
                </a:rPr>
                <a:t>S0</a:t>
              </a:r>
              <a:endParaRPr lang="en-US" altLang="ja-JP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9" name="Rectangle 40"/>
            <p:cNvSpPr>
              <a:spLocks noChangeArrowheads="1"/>
            </p:cNvSpPr>
            <p:nvPr/>
          </p:nvSpPr>
          <p:spPr bwMode="auto">
            <a:xfrm>
              <a:off x="2581684" y="3482410"/>
              <a:ext cx="926857" cy="523220"/>
            </a:xfrm>
            <a:prstGeom prst="rect">
              <a:avLst/>
            </a:prstGeom>
            <a:noFill/>
            <a:ln w="25400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altLang="ja-JP" sz="1600" b="1" dirty="0">
                  <a:solidFill>
                    <a:srgbClr val="3333FF"/>
                  </a:solidFill>
                  <a:latin typeface="Arial"/>
                  <a:cs typeface="Arial"/>
                </a:rPr>
                <a:t>D3</a:t>
              </a:r>
            </a:p>
            <a:p>
              <a:pPr>
                <a:defRPr/>
              </a:pPr>
              <a:r>
                <a:rPr lang="en-US" altLang="ja-JP" sz="1200" b="1" dirty="0" smtClean="0">
                  <a:solidFill>
                    <a:srgbClr val="3333FF"/>
                  </a:solidFill>
                  <a:latin typeface="Arial"/>
                  <a:ea typeface="+mj-ea"/>
                  <a:cs typeface="Arial"/>
                </a:rPr>
                <a:t>4.8575 </a:t>
              </a:r>
              <a:r>
                <a:rPr lang="en-US" altLang="ja-JP" sz="1200" b="1" dirty="0">
                  <a:solidFill>
                    <a:srgbClr val="3333FF"/>
                  </a:solidFill>
                  <a:latin typeface="Arial"/>
                  <a:ea typeface="+mj-ea"/>
                  <a:cs typeface="Arial"/>
                </a:rPr>
                <a:t>Tm</a:t>
              </a:r>
            </a:p>
          </p:txBody>
        </p:sp>
        <p:cxnSp>
          <p:nvCxnSpPr>
            <p:cNvPr id="10" name="直線矢印コネクタ 9"/>
            <p:cNvCxnSpPr>
              <a:stCxn id="9" idx="0"/>
            </p:cNvCxnSpPr>
            <p:nvPr/>
          </p:nvCxnSpPr>
          <p:spPr>
            <a:xfrm flipH="1" flipV="1">
              <a:off x="2301065" y="3209530"/>
              <a:ext cx="744048" cy="272880"/>
            </a:xfrm>
            <a:prstGeom prst="straightConnector1">
              <a:avLst/>
            </a:prstGeom>
            <a:ln w="254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40"/>
            <p:cNvSpPr>
              <a:spLocks noChangeArrowheads="1"/>
            </p:cNvSpPr>
            <p:nvPr/>
          </p:nvSpPr>
          <p:spPr bwMode="auto">
            <a:xfrm>
              <a:off x="2048421" y="1579458"/>
              <a:ext cx="926857" cy="523220"/>
            </a:xfrm>
            <a:prstGeom prst="rect">
              <a:avLst/>
            </a:prstGeom>
            <a:noFill/>
            <a:ln w="25400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altLang="ja-JP" sz="1600" b="1" dirty="0">
                  <a:solidFill>
                    <a:srgbClr val="3333FF"/>
                  </a:solidFill>
                  <a:latin typeface="Arial"/>
                  <a:cs typeface="Arial"/>
                </a:rPr>
                <a:t>D4</a:t>
              </a:r>
            </a:p>
            <a:p>
              <a:pPr>
                <a:defRPr/>
              </a:pPr>
              <a:r>
                <a:rPr lang="en-US" altLang="ja-JP" sz="1200" b="1" dirty="0" smtClean="0">
                  <a:solidFill>
                    <a:srgbClr val="3333FF"/>
                  </a:solidFill>
                  <a:latin typeface="Arial"/>
                  <a:ea typeface="+mj-ea"/>
                  <a:cs typeface="Arial"/>
                </a:rPr>
                <a:t>4.8476 </a:t>
              </a:r>
              <a:r>
                <a:rPr lang="en-US" altLang="ja-JP" sz="1200" b="1" dirty="0">
                  <a:solidFill>
                    <a:srgbClr val="3333FF"/>
                  </a:solidFill>
                  <a:latin typeface="Arial"/>
                  <a:ea typeface="+mj-ea"/>
                  <a:cs typeface="Arial"/>
                </a:rPr>
                <a:t>Tm</a:t>
              </a:r>
            </a:p>
          </p:txBody>
        </p:sp>
        <p:cxnSp>
          <p:nvCxnSpPr>
            <p:cNvPr id="12" name="直線矢印コネクタ 11"/>
            <p:cNvCxnSpPr>
              <a:stCxn id="11" idx="2"/>
            </p:cNvCxnSpPr>
            <p:nvPr/>
          </p:nvCxnSpPr>
          <p:spPr>
            <a:xfrm>
              <a:off x="2511850" y="2102678"/>
              <a:ext cx="197672" cy="634969"/>
            </a:xfrm>
            <a:prstGeom prst="straightConnector1">
              <a:avLst/>
            </a:prstGeom>
            <a:ln w="254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>
              <a:off x="3520818" y="1841068"/>
              <a:ext cx="926857" cy="523220"/>
            </a:xfrm>
            <a:prstGeom prst="rect">
              <a:avLst/>
            </a:prstGeom>
            <a:noFill/>
            <a:ln w="25400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altLang="ja-JP" sz="1600" b="1" dirty="0">
                  <a:solidFill>
                    <a:srgbClr val="3333FF"/>
                  </a:solidFill>
                  <a:latin typeface="Arial"/>
                  <a:cs typeface="Arial"/>
                </a:rPr>
                <a:t>D5</a:t>
              </a:r>
            </a:p>
            <a:p>
              <a:pPr>
                <a:defRPr/>
              </a:pPr>
              <a:r>
                <a:rPr lang="en-US" altLang="ja-JP" sz="1200" b="1" dirty="0" smtClean="0">
                  <a:solidFill>
                    <a:srgbClr val="3333FF"/>
                  </a:solidFill>
                  <a:latin typeface="Arial"/>
                  <a:ea typeface="+mj-ea"/>
                  <a:cs typeface="Arial"/>
                </a:rPr>
                <a:t>4.8477 </a:t>
              </a:r>
              <a:r>
                <a:rPr lang="en-US" altLang="ja-JP" sz="1200" b="1" dirty="0">
                  <a:solidFill>
                    <a:srgbClr val="3333FF"/>
                  </a:solidFill>
                  <a:latin typeface="Arial"/>
                  <a:ea typeface="+mj-ea"/>
                  <a:cs typeface="Arial"/>
                </a:rPr>
                <a:t>Tm</a:t>
              </a: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H="1">
              <a:off x="3718709" y="2374963"/>
              <a:ext cx="265537" cy="347856"/>
            </a:xfrm>
            <a:prstGeom prst="straightConnector1">
              <a:avLst/>
            </a:prstGeom>
            <a:ln w="254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40"/>
            <p:cNvSpPr>
              <a:spLocks noChangeArrowheads="1"/>
            </p:cNvSpPr>
            <p:nvPr/>
          </p:nvSpPr>
          <p:spPr bwMode="auto">
            <a:xfrm>
              <a:off x="5228054" y="2982410"/>
              <a:ext cx="951520" cy="523220"/>
            </a:xfrm>
            <a:prstGeom prst="rect">
              <a:avLst/>
            </a:prstGeom>
            <a:noFill/>
            <a:ln w="25400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altLang="ja-JP" sz="1600" b="1" dirty="0">
                  <a:solidFill>
                    <a:srgbClr val="3333FF"/>
                  </a:solidFill>
                  <a:latin typeface="Arial"/>
                  <a:cs typeface="Arial"/>
                </a:rPr>
                <a:t>D-H7</a:t>
              </a:r>
            </a:p>
            <a:p>
              <a:pPr>
                <a:defRPr/>
              </a:pPr>
              <a:r>
                <a:rPr lang="en-US" altLang="ja-JP" sz="1200" b="1" dirty="0" smtClean="0">
                  <a:solidFill>
                    <a:srgbClr val="3333FF"/>
                  </a:solidFill>
                  <a:latin typeface="Arial"/>
                  <a:ea typeface="+mj-ea"/>
                  <a:cs typeface="Arial"/>
                </a:rPr>
                <a:t>4.8467 </a:t>
              </a:r>
              <a:r>
                <a:rPr lang="en-US" altLang="ja-JP" sz="1200" b="1" dirty="0">
                  <a:solidFill>
                    <a:srgbClr val="3333FF"/>
                  </a:solidFill>
                  <a:latin typeface="Arial"/>
                  <a:ea typeface="+mj-ea"/>
                  <a:cs typeface="Arial"/>
                </a:rPr>
                <a:t>Tm</a:t>
              </a:r>
            </a:p>
          </p:txBody>
        </p:sp>
        <p:cxnSp>
          <p:nvCxnSpPr>
            <p:cNvPr id="16" name="直線矢印コネクタ 15"/>
            <p:cNvCxnSpPr>
              <a:stCxn id="15" idx="1"/>
            </p:cNvCxnSpPr>
            <p:nvPr/>
          </p:nvCxnSpPr>
          <p:spPr>
            <a:xfrm flipH="1">
              <a:off x="4716384" y="3244020"/>
              <a:ext cx="511670" cy="228308"/>
            </a:xfrm>
            <a:prstGeom prst="straightConnector1">
              <a:avLst/>
            </a:prstGeom>
            <a:ln w="254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40"/>
            <p:cNvSpPr>
              <a:spLocks noChangeArrowheads="1"/>
            </p:cNvSpPr>
            <p:nvPr/>
          </p:nvSpPr>
          <p:spPr bwMode="auto">
            <a:xfrm>
              <a:off x="3185652" y="4779837"/>
              <a:ext cx="976212" cy="523220"/>
            </a:xfrm>
            <a:prstGeom prst="rect">
              <a:avLst/>
            </a:prstGeom>
            <a:noFill/>
            <a:ln w="25400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altLang="ja-JP" sz="1600" b="1" dirty="0">
                  <a:solidFill>
                    <a:srgbClr val="3333FF"/>
                  </a:solidFill>
                  <a:latin typeface="Arial"/>
                  <a:cs typeface="Arial"/>
                </a:rPr>
                <a:t>D-H8</a:t>
              </a:r>
            </a:p>
            <a:p>
              <a:pPr>
                <a:defRPr/>
              </a:pPr>
              <a:r>
                <a:rPr lang="en-US" altLang="ja-JP" sz="1200" b="1" dirty="0" smtClean="0">
                  <a:solidFill>
                    <a:srgbClr val="3333FF"/>
                  </a:solidFill>
                  <a:latin typeface="Arial"/>
                  <a:ea typeface="+mj-ea"/>
                  <a:cs typeface="Arial"/>
                </a:rPr>
                <a:t>4.8472 </a:t>
              </a:r>
              <a:r>
                <a:rPr lang="en-US" altLang="ja-JP" sz="1200" b="1" dirty="0">
                  <a:solidFill>
                    <a:srgbClr val="3333FF"/>
                  </a:solidFill>
                  <a:latin typeface="Arial"/>
                  <a:ea typeface="+mj-ea"/>
                  <a:cs typeface="Arial"/>
                </a:rPr>
                <a:t>Tm</a:t>
              </a: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V="1">
              <a:off x="4144763" y="3891874"/>
              <a:ext cx="571621" cy="1173586"/>
            </a:xfrm>
            <a:prstGeom prst="straightConnector1">
              <a:avLst/>
            </a:prstGeom>
            <a:ln w="254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536843" y="3494480"/>
              <a:ext cx="1441036" cy="120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Average </a:t>
              </a:r>
              <a:r>
                <a:rPr lang="en-US" altLang="ja-JP" dirty="0" err="1" smtClean="0"/>
                <a:t>Brho</a:t>
              </a:r>
              <a:endParaRPr kumimoji="1" lang="en-US" altLang="ja-JP" dirty="0" smtClean="0"/>
            </a:p>
            <a:p>
              <a:r>
                <a:rPr lang="en-US" altLang="ja-JP" dirty="0" smtClean="0"/>
                <a:t>4.84934 [Tm]</a:t>
              </a:r>
            </a:p>
            <a:p>
              <a:r>
                <a:rPr kumimoji="1" lang="en-US" altLang="ja-JP" dirty="0" smtClean="0"/>
                <a:t>RMS of </a:t>
              </a:r>
              <a:r>
                <a:rPr kumimoji="1" lang="en-US" altLang="ja-JP" dirty="0" err="1" smtClean="0"/>
                <a:t>Brho</a:t>
              </a:r>
              <a:endParaRPr kumimoji="1" lang="en-US" altLang="ja-JP" dirty="0" smtClean="0"/>
            </a:p>
            <a:p>
              <a:r>
                <a:rPr kumimoji="1" lang="en-US" altLang="ja-JP" dirty="0" smtClean="0"/>
                <a:t>0.00410 [Tm]</a:t>
              </a:r>
              <a:endParaRPr kumimoji="1" lang="ja-JP" altLang="en-US" dirty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74102" y="5090533"/>
            <a:ext cx="4325030" cy="1768626"/>
            <a:chOff x="7135909" y="1085741"/>
            <a:chExt cx="4325030" cy="17686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正方形/長方形 25"/>
                <p:cNvSpPr/>
                <p:nvPr/>
              </p:nvSpPr>
              <p:spPr>
                <a:xfrm>
                  <a:off x="7135909" y="1085741"/>
                  <a:ext cx="4325030" cy="17686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altLang="ja-JP" sz="28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ja-JP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Sup>
                                  <m:sSubSupPr>
                                    <m:ctrlP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oMath>
                    </m:oMathPara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26" name="正方形/長方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5909" y="1085741"/>
                  <a:ext cx="4325030" cy="176862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円/楕円 26"/>
            <p:cNvSpPr/>
            <p:nvPr/>
          </p:nvSpPr>
          <p:spPr>
            <a:xfrm>
              <a:off x="10533353" y="2013182"/>
              <a:ext cx="575187" cy="5747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10432033" y="1299591"/>
              <a:ext cx="575187" cy="5747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7443934" y="3513843"/>
            <a:ext cx="43170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calibrate beta by ToF</a:t>
            </a:r>
            <a:r>
              <a:rPr lang="en-US" altLang="ja-JP" baseline="-25000" dirty="0" smtClean="0"/>
              <a:t>F3-&gt;S0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Brho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But, </a:t>
            </a:r>
            <a:r>
              <a:rPr lang="en-US" altLang="ja-JP" dirty="0" err="1" smtClean="0"/>
              <a:t>Brho</a:t>
            </a:r>
            <a:r>
              <a:rPr lang="en-US" altLang="ja-JP" dirty="0" smtClean="0"/>
              <a:t> value has deviation.</a:t>
            </a:r>
          </a:p>
          <a:p>
            <a:r>
              <a:rPr lang="en-US" altLang="ja-JP" dirty="0" smtClean="0"/>
              <a:t>An error from uncertainty of </a:t>
            </a:r>
            <a:r>
              <a:rPr lang="en-US" altLang="ja-JP" dirty="0" err="1" smtClean="0"/>
              <a:t>Brho</a:t>
            </a:r>
            <a:r>
              <a:rPr lang="en-US" altLang="ja-JP" dirty="0" smtClean="0"/>
              <a:t> means</a:t>
            </a:r>
          </a:p>
          <a:p>
            <a:r>
              <a:rPr lang="en-US" altLang="ja-JP" dirty="0" smtClean="0"/>
              <a:t>an uncertainty beta calibration.</a:t>
            </a:r>
          </a:p>
          <a:p>
            <a:r>
              <a:rPr lang="en-US" altLang="ja-JP" dirty="0" smtClean="0"/>
              <a:t>We evaluate this error as how change m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/q</a:t>
            </a:r>
            <a:r>
              <a:rPr lang="en-US" altLang="ja-JP" baseline="-25000" dirty="0" smtClean="0"/>
              <a:t>1</a:t>
            </a:r>
          </a:p>
          <a:p>
            <a:r>
              <a:rPr lang="en-US" altLang="ja-JP" dirty="0"/>
              <a:t>u</a:t>
            </a:r>
            <a:r>
              <a:rPr lang="en-US" altLang="ja-JP" dirty="0" smtClean="0"/>
              <a:t>sing </a:t>
            </a:r>
            <a:r>
              <a:rPr lang="en-US" altLang="ja-JP" dirty="0"/>
              <a:t>a</a:t>
            </a:r>
            <a:r>
              <a:rPr lang="en-US" altLang="ja-JP" dirty="0" smtClean="0"/>
              <a:t>verage </a:t>
            </a:r>
            <a:r>
              <a:rPr lang="en-US" altLang="ja-JP" dirty="0" err="1" smtClean="0"/>
              <a:t>Brho</a:t>
            </a:r>
            <a:r>
              <a:rPr lang="en-US" altLang="ja-JP" dirty="0" smtClean="0"/>
              <a:t> or </a:t>
            </a:r>
            <a:r>
              <a:rPr lang="en-US" altLang="ja-JP" dirty="0" err="1" smtClean="0"/>
              <a:t>Brho</a:t>
            </a:r>
            <a:r>
              <a:rPr lang="en-US" altLang="ja-JP" dirty="0" smtClean="0"/>
              <a:t> + </a:t>
            </a:r>
            <a:r>
              <a:rPr lang="en-US" altLang="ja-JP" dirty="0" err="1" smtClean="0"/>
              <a:t>δBrho</a:t>
            </a:r>
            <a:r>
              <a:rPr lang="en-US" altLang="ja-JP" dirty="0" smtClean="0"/>
              <a:t>.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4"/>
          <a:srcRect l="1363" t="7292" r="693" b="9176"/>
          <a:stretch/>
        </p:blipFill>
        <p:spPr>
          <a:xfrm>
            <a:off x="7334397" y="1309701"/>
            <a:ext cx="4269082" cy="2047020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11449489" y="6489827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10/15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93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Error from uncertainty of T</a:t>
            </a:r>
            <a:r>
              <a:rPr lang="en-US" altLang="ja-JP" baseline="-25000" dirty="0"/>
              <a:t>0</a:t>
            </a:r>
            <a:endParaRPr kumimoji="1" lang="ja-JP" altLang="en-US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196535" y="1197080"/>
            <a:ext cx="5733991" cy="5659046"/>
            <a:chOff x="196535" y="1197080"/>
            <a:chExt cx="5733991" cy="5659046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666183" y="1340016"/>
              <a:ext cx="5264343" cy="5150936"/>
              <a:chOff x="666183" y="1340016"/>
              <a:chExt cx="5264343" cy="5150936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 rotWithShape="1">
              <a:blip r:embed="rId2"/>
              <a:srcRect l="7833" t="20387" r="54128" b="10764"/>
              <a:stretch/>
            </p:blipFill>
            <p:spPr>
              <a:xfrm>
                <a:off x="838200" y="1340016"/>
                <a:ext cx="5061871" cy="5150936"/>
              </a:xfrm>
              <a:prstGeom prst="rect">
                <a:avLst/>
              </a:prstGeom>
            </p:spPr>
          </p:pic>
          <p:sp>
            <p:nvSpPr>
              <p:cNvPr id="12" name="正方形/長方形 11"/>
              <p:cNvSpPr/>
              <p:nvPr/>
            </p:nvSpPr>
            <p:spPr>
              <a:xfrm>
                <a:off x="666183" y="1796939"/>
                <a:ext cx="353096" cy="44564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991674" y="6040190"/>
                <a:ext cx="4700787" cy="4082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807745" y="6055907"/>
                <a:ext cx="6527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373.0</a:t>
                </a:r>
                <a:endParaRPr kumimoji="1" lang="ja-JP" altLang="en-US" sz="1600" dirty="0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1649855" y="6070636"/>
                <a:ext cx="7569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373.04</a:t>
                </a:r>
                <a:endParaRPr kumimoji="1" lang="ja-JP" altLang="en-US" sz="1600" dirty="0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3435624" y="6084100"/>
                <a:ext cx="7569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373.12</a:t>
                </a:r>
                <a:endParaRPr kumimoji="1" lang="ja-JP" altLang="en-US" sz="1600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4338082" y="6070636"/>
                <a:ext cx="7569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373.16</a:t>
                </a:r>
                <a:endParaRPr kumimoji="1" lang="ja-JP" altLang="en-US" sz="1600" dirty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2545960" y="6077366"/>
                <a:ext cx="7569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373.08</a:t>
                </a:r>
                <a:endParaRPr kumimoji="1" lang="ja-JP" altLang="en-US" sz="1600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5277783" y="6055907"/>
                <a:ext cx="6527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373.2</a:t>
                </a:r>
                <a:endParaRPr kumimoji="1" lang="ja-JP" altLang="en-US" sz="1600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796228" y="175531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4</a:t>
                </a: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783349" y="276660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3</a:t>
                </a:r>
                <a:endParaRPr kumimoji="1" lang="en-US" altLang="ja-JP" dirty="0" smtClean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781987" y="37650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2</a:t>
                </a: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783349" y="478918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1</a:t>
                </a: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796228" y="577475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0</a:t>
                </a:r>
              </a:p>
            </p:txBody>
          </p:sp>
        </p:grpSp>
        <p:sp>
          <p:nvSpPr>
            <p:cNvPr id="20" name="テキスト ボックス 19"/>
            <p:cNvSpPr txBox="1"/>
            <p:nvPr/>
          </p:nvSpPr>
          <p:spPr>
            <a:xfrm>
              <a:off x="1706340" y="6394461"/>
              <a:ext cx="33320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aseline="30000" dirty="0" smtClean="0"/>
                <a:t>78</a:t>
              </a:r>
              <a:r>
                <a:rPr lang="en-US" altLang="ja-JP" sz="2400" dirty="0" smtClean="0"/>
                <a:t>Ge Circulation time [ns]</a:t>
              </a:r>
              <a:endParaRPr kumimoji="1" lang="ja-JP" altLang="en-US" sz="2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96535" y="1197080"/>
              <a:ext cx="9335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Count</a:t>
              </a:r>
              <a:endParaRPr kumimoji="1" lang="ja-JP" altLang="en-US" sz="2400" dirty="0"/>
            </a:p>
          </p:txBody>
        </p:sp>
      </p:grpSp>
      <p:cxnSp>
        <p:nvCxnSpPr>
          <p:cNvPr id="24" name="直線矢印コネクタ 23"/>
          <p:cNvCxnSpPr/>
          <p:nvPr/>
        </p:nvCxnSpPr>
        <p:spPr>
          <a:xfrm flipV="1">
            <a:off x="3229158" y="1828384"/>
            <a:ext cx="72000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グループ化 31"/>
          <p:cNvGrpSpPr/>
          <p:nvPr/>
        </p:nvGrpSpPr>
        <p:grpSpPr>
          <a:xfrm>
            <a:off x="6464420" y="1246052"/>
            <a:ext cx="4325030" cy="1768626"/>
            <a:chOff x="6326211" y="1714713"/>
            <a:chExt cx="4325030" cy="17686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正方形/長方形 26"/>
                <p:cNvSpPr/>
                <p:nvPr/>
              </p:nvSpPr>
              <p:spPr>
                <a:xfrm>
                  <a:off x="6326211" y="1714713"/>
                  <a:ext cx="4325030" cy="17686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altLang="ja-JP" sz="28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ja-JP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Sup>
                                  <m:sSubSupPr>
                                    <m:ctrlP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oMath>
                    </m:oMathPara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27" name="正方形/長方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6211" y="1714713"/>
                  <a:ext cx="4325030" cy="176862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円/楕円 27"/>
            <p:cNvSpPr/>
            <p:nvPr/>
          </p:nvSpPr>
          <p:spPr>
            <a:xfrm>
              <a:off x="9276735" y="2781351"/>
              <a:ext cx="575187" cy="5747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7854547" y="2464493"/>
              <a:ext cx="575187" cy="5747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6260455" y="3041774"/>
            <a:ext cx="54210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To calculate m</a:t>
            </a:r>
            <a:r>
              <a:rPr lang="en-US" altLang="ja-JP" sz="2800" baseline="-25000" dirty="0" smtClean="0"/>
              <a:t>1</a:t>
            </a:r>
            <a:r>
              <a:rPr lang="en-US" altLang="ja-JP" sz="2800" dirty="0" smtClean="0"/>
              <a:t>/q</a:t>
            </a:r>
            <a:r>
              <a:rPr lang="en-US" altLang="ja-JP" sz="2800" baseline="-25000" dirty="0" smtClean="0"/>
              <a:t>1</a:t>
            </a:r>
            <a:r>
              <a:rPr lang="en-US" altLang="ja-JP" sz="2800" dirty="0" smtClean="0"/>
              <a:t>, T</a:t>
            </a:r>
            <a:r>
              <a:rPr lang="en-US" altLang="ja-JP" sz="2800" baseline="-25000" dirty="0" smtClean="0"/>
              <a:t>0</a:t>
            </a:r>
            <a:r>
              <a:rPr lang="en-US" altLang="ja-JP" sz="2800" dirty="0" smtClean="0"/>
              <a:t> is fixed value.</a:t>
            </a:r>
          </a:p>
          <a:p>
            <a:r>
              <a:rPr lang="en-US" altLang="ja-JP" sz="2800" dirty="0" smtClean="0"/>
              <a:t>An Error from uncertainty of T</a:t>
            </a:r>
            <a:r>
              <a:rPr lang="en-US" altLang="ja-JP" sz="2800" baseline="-25000" dirty="0" smtClean="0"/>
              <a:t>0</a:t>
            </a:r>
            <a:r>
              <a:rPr lang="en-US" altLang="ja-JP" sz="2800" dirty="0" smtClean="0"/>
              <a:t> is </a:t>
            </a:r>
          </a:p>
          <a:p>
            <a:r>
              <a:rPr lang="en-US" altLang="ja-JP" sz="2800" dirty="0" smtClean="0"/>
              <a:t>estimated by changing T</a:t>
            </a:r>
            <a:r>
              <a:rPr lang="en-US" altLang="ja-JP" sz="2800" baseline="-25000" dirty="0" smtClean="0"/>
              <a:t>0</a:t>
            </a:r>
            <a:r>
              <a:rPr lang="en-US" altLang="ja-JP" sz="2800" dirty="0" smtClean="0"/>
              <a:t> value, and</a:t>
            </a:r>
          </a:p>
          <a:p>
            <a:r>
              <a:rPr lang="en-US" altLang="ja-JP" sz="2800" dirty="0" smtClean="0"/>
              <a:t>Check how much change m</a:t>
            </a:r>
            <a:r>
              <a:rPr lang="en-US" altLang="ja-JP" sz="2800" baseline="-25000" dirty="0" smtClean="0"/>
              <a:t>1</a:t>
            </a:r>
            <a:r>
              <a:rPr lang="en-US" altLang="ja-JP" sz="2800" dirty="0" smtClean="0"/>
              <a:t>/q</a:t>
            </a:r>
            <a:r>
              <a:rPr lang="en-US" altLang="ja-JP" sz="2800" baseline="-25000" dirty="0" smtClean="0"/>
              <a:t>1.</a:t>
            </a:r>
            <a:r>
              <a:rPr lang="en-US" altLang="ja-JP" sz="2800" dirty="0" smtClean="0"/>
              <a:t> 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11449489" y="6489827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11/15</a:t>
            </a:r>
            <a:endParaRPr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120673" y="5392109"/>
            <a:ext cx="1906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</a:t>
            </a:r>
            <a:endParaRPr kumimoji="1" lang="ja-JP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4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 future experiment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33018" y="1460311"/>
            <a:ext cx="9004324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・ </a:t>
            </a:r>
            <a:r>
              <a:rPr lang="en-US" altLang="ja-JP" sz="3200" dirty="0" smtClean="0"/>
              <a:t>Improvement </a:t>
            </a:r>
            <a:r>
              <a:rPr lang="en-US" altLang="ja-JP" sz="3200" dirty="0" err="1" smtClean="0"/>
              <a:t>Brho</a:t>
            </a:r>
            <a:r>
              <a:rPr lang="en-US" altLang="ja-JP" sz="3200" dirty="0" smtClean="0"/>
              <a:t> error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</a:t>
            </a:r>
            <a:r>
              <a:rPr lang="ja-JP" altLang="en-US" sz="2400" dirty="0" smtClean="0"/>
              <a:t>→　</a:t>
            </a:r>
            <a:r>
              <a:rPr lang="en-US" altLang="ja-JP" sz="2400" dirty="0" smtClean="0"/>
              <a:t>To calculate beta, measure transport matrix elements and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decide path length by trajectory reconstruction.</a:t>
            </a:r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</a:t>
            </a:r>
            <a:r>
              <a:rPr lang="en-US" altLang="ja-JP" sz="2400" dirty="0"/>
              <a:t>(</a:t>
            </a:r>
            <a:r>
              <a:rPr lang="en-US" altLang="ja-JP" sz="2400" dirty="0" smtClean="0"/>
              <a:t>In MS03 experimental setup, we can’t reconstruction)</a:t>
            </a:r>
          </a:p>
          <a:p>
            <a:r>
              <a:rPr lang="ja-JP" altLang="en-US" sz="3200" dirty="0" smtClean="0"/>
              <a:t>・</a:t>
            </a:r>
            <a:r>
              <a:rPr lang="en-US" altLang="ja-JP" sz="3200" dirty="0" smtClean="0"/>
              <a:t> Improvement efficiency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</a:t>
            </a:r>
            <a:r>
              <a:rPr kumimoji="1" lang="ja-JP" altLang="en-US" sz="2400" dirty="0" smtClean="0"/>
              <a:t>→　</a:t>
            </a:r>
            <a:r>
              <a:rPr kumimoji="1" lang="en-US" altLang="ja-JP" sz="2400" dirty="0" smtClean="0"/>
              <a:t>In MS03, extraction efficiency is </a:t>
            </a:r>
            <a:r>
              <a:rPr kumimoji="1" lang="ja-JP" altLang="en-US" sz="2400" dirty="0" smtClean="0"/>
              <a:t>～</a:t>
            </a:r>
            <a:r>
              <a:rPr kumimoji="1" lang="en-US" altLang="ja-JP" sz="2400" dirty="0" smtClean="0"/>
              <a:t>0.1%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(comparison F3 events).</a:t>
            </a:r>
          </a:p>
          <a:p>
            <a:r>
              <a:rPr kumimoji="1" lang="en-US" altLang="ja-JP" sz="2400" dirty="0" smtClean="0"/>
              <a:t>          To increase efficiency, tuning of injection line more optimum.</a:t>
            </a:r>
          </a:p>
          <a:p>
            <a:endParaRPr lang="en-US" altLang="ja-JP" sz="2400" dirty="0"/>
          </a:p>
          <a:p>
            <a:endParaRPr lang="en-US" altLang="ja-JP" sz="3200" dirty="0"/>
          </a:p>
          <a:p>
            <a:r>
              <a:rPr kumimoji="1" lang="ja-JP" altLang="en-US" sz="3200" dirty="0" smtClean="0"/>
              <a:t> 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・</a:t>
            </a:r>
            <a:r>
              <a:rPr kumimoji="1" lang="en-US" altLang="ja-JP" sz="3200" dirty="0" smtClean="0"/>
              <a:t>Improvement </a:t>
            </a:r>
            <a:r>
              <a:rPr kumimoji="1" lang="en-US" altLang="ja-JP" sz="3200" dirty="0" err="1" smtClean="0"/>
              <a:t>ToF</a:t>
            </a:r>
            <a:r>
              <a:rPr kumimoji="1" lang="en-US" altLang="ja-JP" sz="3200" dirty="0" smtClean="0"/>
              <a:t> counter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</a:t>
            </a:r>
            <a:r>
              <a:rPr lang="ja-JP" altLang="en-US" sz="2400" dirty="0" smtClean="0"/>
              <a:t>→　</a:t>
            </a:r>
            <a:r>
              <a:rPr lang="en-US" altLang="ja-JP" sz="2400" dirty="0"/>
              <a:t>S</a:t>
            </a:r>
            <a:r>
              <a:rPr lang="en-US" altLang="ja-JP" sz="2400" dirty="0" smtClean="0"/>
              <a:t>. Suzuki Talk</a:t>
            </a:r>
            <a:endParaRPr kumimoji="1"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1282892" y="1460311"/>
            <a:ext cx="9114162" cy="3017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82892" y="4584960"/>
            <a:ext cx="91141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For improvement above problem, </a:t>
            </a:r>
          </a:p>
          <a:p>
            <a:r>
              <a:rPr kumimoji="1" lang="en-US" altLang="ja-JP" sz="2800" dirty="0" smtClean="0"/>
              <a:t>We are developing the position sensitive MCP + Foil detector. </a:t>
            </a:r>
            <a:endParaRPr kumimoji="1" lang="ja-JP" altLang="en-US" sz="2800" dirty="0"/>
          </a:p>
        </p:txBody>
      </p:sp>
      <p:sp>
        <p:nvSpPr>
          <p:cNvPr id="8" name="右矢印 7"/>
          <p:cNvSpPr/>
          <p:nvPr/>
        </p:nvSpPr>
        <p:spPr>
          <a:xfrm>
            <a:off x="568092" y="4735955"/>
            <a:ext cx="641445" cy="2305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1449489" y="6489827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13/15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51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1690688"/>
            <a:ext cx="12192000" cy="4471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・</a:t>
            </a:r>
            <a:r>
              <a:rPr lang="en-US" altLang="ja-JP" dirty="0" smtClean="0"/>
              <a:t>3rd commissioning experiment has been done 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                                                              to c</a:t>
            </a:r>
            <a:r>
              <a:rPr lang="en-US" altLang="ja-JP" dirty="0" smtClean="0">
                <a:cs typeface="Arial"/>
              </a:rPr>
              <a:t>heck the performance of Rare-RI Ring.</a:t>
            </a:r>
          </a:p>
          <a:p>
            <a:pPr marL="0" indent="0">
              <a:buNone/>
            </a:pPr>
            <a:endParaRPr lang="en-US" altLang="ja-JP" dirty="0">
              <a:cs typeface="Arial"/>
            </a:endParaRPr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As a reference particle for isochronous field, we used </a:t>
            </a:r>
            <a:r>
              <a:rPr lang="en-US" altLang="ja-JP" baseline="30000" dirty="0" smtClean="0"/>
              <a:t>78</a:t>
            </a:r>
            <a:r>
              <a:rPr lang="en-US" altLang="ja-JP" dirty="0" smtClean="0"/>
              <a:t>Ga@175MeV/nucleon.</a:t>
            </a:r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The isochronous filed in ring achieve  5.0×10</a:t>
            </a:r>
            <a:r>
              <a:rPr lang="en-US" altLang="ja-JP" baseline="30000" dirty="0" smtClean="0"/>
              <a:t>-6</a:t>
            </a:r>
            <a:r>
              <a:rPr lang="en-US" altLang="ja-JP" dirty="0" smtClean="0"/>
              <a:t> .</a:t>
            </a:r>
          </a:p>
          <a:p>
            <a:pPr marL="0" indent="0">
              <a:buNone/>
            </a:pPr>
            <a:r>
              <a:rPr lang="en-US" altLang="ja-JP" dirty="0" smtClean="0"/>
              <a:t> </a:t>
            </a:r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In particles close to the nucleus as a reference, ‘</a:t>
            </a:r>
            <a:r>
              <a:rPr lang="en-US" altLang="ja-JP" dirty="0"/>
              <a:t>Accuracy’ achieve </a:t>
            </a:r>
            <a:r>
              <a:rPr lang="ja-JP" altLang="en-US" dirty="0"/>
              <a:t>～</a:t>
            </a:r>
            <a:r>
              <a:rPr lang="en-US" altLang="ja-JP" dirty="0" smtClean="0"/>
              <a:t>10</a:t>
            </a:r>
            <a:r>
              <a:rPr lang="en-US" altLang="ja-JP" baseline="30000" dirty="0" smtClean="0"/>
              <a:t>-6</a:t>
            </a:r>
            <a:r>
              <a:rPr lang="en-US" altLang="ja-JP" baseline="-25000" dirty="0" smtClean="0"/>
              <a:t>.</a:t>
            </a:r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Precision is 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10</a:t>
            </a:r>
            <a:r>
              <a:rPr lang="en-US" altLang="ja-JP" baseline="30000" dirty="0" smtClean="0"/>
              <a:t>-5</a:t>
            </a:r>
            <a:r>
              <a:rPr lang="en-US" altLang="ja-JP" baseline="-25000" dirty="0" smtClean="0"/>
              <a:t>.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1449489" y="6489827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14/15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41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コンテンツ プレースホルダ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7" t="30414"/>
          <a:stretch/>
        </p:blipFill>
        <p:spPr>
          <a:xfrm>
            <a:off x="6097509" y="612382"/>
            <a:ext cx="5256291" cy="40310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0" y="4852979"/>
                <a:ext cx="3772437" cy="1445609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3200" dirty="0"/>
                  <a:t> </a:t>
                </a:r>
                <a:endParaRPr lang="en-US" altLang="ja-JP" sz="3200" dirty="0" smtClean="0"/>
              </a:p>
              <a:p>
                <a:pPr marL="0" indent="0" algn="ctr">
                  <a:buNone/>
                </a:pPr>
                <a:r>
                  <a:rPr lang="en-US" altLang="ja-JP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ja-JP" sz="3200" dirty="0" smtClean="0"/>
              </a:p>
              <a:p>
                <a:pPr marL="0" indent="0" algn="ctr">
                  <a:buNone/>
                </a:pPr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852979"/>
                <a:ext cx="3772437" cy="1445609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3821284" y="4769170"/>
                <a:ext cx="4833887" cy="1547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200" dirty="0" smtClean="0"/>
                  <a:t> →  　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ja-JP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US" altLang="ja-JP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32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ja-JP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altLang="ja-JP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ja-JP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32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altLang="ja-JP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ja-JP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32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altLang="ja-JP" sz="32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sSub>
                                  <m:sSubPr>
                                    <m:ctrlPr>
                                      <a:rPr lang="en-US" altLang="ja-JP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ja-JP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ja-JP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84" y="4769170"/>
                <a:ext cx="4833887" cy="1547347"/>
              </a:xfrm>
              <a:prstGeom prst="rect">
                <a:avLst/>
              </a:prstGeom>
              <a:blipFill rotWithShape="0">
                <a:blip r:embed="rId4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8807957" y="4914063"/>
            <a:ext cx="32723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メイリオ" panose="020B0604030504040204" pitchFamily="50" charset="-128"/>
              </a:rPr>
              <a:t>m/q	</a:t>
            </a:r>
            <a:r>
              <a:rPr lang="en-US" altLang="ja-JP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メイリオ" panose="020B0604030504040204" pitchFamily="50" charset="-128"/>
              </a:rPr>
              <a:t>: 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charge to mass ratio</a:t>
            </a:r>
          </a:p>
          <a:p>
            <a:r>
              <a:rPr lang="en-US" altLang="ja-JP" sz="1600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メイリオ" panose="020B0604030504040204" pitchFamily="50" charset="-128"/>
              </a:rPr>
              <a:t>T 	</a:t>
            </a:r>
            <a:r>
              <a:rPr lang="en-US" altLang="ja-JP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メイリオ" panose="020B0604030504040204" pitchFamily="50" charset="-128"/>
              </a:rPr>
              <a:t>: 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revolution time</a:t>
            </a:r>
          </a:p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Index </a:t>
            </a:r>
          </a:p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 : particle of reference</a:t>
            </a:r>
          </a:p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: particle of interest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6374" y="1499598"/>
            <a:ext cx="5489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O</a:t>
            </a:r>
            <a:r>
              <a:rPr kumimoji="1" lang="en-US" altLang="ja-JP" sz="2000" dirty="0" smtClean="0"/>
              <a:t>verview of  Rare-RI Ring is presented by A. Ozawa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8914" y="2217590"/>
            <a:ext cx="59914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/>
              <a:t>Rare RI Ring is a device for </a:t>
            </a:r>
            <a:r>
              <a:rPr lang="en-US" altLang="ja-JP" dirty="0" smtClean="0"/>
              <a:t>the precise </a:t>
            </a:r>
            <a:r>
              <a:rPr lang="en-US" altLang="ja-JP" dirty="0"/>
              <a:t>mass 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measurements </a:t>
            </a:r>
            <a:r>
              <a:rPr lang="en-US" altLang="ja-JP" dirty="0"/>
              <a:t>for short-lived </a:t>
            </a:r>
            <a:r>
              <a:rPr lang="en-US" altLang="ja-JP" dirty="0" smtClean="0"/>
              <a:t>nuclei.</a:t>
            </a:r>
          </a:p>
          <a:p>
            <a:endParaRPr lang="en-US" altLang="ja-JP" dirty="0"/>
          </a:p>
          <a:p>
            <a:r>
              <a:rPr lang="ja-JP" altLang="en-US" dirty="0" smtClean="0"/>
              <a:t>・</a:t>
            </a:r>
            <a:r>
              <a:rPr lang="en-US" altLang="ja-JP" dirty="0"/>
              <a:t> </a:t>
            </a:r>
            <a:r>
              <a:rPr lang="en-US" altLang="ja-JP" dirty="0" smtClean="0"/>
              <a:t>The </a:t>
            </a:r>
            <a:r>
              <a:rPr lang="en-US" altLang="ja-JP" dirty="0"/>
              <a:t>magnetic field in </a:t>
            </a:r>
            <a:r>
              <a:rPr lang="en-US" altLang="ja-JP" dirty="0" smtClean="0"/>
              <a:t>the ring </a:t>
            </a:r>
            <a:r>
              <a:rPr lang="en-US" altLang="ja-JP" dirty="0"/>
              <a:t>is adjusted to 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be </a:t>
            </a:r>
            <a:r>
              <a:rPr lang="en-US" altLang="ja-JP" dirty="0"/>
              <a:t>isochronous by using trim </a:t>
            </a:r>
            <a:r>
              <a:rPr lang="en-US" altLang="ja-JP" dirty="0" smtClean="0"/>
              <a:t>coils.</a:t>
            </a:r>
          </a:p>
          <a:p>
            <a:endParaRPr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lang="en-US" altLang="ja-JP" dirty="0" smtClean="0"/>
              <a:t>Rare RI Ring aims precision of mass determination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better than 10</a:t>
            </a:r>
            <a:r>
              <a:rPr lang="en-US" altLang="ja-JP" baseline="30000" dirty="0" smtClean="0"/>
              <a:t>-6</a:t>
            </a:r>
            <a:r>
              <a:rPr lang="en-US" altLang="ja-JP" dirty="0" smtClean="0"/>
              <a:t> with less than </a:t>
            </a:r>
            <a:r>
              <a:rPr lang="ja-JP" altLang="en-US" dirty="0"/>
              <a:t>～</a:t>
            </a:r>
            <a:r>
              <a:rPr lang="en-US" altLang="ja-JP" dirty="0" smtClean="0"/>
              <a:t>1 </a:t>
            </a:r>
            <a:r>
              <a:rPr lang="en-US" altLang="ja-JP" dirty="0" err="1" smtClean="0"/>
              <a:t>ms</a:t>
            </a:r>
            <a:r>
              <a:rPr lang="en-US" altLang="ja-JP" dirty="0" smtClean="0"/>
              <a:t> measurement time. 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11568567" y="648866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1/15</a:t>
            </a:r>
            <a:endParaRPr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033313" y="3510117"/>
            <a:ext cx="87876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BigRIPS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954745" y="2443230"/>
            <a:ext cx="97879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SHARAQ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221156" y="797073"/>
            <a:ext cx="170668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Rare-RI Ring</a:t>
            </a:r>
            <a:endParaRPr kumimoji="1" lang="ja-JP" altLang="en-US" sz="2400" dirty="0"/>
          </a:p>
        </p:txBody>
      </p:sp>
      <p:sp>
        <p:nvSpPr>
          <p:cNvPr id="21" name="円/楕円 20"/>
          <p:cNvSpPr/>
          <p:nvPr/>
        </p:nvSpPr>
        <p:spPr>
          <a:xfrm>
            <a:off x="9373411" y="1244055"/>
            <a:ext cx="981824" cy="89326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794551" y="4525914"/>
            <a:ext cx="3807725" cy="20990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86147" y="591304"/>
            <a:ext cx="176522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RIBF@RIKEN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763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Commissioning experiments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24500" y="1318022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b="1" u="sng" dirty="0" smtClean="0">
                <a:cs typeface="Arial"/>
              </a:rPr>
              <a:t>2015</a:t>
            </a:r>
            <a:endParaRPr lang="en-US" altLang="ja-JP" sz="2200" b="1" u="sng" dirty="0">
              <a:cs typeface="Arial"/>
            </a:endParaRPr>
          </a:p>
          <a:p>
            <a:r>
              <a:rPr lang="en-US" altLang="ja-JP" sz="2200" dirty="0">
                <a:cs typeface="Arial"/>
              </a:rPr>
              <a:t>- First machine study (MS01) using </a:t>
            </a:r>
            <a:r>
              <a:rPr lang="en-US" altLang="ja-JP" sz="2200" baseline="30000" dirty="0">
                <a:cs typeface="Arial"/>
              </a:rPr>
              <a:t>78</a:t>
            </a:r>
            <a:r>
              <a:rPr lang="en-US" altLang="ja-JP" sz="2200" dirty="0">
                <a:cs typeface="Arial"/>
              </a:rPr>
              <a:t>Kr beam in June.</a:t>
            </a:r>
          </a:p>
          <a:p>
            <a:r>
              <a:rPr lang="en-US" altLang="ja-JP" sz="2200" dirty="0">
                <a:cs typeface="Arial"/>
              </a:rPr>
              <a:t>	- Establishment of the self-trigger injection method.</a:t>
            </a:r>
          </a:p>
          <a:p>
            <a:r>
              <a:rPr lang="en-US" altLang="ja-JP" sz="2200" dirty="0">
                <a:cs typeface="Arial"/>
              </a:rPr>
              <a:t>	- Succeeded in storage of single-ion.</a:t>
            </a:r>
          </a:p>
          <a:p>
            <a:r>
              <a:rPr lang="en-US" altLang="ja-JP" sz="2200" dirty="0">
                <a:cs typeface="Arial"/>
              </a:rPr>
              <a:t>	- Confirmation of trim-coils effects after extraction</a:t>
            </a:r>
            <a:r>
              <a:rPr lang="en-US" altLang="ja-JP" sz="2200" dirty="0" smtClean="0">
                <a:cs typeface="Arial"/>
              </a:rPr>
              <a:t>.</a:t>
            </a:r>
          </a:p>
          <a:p>
            <a:r>
              <a:rPr lang="en-US" altLang="ja-JP" sz="2200" dirty="0">
                <a:cs typeface="Arial"/>
              </a:rPr>
              <a:t>	</a:t>
            </a:r>
            <a:r>
              <a:rPr lang="ja-JP" altLang="en-US" sz="2200" dirty="0">
                <a:cs typeface="Arial"/>
              </a:rPr>
              <a:t>→</a:t>
            </a:r>
            <a:r>
              <a:rPr lang="en-US" altLang="ja-JP" sz="2200" dirty="0" smtClean="0">
                <a:cs typeface="Arial"/>
              </a:rPr>
              <a:t>Extraction efficiency  ~1%</a:t>
            </a:r>
            <a:endParaRPr lang="en-US" altLang="ja-JP" sz="2200" dirty="0">
              <a:cs typeface="Arial"/>
            </a:endParaRPr>
          </a:p>
          <a:p>
            <a:r>
              <a:rPr lang="en-US" altLang="ja-JP" sz="2200" dirty="0">
                <a:cs typeface="Arial"/>
              </a:rPr>
              <a:t>	</a:t>
            </a:r>
          </a:p>
          <a:p>
            <a:r>
              <a:rPr lang="en-US" altLang="ja-JP" sz="2200" dirty="0">
                <a:cs typeface="Arial"/>
              </a:rPr>
              <a:t>- Second machine study (MS02) using </a:t>
            </a:r>
            <a:r>
              <a:rPr lang="en-US" altLang="ja-JP" sz="2200" baseline="30000" dirty="0">
                <a:cs typeface="Arial"/>
              </a:rPr>
              <a:t>36</a:t>
            </a:r>
            <a:r>
              <a:rPr lang="en-US" altLang="ja-JP" sz="2200" dirty="0">
                <a:cs typeface="Arial"/>
              </a:rPr>
              <a:t>Ar and </a:t>
            </a:r>
            <a:r>
              <a:rPr lang="en-US" altLang="ja-JP" sz="2200" baseline="30000" dirty="0">
                <a:cs typeface="Arial"/>
              </a:rPr>
              <a:t>35</a:t>
            </a:r>
            <a:r>
              <a:rPr lang="en-US" altLang="ja-JP" sz="2200" dirty="0">
                <a:cs typeface="Arial"/>
              </a:rPr>
              <a:t>Cl in Dec.</a:t>
            </a:r>
          </a:p>
          <a:p>
            <a:r>
              <a:rPr lang="en-US" altLang="ja-JP" sz="2200" dirty="0">
                <a:cs typeface="Arial"/>
              </a:rPr>
              <a:t>	- Injection / Extraction of two nuclei in the same setting.</a:t>
            </a:r>
          </a:p>
          <a:p>
            <a:r>
              <a:rPr lang="en-US" altLang="ja-JP" sz="2200" dirty="0">
                <a:cs typeface="Arial"/>
              </a:rPr>
              <a:t>	- Demonstrate the feasibility of mass measurement. </a:t>
            </a:r>
          </a:p>
          <a:p>
            <a:endParaRPr lang="en-US" altLang="ja-JP" sz="2200" dirty="0">
              <a:cs typeface="Arial"/>
            </a:endParaRPr>
          </a:p>
          <a:p>
            <a:r>
              <a:rPr lang="en-US" altLang="ja-JP" sz="2200" b="1" u="sng" dirty="0">
                <a:cs typeface="Arial"/>
              </a:rPr>
              <a:t>2016</a:t>
            </a:r>
            <a:endParaRPr lang="en-US" altLang="ja-JP" sz="2200" dirty="0">
              <a:cs typeface="Arial"/>
            </a:endParaRPr>
          </a:p>
          <a:p>
            <a:r>
              <a:rPr lang="en-US" altLang="ja-JP" sz="2200" dirty="0">
                <a:cs typeface="Arial"/>
              </a:rPr>
              <a:t>- </a:t>
            </a:r>
            <a:r>
              <a:rPr lang="en-US" altLang="ja-JP" sz="2200" dirty="0">
                <a:solidFill>
                  <a:srgbClr val="FF0000"/>
                </a:solidFill>
                <a:cs typeface="Arial"/>
              </a:rPr>
              <a:t>Third machine study </a:t>
            </a:r>
            <a:r>
              <a:rPr lang="en-US" altLang="ja-JP" sz="2200" dirty="0" smtClean="0">
                <a:solidFill>
                  <a:srgbClr val="FF0000"/>
                </a:solidFill>
                <a:cs typeface="Arial"/>
              </a:rPr>
              <a:t>(MS03) </a:t>
            </a:r>
            <a:r>
              <a:rPr lang="en-US" altLang="ja-JP" sz="2200" dirty="0" smtClean="0">
                <a:cs typeface="Arial"/>
              </a:rPr>
              <a:t>using </a:t>
            </a:r>
            <a:r>
              <a:rPr lang="en-US" altLang="ja-JP" sz="2200" baseline="30000" dirty="0" smtClean="0">
                <a:cs typeface="Arial"/>
              </a:rPr>
              <a:t>78</a:t>
            </a:r>
            <a:r>
              <a:rPr lang="en-US" altLang="ja-JP" sz="2200" dirty="0" smtClean="0">
                <a:cs typeface="Arial"/>
              </a:rPr>
              <a:t>Ge,</a:t>
            </a:r>
            <a:r>
              <a:rPr lang="en-US" altLang="ja-JP" sz="2200" baseline="30000" dirty="0" smtClean="0">
                <a:cs typeface="Arial"/>
              </a:rPr>
              <a:t>77</a:t>
            </a:r>
            <a:r>
              <a:rPr lang="en-US" altLang="ja-JP" sz="2200" dirty="0" smtClean="0">
                <a:cs typeface="Arial"/>
              </a:rPr>
              <a:t>Ga,</a:t>
            </a:r>
            <a:r>
              <a:rPr lang="en-US" altLang="ja-JP" sz="2200" baseline="30000" dirty="0" smtClean="0">
                <a:cs typeface="Arial"/>
              </a:rPr>
              <a:t>76</a:t>
            </a:r>
            <a:r>
              <a:rPr lang="en-US" altLang="ja-JP" sz="2200" dirty="0" smtClean="0">
                <a:cs typeface="Arial"/>
              </a:rPr>
              <a:t>Zn, etc. in Nov.</a:t>
            </a:r>
            <a:endParaRPr lang="en-US" altLang="ja-JP" sz="2200" baseline="30000" dirty="0" smtClean="0">
              <a:cs typeface="Arial"/>
            </a:endParaRPr>
          </a:p>
          <a:p>
            <a:r>
              <a:rPr lang="en-US" altLang="ja-JP" sz="2200" baseline="30000" dirty="0">
                <a:cs typeface="Arial"/>
              </a:rPr>
              <a:t> </a:t>
            </a:r>
            <a:r>
              <a:rPr lang="en-US" altLang="ja-JP" sz="2200" baseline="30000" dirty="0" smtClean="0">
                <a:cs typeface="Arial"/>
              </a:rPr>
              <a:t>                  </a:t>
            </a:r>
            <a:r>
              <a:rPr lang="en-US" altLang="ja-JP" sz="2200" dirty="0" smtClean="0">
                <a:cs typeface="Arial"/>
              </a:rPr>
              <a:t>- Injection/Extraction many nuclei.</a:t>
            </a:r>
          </a:p>
          <a:p>
            <a:r>
              <a:rPr lang="en-US" altLang="ja-JP" sz="2200" baseline="30000" dirty="0" smtClean="0">
                <a:cs typeface="Arial"/>
              </a:rPr>
              <a:t> </a:t>
            </a:r>
            <a:r>
              <a:rPr lang="en-US" altLang="ja-JP" sz="2200" dirty="0" smtClean="0">
                <a:cs typeface="Arial"/>
              </a:rPr>
              <a:t>            - Check the performance of R3.</a:t>
            </a:r>
            <a:endParaRPr lang="en-US" altLang="ja-JP" sz="2200" baseline="30000" dirty="0">
              <a:cs typeface="Arial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568567" y="648866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</a:t>
            </a:r>
            <a:r>
              <a:rPr lang="en-US" altLang="ja-JP" dirty="0" smtClean="0"/>
              <a:t>/15</a:t>
            </a:r>
            <a:endParaRPr lang="ja-JP" altLang="en-US" dirty="0"/>
          </a:p>
        </p:txBody>
      </p:sp>
      <p:pic>
        <p:nvPicPr>
          <p:cNvPr id="6" name="コンテンツ プレースホルダー 6"/>
          <p:cNvPicPr>
            <a:picLocks noChangeAspect="1"/>
          </p:cNvPicPr>
          <p:nvPr/>
        </p:nvPicPr>
        <p:blipFill rotWithShape="1">
          <a:blip r:embed="rId2"/>
          <a:srcRect l="1474" t="2296" r="1326" b="2281"/>
          <a:stretch/>
        </p:blipFill>
        <p:spPr>
          <a:xfrm>
            <a:off x="7750124" y="2179350"/>
            <a:ext cx="4296485" cy="276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</a:t>
            </a:r>
            <a:r>
              <a:rPr lang="en-US" altLang="ja-JP" baseline="30000" dirty="0" smtClean="0"/>
              <a:t>rd</a:t>
            </a:r>
            <a:r>
              <a:rPr lang="en-US" altLang="ja-JP" dirty="0" smtClean="0"/>
              <a:t> experiment setup</a:t>
            </a:r>
            <a:endParaRPr kumimoji="1" lang="ja-JP" altLang="en-US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449943" y="2557055"/>
            <a:ext cx="9944137" cy="4104351"/>
            <a:chOff x="0" y="1531031"/>
            <a:chExt cx="9944137" cy="4104351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2"/>
            <a:srcRect l="12741" t="22173" r="19881" b="14335"/>
            <a:stretch/>
          </p:blipFill>
          <p:spPr>
            <a:xfrm>
              <a:off x="0" y="1531031"/>
              <a:ext cx="7082971" cy="3752569"/>
            </a:xfrm>
            <a:prstGeom prst="rect">
              <a:avLst/>
            </a:prstGeom>
          </p:spPr>
        </p:pic>
        <p:cxnSp>
          <p:nvCxnSpPr>
            <p:cNvPr id="8" name="直線コネクタ 7"/>
            <p:cNvCxnSpPr/>
            <p:nvPr/>
          </p:nvCxnSpPr>
          <p:spPr>
            <a:xfrm>
              <a:off x="1698171" y="2119086"/>
              <a:ext cx="0" cy="36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-5400000">
              <a:off x="4709885" y="4278172"/>
              <a:ext cx="0" cy="36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rot="1800000">
              <a:off x="3579028" y="1968114"/>
              <a:ext cx="0" cy="360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正方形/長方形 12"/>
            <p:cNvSpPr/>
            <p:nvPr/>
          </p:nvSpPr>
          <p:spPr>
            <a:xfrm>
              <a:off x="1471186" y="1778782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 dirty="0">
                  <a:solidFill>
                    <a:srgbClr val="FF0000"/>
                  </a:solidFill>
                  <a:latin typeface="Arial"/>
                  <a:cs typeface="Arial"/>
                </a:rPr>
                <a:t>F3</a:t>
              </a: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579028" y="1625555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 dirty="0" smtClean="0">
                  <a:solidFill>
                    <a:srgbClr val="0070C0"/>
                  </a:solidFill>
                  <a:latin typeface="Arial"/>
                  <a:cs typeface="Arial"/>
                </a:rPr>
                <a:t>F6</a:t>
              </a:r>
              <a:endParaRPr lang="en-US" altLang="ja-JP" b="1" dirty="0">
                <a:solidFill>
                  <a:srgbClr val="0070C0"/>
                </a:solidFill>
                <a:latin typeface="Arial"/>
                <a:cs typeface="Arial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063090" y="4273506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 dirty="0" smtClean="0">
                  <a:solidFill>
                    <a:srgbClr val="FF0000"/>
                  </a:solidFill>
                  <a:latin typeface="Arial"/>
                  <a:cs typeface="Arial"/>
                </a:rPr>
                <a:t>S0</a:t>
              </a:r>
              <a:endParaRPr lang="en-US" altLang="ja-JP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712686" y="1973943"/>
              <a:ext cx="3004457" cy="2481943"/>
            </a:xfrm>
            <a:custGeom>
              <a:avLst/>
              <a:gdLst>
                <a:gd name="connsiteX0" fmla="*/ 0 w 3004457"/>
                <a:gd name="connsiteY0" fmla="*/ 319314 h 2481943"/>
                <a:gd name="connsiteX1" fmla="*/ 87085 w 3004457"/>
                <a:gd name="connsiteY1" fmla="*/ 333828 h 2481943"/>
                <a:gd name="connsiteX2" fmla="*/ 130628 w 3004457"/>
                <a:gd name="connsiteY2" fmla="*/ 348343 h 2481943"/>
                <a:gd name="connsiteX3" fmla="*/ 261257 w 3004457"/>
                <a:gd name="connsiteY3" fmla="*/ 333828 h 2481943"/>
                <a:gd name="connsiteX4" fmla="*/ 391885 w 3004457"/>
                <a:gd name="connsiteY4" fmla="*/ 261257 h 2481943"/>
                <a:gd name="connsiteX5" fmla="*/ 435428 w 3004457"/>
                <a:gd name="connsiteY5" fmla="*/ 232228 h 2481943"/>
                <a:gd name="connsiteX6" fmla="*/ 566057 w 3004457"/>
                <a:gd name="connsiteY6" fmla="*/ 188686 h 2481943"/>
                <a:gd name="connsiteX7" fmla="*/ 609600 w 3004457"/>
                <a:gd name="connsiteY7" fmla="*/ 174171 h 2481943"/>
                <a:gd name="connsiteX8" fmla="*/ 696685 w 3004457"/>
                <a:gd name="connsiteY8" fmla="*/ 116114 h 2481943"/>
                <a:gd name="connsiteX9" fmla="*/ 740228 w 3004457"/>
                <a:gd name="connsiteY9" fmla="*/ 87086 h 2481943"/>
                <a:gd name="connsiteX10" fmla="*/ 827314 w 3004457"/>
                <a:gd name="connsiteY10" fmla="*/ 58057 h 2481943"/>
                <a:gd name="connsiteX11" fmla="*/ 870857 w 3004457"/>
                <a:gd name="connsiteY11" fmla="*/ 29028 h 2481943"/>
                <a:gd name="connsiteX12" fmla="*/ 928914 w 3004457"/>
                <a:gd name="connsiteY12" fmla="*/ 14514 h 2481943"/>
                <a:gd name="connsiteX13" fmla="*/ 1175657 w 3004457"/>
                <a:gd name="connsiteY13" fmla="*/ 0 h 2481943"/>
                <a:gd name="connsiteX14" fmla="*/ 1306285 w 3004457"/>
                <a:gd name="connsiteY14" fmla="*/ 14514 h 2481943"/>
                <a:gd name="connsiteX15" fmla="*/ 1553028 w 3004457"/>
                <a:gd name="connsiteY15" fmla="*/ 29028 h 2481943"/>
                <a:gd name="connsiteX16" fmla="*/ 1596571 w 3004457"/>
                <a:gd name="connsiteY16" fmla="*/ 43543 h 2481943"/>
                <a:gd name="connsiteX17" fmla="*/ 1727200 w 3004457"/>
                <a:gd name="connsiteY17" fmla="*/ 72571 h 2481943"/>
                <a:gd name="connsiteX18" fmla="*/ 1770743 w 3004457"/>
                <a:gd name="connsiteY18" fmla="*/ 101600 h 2481943"/>
                <a:gd name="connsiteX19" fmla="*/ 1814285 w 3004457"/>
                <a:gd name="connsiteY19" fmla="*/ 116114 h 2481943"/>
                <a:gd name="connsiteX20" fmla="*/ 1901371 w 3004457"/>
                <a:gd name="connsiteY20" fmla="*/ 174171 h 2481943"/>
                <a:gd name="connsiteX21" fmla="*/ 1944914 w 3004457"/>
                <a:gd name="connsiteY21" fmla="*/ 203200 h 2481943"/>
                <a:gd name="connsiteX22" fmla="*/ 1988457 w 3004457"/>
                <a:gd name="connsiteY22" fmla="*/ 217714 h 2481943"/>
                <a:gd name="connsiteX23" fmla="*/ 2075543 w 3004457"/>
                <a:gd name="connsiteY23" fmla="*/ 261257 h 2481943"/>
                <a:gd name="connsiteX24" fmla="*/ 2119085 w 3004457"/>
                <a:gd name="connsiteY24" fmla="*/ 290286 h 2481943"/>
                <a:gd name="connsiteX25" fmla="*/ 2206171 w 3004457"/>
                <a:gd name="connsiteY25" fmla="*/ 319314 h 2481943"/>
                <a:gd name="connsiteX26" fmla="*/ 2293257 w 3004457"/>
                <a:gd name="connsiteY26" fmla="*/ 348343 h 2481943"/>
                <a:gd name="connsiteX27" fmla="*/ 2336800 w 3004457"/>
                <a:gd name="connsiteY27" fmla="*/ 362857 h 2481943"/>
                <a:gd name="connsiteX28" fmla="*/ 2438400 w 3004457"/>
                <a:gd name="connsiteY28" fmla="*/ 478971 h 2481943"/>
                <a:gd name="connsiteX29" fmla="*/ 2554514 w 3004457"/>
                <a:gd name="connsiteY29" fmla="*/ 551543 h 2481943"/>
                <a:gd name="connsiteX30" fmla="*/ 2598057 w 3004457"/>
                <a:gd name="connsiteY30" fmla="*/ 566057 h 2481943"/>
                <a:gd name="connsiteX31" fmla="*/ 2685143 w 3004457"/>
                <a:gd name="connsiteY31" fmla="*/ 624114 h 2481943"/>
                <a:gd name="connsiteX32" fmla="*/ 2757714 w 3004457"/>
                <a:gd name="connsiteY32" fmla="*/ 682171 h 2481943"/>
                <a:gd name="connsiteX33" fmla="*/ 2786743 w 3004457"/>
                <a:gd name="connsiteY33" fmla="*/ 725714 h 2481943"/>
                <a:gd name="connsiteX34" fmla="*/ 2873828 w 3004457"/>
                <a:gd name="connsiteY34" fmla="*/ 783771 h 2481943"/>
                <a:gd name="connsiteX35" fmla="*/ 2902857 w 3004457"/>
                <a:gd name="connsiteY35" fmla="*/ 870857 h 2481943"/>
                <a:gd name="connsiteX36" fmla="*/ 2917371 w 3004457"/>
                <a:gd name="connsiteY36" fmla="*/ 914400 h 2481943"/>
                <a:gd name="connsiteX37" fmla="*/ 2975428 w 3004457"/>
                <a:gd name="connsiteY37" fmla="*/ 1001486 h 2481943"/>
                <a:gd name="connsiteX38" fmla="*/ 3004457 w 3004457"/>
                <a:gd name="connsiteY38" fmla="*/ 1088571 h 2481943"/>
                <a:gd name="connsiteX39" fmla="*/ 2989943 w 3004457"/>
                <a:gd name="connsiteY39" fmla="*/ 1654628 h 2481943"/>
                <a:gd name="connsiteX40" fmla="*/ 2975428 w 3004457"/>
                <a:gd name="connsiteY40" fmla="*/ 2119086 h 2481943"/>
                <a:gd name="connsiteX41" fmla="*/ 2975428 w 3004457"/>
                <a:gd name="connsiteY41" fmla="*/ 2481943 h 248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004457" h="2481943">
                  <a:moveTo>
                    <a:pt x="0" y="319314"/>
                  </a:moveTo>
                  <a:cubicBezTo>
                    <a:pt x="29028" y="324152"/>
                    <a:pt x="58357" y="327444"/>
                    <a:pt x="87085" y="333828"/>
                  </a:cubicBezTo>
                  <a:cubicBezTo>
                    <a:pt x="102020" y="337147"/>
                    <a:pt x="115328" y="348343"/>
                    <a:pt x="130628" y="348343"/>
                  </a:cubicBezTo>
                  <a:cubicBezTo>
                    <a:pt x="174439" y="348343"/>
                    <a:pt x="217714" y="338666"/>
                    <a:pt x="261257" y="333828"/>
                  </a:cubicBezTo>
                  <a:cubicBezTo>
                    <a:pt x="337897" y="308282"/>
                    <a:pt x="292071" y="327800"/>
                    <a:pt x="391885" y="261257"/>
                  </a:cubicBezTo>
                  <a:cubicBezTo>
                    <a:pt x="406399" y="251581"/>
                    <a:pt x="418879" y="237744"/>
                    <a:pt x="435428" y="232228"/>
                  </a:cubicBezTo>
                  <a:lnTo>
                    <a:pt x="566057" y="188686"/>
                  </a:lnTo>
                  <a:cubicBezTo>
                    <a:pt x="580571" y="183848"/>
                    <a:pt x="596870" y="182658"/>
                    <a:pt x="609600" y="174171"/>
                  </a:cubicBezTo>
                  <a:lnTo>
                    <a:pt x="696685" y="116114"/>
                  </a:lnTo>
                  <a:cubicBezTo>
                    <a:pt x="711199" y="106438"/>
                    <a:pt x="723679" y="92602"/>
                    <a:pt x="740228" y="87086"/>
                  </a:cubicBezTo>
                  <a:lnTo>
                    <a:pt x="827314" y="58057"/>
                  </a:lnTo>
                  <a:cubicBezTo>
                    <a:pt x="841828" y="48381"/>
                    <a:pt x="854823" y="35900"/>
                    <a:pt x="870857" y="29028"/>
                  </a:cubicBezTo>
                  <a:cubicBezTo>
                    <a:pt x="889192" y="21170"/>
                    <a:pt x="909056" y="16405"/>
                    <a:pt x="928914" y="14514"/>
                  </a:cubicBezTo>
                  <a:cubicBezTo>
                    <a:pt x="1010933" y="6703"/>
                    <a:pt x="1093409" y="4838"/>
                    <a:pt x="1175657" y="0"/>
                  </a:cubicBezTo>
                  <a:cubicBezTo>
                    <a:pt x="1219200" y="4838"/>
                    <a:pt x="1262603" y="11154"/>
                    <a:pt x="1306285" y="14514"/>
                  </a:cubicBezTo>
                  <a:cubicBezTo>
                    <a:pt x="1388432" y="20833"/>
                    <a:pt x="1471047" y="20830"/>
                    <a:pt x="1553028" y="29028"/>
                  </a:cubicBezTo>
                  <a:cubicBezTo>
                    <a:pt x="1568252" y="30550"/>
                    <a:pt x="1581636" y="40224"/>
                    <a:pt x="1596571" y="43543"/>
                  </a:cubicBezTo>
                  <a:cubicBezTo>
                    <a:pt x="1749847" y="77605"/>
                    <a:pt x="1629173" y="39896"/>
                    <a:pt x="1727200" y="72571"/>
                  </a:cubicBezTo>
                  <a:cubicBezTo>
                    <a:pt x="1741714" y="82247"/>
                    <a:pt x="1755141" y="93799"/>
                    <a:pt x="1770743" y="101600"/>
                  </a:cubicBezTo>
                  <a:cubicBezTo>
                    <a:pt x="1784427" y="108442"/>
                    <a:pt x="1800911" y="108684"/>
                    <a:pt x="1814285" y="116114"/>
                  </a:cubicBezTo>
                  <a:cubicBezTo>
                    <a:pt x="1844783" y="133057"/>
                    <a:pt x="1872342" y="154819"/>
                    <a:pt x="1901371" y="174171"/>
                  </a:cubicBezTo>
                  <a:cubicBezTo>
                    <a:pt x="1915885" y="183847"/>
                    <a:pt x="1928365" y="197684"/>
                    <a:pt x="1944914" y="203200"/>
                  </a:cubicBezTo>
                  <a:lnTo>
                    <a:pt x="1988457" y="217714"/>
                  </a:lnTo>
                  <a:cubicBezTo>
                    <a:pt x="2113250" y="300911"/>
                    <a:pt x="1955355" y="201162"/>
                    <a:pt x="2075543" y="261257"/>
                  </a:cubicBezTo>
                  <a:cubicBezTo>
                    <a:pt x="2091145" y="269058"/>
                    <a:pt x="2103145" y="283201"/>
                    <a:pt x="2119085" y="290286"/>
                  </a:cubicBezTo>
                  <a:cubicBezTo>
                    <a:pt x="2147047" y="302713"/>
                    <a:pt x="2177142" y="309638"/>
                    <a:pt x="2206171" y="319314"/>
                  </a:cubicBezTo>
                  <a:lnTo>
                    <a:pt x="2293257" y="348343"/>
                  </a:lnTo>
                  <a:lnTo>
                    <a:pt x="2336800" y="362857"/>
                  </a:lnTo>
                  <a:cubicBezTo>
                    <a:pt x="2404533" y="464457"/>
                    <a:pt x="2365828" y="430591"/>
                    <a:pt x="2438400" y="478971"/>
                  </a:cubicBezTo>
                  <a:cubicBezTo>
                    <a:pt x="2484401" y="547974"/>
                    <a:pt x="2450880" y="516998"/>
                    <a:pt x="2554514" y="551543"/>
                  </a:cubicBezTo>
                  <a:lnTo>
                    <a:pt x="2598057" y="566057"/>
                  </a:lnTo>
                  <a:cubicBezTo>
                    <a:pt x="2627086" y="585409"/>
                    <a:pt x="2665791" y="595085"/>
                    <a:pt x="2685143" y="624114"/>
                  </a:cubicBezTo>
                  <a:cubicBezTo>
                    <a:pt x="2722657" y="680387"/>
                    <a:pt x="2697622" y="662141"/>
                    <a:pt x="2757714" y="682171"/>
                  </a:cubicBezTo>
                  <a:cubicBezTo>
                    <a:pt x="2767390" y="696685"/>
                    <a:pt x="2773615" y="714227"/>
                    <a:pt x="2786743" y="725714"/>
                  </a:cubicBezTo>
                  <a:cubicBezTo>
                    <a:pt x="2812999" y="748688"/>
                    <a:pt x="2873828" y="783771"/>
                    <a:pt x="2873828" y="783771"/>
                  </a:cubicBezTo>
                  <a:lnTo>
                    <a:pt x="2902857" y="870857"/>
                  </a:lnTo>
                  <a:cubicBezTo>
                    <a:pt x="2907695" y="885371"/>
                    <a:pt x="2908884" y="901670"/>
                    <a:pt x="2917371" y="914400"/>
                  </a:cubicBezTo>
                  <a:cubicBezTo>
                    <a:pt x="2936723" y="943429"/>
                    <a:pt x="2964395" y="968388"/>
                    <a:pt x="2975428" y="1001486"/>
                  </a:cubicBezTo>
                  <a:lnTo>
                    <a:pt x="3004457" y="1088571"/>
                  </a:lnTo>
                  <a:cubicBezTo>
                    <a:pt x="2999619" y="1277257"/>
                    <a:pt x="2995258" y="1465955"/>
                    <a:pt x="2989943" y="1654628"/>
                  </a:cubicBezTo>
                  <a:cubicBezTo>
                    <a:pt x="2985581" y="1809461"/>
                    <a:pt x="2978145" y="1964215"/>
                    <a:pt x="2975428" y="2119086"/>
                  </a:cubicBezTo>
                  <a:cubicBezTo>
                    <a:pt x="2973306" y="2240020"/>
                    <a:pt x="2975428" y="2360991"/>
                    <a:pt x="2975428" y="2481943"/>
                  </a:cubicBezTo>
                </a:path>
              </a:pathLst>
            </a:custGeom>
            <a:noFill/>
            <a:ln w="57150">
              <a:solidFill>
                <a:srgbClr val="FFC00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966621" y="1602325"/>
              <a:ext cx="659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70C0"/>
                  </a:solidFill>
                </a:rPr>
                <a:t>PPAC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356520" y="2523611"/>
              <a:ext cx="6597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Pla</a:t>
              </a:r>
            </a:p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PPAC</a:t>
              </a:r>
            </a:p>
            <a:p>
              <a:r>
                <a:rPr lang="en-US" altLang="ja-JP" dirty="0" smtClean="0">
                  <a:solidFill>
                    <a:srgbClr val="FF0000"/>
                  </a:solidFill>
                </a:rPr>
                <a:t>IC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924700" y="4271220"/>
              <a:ext cx="1138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MCP + foil</a:t>
              </a:r>
              <a:endParaRPr kumimoji="1" lang="en-US" altLang="ja-JP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354272" y="2838024"/>
              <a:ext cx="19693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solidFill>
                    <a:srgbClr val="FF0000"/>
                  </a:solidFill>
                </a:rPr>
                <a:t>ToF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 measurement</a:t>
              </a:r>
            </a:p>
            <a:p>
              <a:r>
                <a:rPr lang="ja-JP" altLang="en-US" dirty="0" smtClean="0">
                  <a:solidFill>
                    <a:srgbClr val="FF0000"/>
                  </a:solidFill>
                </a:rPr>
                <a:t>→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β determination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615987" y="1880394"/>
              <a:ext cx="2914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0070C0"/>
                  </a:solidFill>
                </a:rPr>
                <a:t>→</a:t>
              </a:r>
              <a:r>
                <a:rPr lang="en-US" altLang="ja-JP" dirty="0" smtClean="0">
                  <a:solidFill>
                    <a:srgbClr val="0070C0"/>
                  </a:solidFill>
                </a:rPr>
                <a:t>Momentum determination</a:t>
              </a:r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4673793" y="3875314"/>
              <a:ext cx="2322093" cy="1278917"/>
            </a:xfrm>
            <a:custGeom>
              <a:avLst/>
              <a:gdLst>
                <a:gd name="connsiteX0" fmla="*/ 14321 w 2322093"/>
                <a:gd name="connsiteY0" fmla="*/ 609600 h 1278917"/>
                <a:gd name="connsiteX1" fmla="*/ 57864 w 2322093"/>
                <a:gd name="connsiteY1" fmla="*/ 1030515 h 1278917"/>
                <a:gd name="connsiteX2" fmla="*/ 101407 w 2322093"/>
                <a:gd name="connsiteY2" fmla="*/ 1059543 h 1278917"/>
                <a:gd name="connsiteX3" fmla="*/ 173978 w 2322093"/>
                <a:gd name="connsiteY3" fmla="*/ 1146629 h 1278917"/>
                <a:gd name="connsiteX4" fmla="*/ 232036 w 2322093"/>
                <a:gd name="connsiteY4" fmla="*/ 1233715 h 1278917"/>
                <a:gd name="connsiteX5" fmla="*/ 304607 w 2322093"/>
                <a:gd name="connsiteY5" fmla="*/ 1248229 h 1278917"/>
                <a:gd name="connsiteX6" fmla="*/ 391693 w 2322093"/>
                <a:gd name="connsiteY6" fmla="*/ 1277257 h 1278917"/>
                <a:gd name="connsiteX7" fmla="*/ 914207 w 2322093"/>
                <a:gd name="connsiteY7" fmla="*/ 1248229 h 1278917"/>
                <a:gd name="connsiteX8" fmla="*/ 957750 w 2322093"/>
                <a:gd name="connsiteY8" fmla="*/ 1233715 h 1278917"/>
                <a:gd name="connsiteX9" fmla="*/ 1625407 w 2322093"/>
                <a:gd name="connsiteY9" fmla="*/ 1233715 h 1278917"/>
                <a:gd name="connsiteX10" fmla="*/ 1668950 w 2322093"/>
                <a:gd name="connsiteY10" fmla="*/ 1204686 h 1278917"/>
                <a:gd name="connsiteX11" fmla="*/ 1683464 w 2322093"/>
                <a:gd name="connsiteY11" fmla="*/ 1088572 h 1278917"/>
                <a:gd name="connsiteX12" fmla="*/ 1741521 w 2322093"/>
                <a:gd name="connsiteY12" fmla="*/ 1059543 h 1278917"/>
                <a:gd name="connsiteX13" fmla="*/ 1944721 w 2322093"/>
                <a:gd name="connsiteY13" fmla="*/ 1030515 h 1278917"/>
                <a:gd name="connsiteX14" fmla="*/ 2046321 w 2322093"/>
                <a:gd name="connsiteY14" fmla="*/ 986972 h 1278917"/>
                <a:gd name="connsiteX15" fmla="*/ 2104378 w 2322093"/>
                <a:gd name="connsiteY15" fmla="*/ 943429 h 1278917"/>
                <a:gd name="connsiteX16" fmla="*/ 2147921 w 2322093"/>
                <a:gd name="connsiteY16" fmla="*/ 914400 h 1278917"/>
                <a:gd name="connsiteX17" fmla="*/ 2176950 w 2322093"/>
                <a:gd name="connsiteY17" fmla="*/ 870857 h 1278917"/>
                <a:gd name="connsiteX18" fmla="*/ 2220493 w 2322093"/>
                <a:gd name="connsiteY18" fmla="*/ 856343 h 1278917"/>
                <a:gd name="connsiteX19" fmla="*/ 2264036 w 2322093"/>
                <a:gd name="connsiteY19" fmla="*/ 827315 h 1278917"/>
                <a:gd name="connsiteX20" fmla="*/ 2278550 w 2322093"/>
                <a:gd name="connsiteY20" fmla="*/ 391886 h 1278917"/>
                <a:gd name="connsiteX21" fmla="*/ 2249521 w 2322093"/>
                <a:gd name="connsiteY21" fmla="*/ 203200 h 1278917"/>
                <a:gd name="connsiteX22" fmla="*/ 2220493 w 2322093"/>
                <a:gd name="connsiteY22" fmla="*/ 159657 h 1278917"/>
                <a:gd name="connsiteX23" fmla="*/ 2176950 w 2322093"/>
                <a:gd name="connsiteY23" fmla="*/ 72572 h 1278917"/>
                <a:gd name="connsiteX24" fmla="*/ 2046321 w 2322093"/>
                <a:gd name="connsiteY24" fmla="*/ 0 h 1278917"/>
                <a:gd name="connsiteX25" fmla="*/ 1843121 w 2322093"/>
                <a:gd name="connsiteY25" fmla="*/ 14515 h 1278917"/>
                <a:gd name="connsiteX26" fmla="*/ 1770550 w 2322093"/>
                <a:gd name="connsiteY26" fmla="*/ 29029 h 1278917"/>
                <a:gd name="connsiteX27" fmla="*/ 1668950 w 2322093"/>
                <a:gd name="connsiteY27" fmla="*/ 43543 h 1278917"/>
                <a:gd name="connsiteX28" fmla="*/ 1625407 w 2322093"/>
                <a:gd name="connsiteY28" fmla="*/ 58057 h 1278917"/>
                <a:gd name="connsiteX29" fmla="*/ 1480264 w 2322093"/>
                <a:gd name="connsiteY29" fmla="*/ 87086 h 1278917"/>
                <a:gd name="connsiteX30" fmla="*/ 1436721 w 2322093"/>
                <a:gd name="connsiteY30" fmla="*/ 101600 h 1278917"/>
                <a:gd name="connsiteX31" fmla="*/ 1393178 w 2322093"/>
                <a:gd name="connsiteY31" fmla="*/ 130629 h 1278917"/>
                <a:gd name="connsiteX32" fmla="*/ 1349636 w 2322093"/>
                <a:gd name="connsiteY32" fmla="*/ 174172 h 1278917"/>
                <a:gd name="connsiteX33" fmla="*/ 1306093 w 2322093"/>
                <a:gd name="connsiteY33" fmla="*/ 188686 h 1278917"/>
                <a:gd name="connsiteX34" fmla="*/ 1277064 w 2322093"/>
                <a:gd name="connsiteY34" fmla="*/ 232229 h 1278917"/>
                <a:gd name="connsiteX35" fmla="*/ 1233521 w 2322093"/>
                <a:gd name="connsiteY35" fmla="*/ 261257 h 1278917"/>
                <a:gd name="connsiteX36" fmla="*/ 1189978 w 2322093"/>
                <a:gd name="connsiteY36" fmla="*/ 435429 h 1278917"/>
                <a:gd name="connsiteX37" fmla="*/ 1131921 w 2322093"/>
                <a:gd name="connsiteY37" fmla="*/ 566057 h 1278917"/>
                <a:gd name="connsiteX38" fmla="*/ 1146436 w 2322093"/>
                <a:gd name="connsiteY38" fmla="*/ 696686 h 1278917"/>
                <a:gd name="connsiteX39" fmla="*/ 1248036 w 2322093"/>
                <a:gd name="connsiteY39" fmla="*/ 812800 h 1278917"/>
                <a:gd name="connsiteX40" fmla="*/ 1335121 w 2322093"/>
                <a:gd name="connsiteY40" fmla="*/ 885372 h 1278917"/>
                <a:gd name="connsiteX41" fmla="*/ 1393178 w 2322093"/>
                <a:gd name="connsiteY41" fmla="*/ 972457 h 1278917"/>
                <a:gd name="connsiteX42" fmla="*/ 1523807 w 2322093"/>
                <a:gd name="connsiteY42" fmla="*/ 1045029 h 1278917"/>
                <a:gd name="connsiteX43" fmla="*/ 1567350 w 2322093"/>
                <a:gd name="connsiteY43" fmla="*/ 1074057 h 1278917"/>
                <a:gd name="connsiteX44" fmla="*/ 1610893 w 2322093"/>
                <a:gd name="connsiteY44" fmla="*/ 1088572 h 1278917"/>
                <a:gd name="connsiteX45" fmla="*/ 2002778 w 2322093"/>
                <a:gd name="connsiteY45" fmla="*/ 1045029 h 1278917"/>
                <a:gd name="connsiteX46" fmla="*/ 2089864 w 2322093"/>
                <a:gd name="connsiteY46" fmla="*/ 1016000 h 1278917"/>
                <a:gd name="connsiteX47" fmla="*/ 2133407 w 2322093"/>
                <a:gd name="connsiteY47" fmla="*/ 1001486 h 1278917"/>
                <a:gd name="connsiteX48" fmla="*/ 2176950 w 2322093"/>
                <a:gd name="connsiteY48" fmla="*/ 957943 h 1278917"/>
                <a:gd name="connsiteX49" fmla="*/ 2235007 w 2322093"/>
                <a:gd name="connsiteY49" fmla="*/ 870857 h 1278917"/>
                <a:gd name="connsiteX50" fmla="*/ 2264036 w 2322093"/>
                <a:gd name="connsiteY50" fmla="*/ 783772 h 1278917"/>
                <a:gd name="connsiteX51" fmla="*/ 2278550 w 2322093"/>
                <a:gd name="connsiteY51" fmla="*/ 740229 h 1278917"/>
                <a:gd name="connsiteX52" fmla="*/ 2322093 w 2322093"/>
                <a:gd name="connsiteY52" fmla="*/ 391886 h 1278917"/>
                <a:gd name="connsiteX53" fmla="*/ 2278550 w 2322093"/>
                <a:gd name="connsiteY53" fmla="*/ 101600 h 1278917"/>
                <a:gd name="connsiteX54" fmla="*/ 2249521 w 2322093"/>
                <a:gd name="connsiteY54" fmla="*/ 43543 h 1278917"/>
                <a:gd name="connsiteX55" fmla="*/ 2235007 w 2322093"/>
                <a:gd name="connsiteY55" fmla="*/ 0 h 127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22093" h="1278917">
                  <a:moveTo>
                    <a:pt x="14321" y="609600"/>
                  </a:moveTo>
                  <a:cubicBezTo>
                    <a:pt x="15237" y="633418"/>
                    <a:pt x="-39013" y="933638"/>
                    <a:pt x="57864" y="1030515"/>
                  </a:cubicBezTo>
                  <a:cubicBezTo>
                    <a:pt x="70199" y="1042850"/>
                    <a:pt x="86893" y="1049867"/>
                    <a:pt x="101407" y="1059543"/>
                  </a:cubicBezTo>
                  <a:cubicBezTo>
                    <a:pt x="205140" y="1215140"/>
                    <a:pt x="43596" y="978995"/>
                    <a:pt x="173978" y="1146629"/>
                  </a:cubicBezTo>
                  <a:cubicBezTo>
                    <a:pt x="195397" y="1174168"/>
                    <a:pt x="197825" y="1226873"/>
                    <a:pt x="232036" y="1233715"/>
                  </a:cubicBezTo>
                  <a:cubicBezTo>
                    <a:pt x="256226" y="1238553"/>
                    <a:pt x="280807" y="1241738"/>
                    <a:pt x="304607" y="1248229"/>
                  </a:cubicBezTo>
                  <a:cubicBezTo>
                    <a:pt x="334128" y="1256280"/>
                    <a:pt x="391693" y="1277257"/>
                    <a:pt x="391693" y="1277257"/>
                  </a:cubicBezTo>
                  <a:cubicBezTo>
                    <a:pt x="649054" y="1269215"/>
                    <a:pt x="735118" y="1299396"/>
                    <a:pt x="914207" y="1248229"/>
                  </a:cubicBezTo>
                  <a:cubicBezTo>
                    <a:pt x="928918" y="1244026"/>
                    <a:pt x="943236" y="1238553"/>
                    <a:pt x="957750" y="1233715"/>
                  </a:cubicBezTo>
                  <a:cubicBezTo>
                    <a:pt x="1208211" y="1245099"/>
                    <a:pt x="1372338" y="1261834"/>
                    <a:pt x="1625407" y="1233715"/>
                  </a:cubicBezTo>
                  <a:cubicBezTo>
                    <a:pt x="1642744" y="1231789"/>
                    <a:pt x="1654436" y="1214362"/>
                    <a:pt x="1668950" y="1204686"/>
                  </a:cubicBezTo>
                  <a:cubicBezTo>
                    <a:pt x="1673788" y="1165981"/>
                    <a:pt x="1666020" y="1123460"/>
                    <a:pt x="1683464" y="1088572"/>
                  </a:cubicBezTo>
                  <a:cubicBezTo>
                    <a:pt x="1693140" y="1069220"/>
                    <a:pt x="1721634" y="1068066"/>
                    <a:pt x="1741521" y="1059543"/>
                  </a:cubicBezTo>
                  <a:cubicBezTo>
                    <a:pt x="1809178" y="1030547"/>
                    <a:pt x="1862676" y="1037973"/>
                    <a:pt x="1944721" y="1030515"/>
                  </a:cubicBezTo>
                  <a:cubicBezTo>
                    <a:pt x="1987046" y="1016406"/>
                    <a:pt x="2005329" y="1012592"/>
                    <a:pt x="2046321" y="986972"/>
                  </a:cubicBezTo>
                  <a:cubicBezTo>
                    <a:pt x="2066834" y="974151"/>
                    <a:pt x="2084693" y="957489"/>
                    <a:pt x="2104378" y="943429"/>
                  </a:cubicBezTo>
                  <a:cubicBezTo>
                    <a:pt x="2118573" y="933290"/>
                    <a:pt x="2133407" y="924076"/>
                    <a:pt x="2147921" y="914400"/>
                  </a:cubicBezTo>
                  <a:cubicBezTo>
                    <a:pt x="2157597" y="899886"/>
                    <a:pt x="2163328" y="881754"/>
                    <a:pt x="2176950" y="870857"/>
                  </a:cubicBezTo>
                  <a:cubicBezTo>
                    <a:pt x="2188897" y="861300"/>
                    <a:pt x="2206809" y="863185"/>
                    <a:pt x="2220493" y="856343"/>
                  </a:cubicBezTo>
                  <a:cubicBezTo>
                    <a:pt x="2236095" y="848542"/>
                    <a:pt x="2249522" y="836991"/>
                    <a:pt x="2264036" y="827315"/>
                  </a:cubicBezTo>
                  <a:cubicBezTo>
                    <a:pt x="2364712" y="676297"/>
                    <a:pt x="2300152" y="791540"/>
                    <a:pt x="2278550" y="391886"/>
                  </a:cubicBezTo>
                  <a:cubicBezTo>
                    <a:pt x="2276531" y="354537"/>
                    <a:pt x="2275002" y="254161"/>
                    <a:pt x="2249521" y="203200"/>
                  </a:cubicBezTo>
                  <a:cubicBezTo>
                    <a:pt x="2241720" y="187598"/>
                    <a:pt x="2228294" y="175259"/>
                    <a:pt x="2220493" y="159657"/>
                  </a:cubicBezTo>
                  <a:cubicBezTo>
                    <a:pt x="2200939" y="120549"/>
                    <a:pt x="2213920" y="104921"/>
                    <a:pt x="2176950" y="72572"/>
                  </a:cubicBezTo>
                  <a:cubicBezTo>
                    <a:pt x="2115527" y="18827"/>
                    <a:pt x="2106125" y="19936"/>
                    <a:pt x="2046321" y="0"/>
                  </a:cubicBezTo>
                  <a:cubicBezTo>
                    <a:pt x="1978588" y="4838"/>
                    <a:pt x="1910654" y="7406"/>
                    <a:pt x="1843121" y="14515"/>
                  </a:cubicBezTo>
                  <a:cubicBezTo>
                    <a:pt x="1818587" y="17098"/>
                    <a:pt x="1794884" y="24973"/>
                    <a:pt x="1770550" y="29029"/>
                  </a:cubicBezTo>
                  <a:cubicBezTo>
                    <a:pt x="1736805" y="34653"/>
                    <a:pt x="1702817" y="38705"/>
                    <a:pt x="1668950" y="43543"/>
                  </a:cubicBezTo>
                  <a:cubicBezTo>
                    <a:pt x="1654436" y="48381"/>
                    <a:pt x="1640315" y="54617"/>
                    <a:pt x="1625407" y="58057"/>
                  </a:cubicBezTo>
                  <a:cubicBezTo>
                    <a:pt x="1577331" y="69151"/>
                    <a:pt x="1527071" y="71484"/>
                    <a:pt x="1480264" y="87086"/>
                  </a:cubicBezTo>
                  <a:lnTo>
                    <a:pt x="1436721" y="101600"/>
                  </a:lnTo>
                  <a:cubicBezTo>
                    <a:pt x="1422207" y="111276"/>
                    <a:pt x="1406579" y="119461"/>
                    <a:pt x="1393178" y="130629"/>
                  </a:cubicBezTo>
                  <a:cubicBezTo>
                    <a:pt x="1377409" y="143770"/>
                    <a:pt x="1366715" y="162786"/>
                    <a:pt x="1349636" y="174172"/>
                  </a:cubicBezTo>
                  <a:cubicBezTo>
                    <a:pt x="1336906" y="182659"/>
                    <a:pt x="1320607" y="183848"/>
                    <a:pt x="1306093" y="188686"/>
                  </a:cubicBezTo>
                  <a:cubicBezTo>
                    <a:pt x="1296417" y="203200"/>
                    <a:pt x="1289399" y="219894"/>
                    <a:pt x="1277064" y="232229"/>
                  </a:cubicBezTo>
                  <a:cubicBezTo>
                    <a:pt x="1264729" y="244564"/>
                    <a:pt x="1242766" y="246465"/>
                    <a:pt x="1233521" y="261257"/>
                  </a:cubicBezTo>
                  <a:cubicBezTo>
                    <a:pt x="1200616" y="313905"/>
                    <a:pt x="1204302" y="378134"/>
                    <a:pt x="1189978" y="435429"/>
                  </a:cubicBezTo>
                  <a:cubicBezTo>
                    <a:pt x="1169250" y="518340"/>
                    <a:pt x="1170047" y="508870"/>
                    <a:pt x="1131921" y="566057"/>
                  </a:cubicBezTo>
                  <a:cubicBezTo>
                    <a:pt x="1136759" y="609600"/>
                    <a:pt x="1132582" y="655123"/>
                    <a:pt x="1146436" y="696686"/>
                  </a:cubicBezTo>
                  <a:cubicBezTo>
                    <a:pt x="1178444" y="792708"/>
                    <a:pt x="1193327" y="767209"/>
                    <a:pt x="1248036" y="812800"/>
                  </a:cubicBezTo>
                  <a:cubicBezTo>
                    <a:pt x="1359798" y="905936"/>
                    <a:pt x="1227005" y="813294"/>
                    <a:pt x="1335121" y="885372"/>
                  </a:cubicBezTo>
                  <a:cubicBezTo>
                    <a:pt x="1354473" y="914400"/>
                    <a:pt x="1360081" y="961424"/>
                    <a:pt x="1393178" y="972457"/>
                  </a:cubicBezTo>
                  <a:cubicBezTo>
                    <a:pt x="1469819" y="998005"/>
                    <a:pt x="1423990" y="978485"/>
                    <a:pt x="1523807" y="1045029"/>
                  </a:cubicBezTo>
                  <a:cubicBezTo>
                    <a:pt x="1538321" y="1054705"/>
                    <a:pt x="1550801" y="1068541"/>
                    <a:pt x="1567350" y="1074057"/>
                  </a:cubicBezTo>
                  <a:lnTo>
                    <a:pt x="1610893" y="1088572"/>
                  </a:lnTo>
                  <a:cubicBezTo>
                    <a:pt x="1723631" y="1081940"/>
                    <a:pt x="1886589" y="1083759"/>
                    <a:pt x="2002778" y="1045029"/>
                  </a:cubicBezTo>
                  <a:lnTo>
                    <a:pt x="2089864" y="1016000"/>
                  </a:lnTo>
                  <a:lnTo>
                    <a:pt x="2133407" y="1001486"/>
                  </a:lnTo>
                  <a:cubicBezTo>
                    <a:pt x="2147921" y="986972"/>
                    <a:pt x="2164348" y="974146"/>
                    <a:pt x="2176950" y="957943"/>
                  </a:cubicBezTo>
                  <a:cubicBezTo>
                    <a:pt x="2198369" y="930404"/>
                    <a:pt x="2235007" y="870857"/>
                    <a:pt x="2235007" y="870857"/>
                  </a:cubicBezTo>
                  <a:lnTo>
                    <a:pt x="2264036" y="783772"/>
                  </a:lnTo>
                  <a:lnTo>
                    <a:pt x="2278550" y="740229"/>
                  </a:lnTo>
                  <a:cubicBezTo>
                    <a:pt x="2310828" y="449723"/>
                    <a:pt x="2293172" y="565401"/>
                    <a:pt x="2322093" y="391886"/>
                  </a:cubicBezTo>
                  <a:cubicBezTo>
                    <a:pt x="2314739" y="288932"/>
                    <a:pt x="2324842" y="194183"/>
                    <a:pt x="2278550" y="101600"/>
                  </a:cubicBezTo>
                  <a:cubicBezTo>
                    <a:pt x="2268874" y="82248"/>
                    <a:pt x="2258044" y="63430"/>
                    <a:pt x="2249521" y="43543"/>
                  </a:cubicBezTo>
                  <a:cubicBezTo>
                    <a:pt x="2243494" y="29481"/>
                    <a:pt x="2235007" y="0"/>
                    <a:pt x="2235007" y="0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コネクタ 27"/>
            <p:cNvCxnSpPr/>
            <p:nvPr/>
          </p:nvCxnSpPr>
          <p:spPr>
            <a:xfrm rot="-5400000">
              <a:off x="6961027" y="3675827"/>
              <a:ext cx="0" cy="36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正方形/長方形 28"/>
            <p:cNvSpPr/>
            <p:nvPr/>
          </p:nvSpPr>
          <p:spPr>
            <a:xfrm>
              <a:off x="7141223" y="3671161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 dirty="0" smtClean="0">
                  <a:solidFill>
                    <a:srgbClr val="FF0000"/>
                  </a:solidFill>
                  <a:latin typeface="Arial"/>
                  <a:cs typeface="Arial"/>
                </a:rPr>
                <a:t>ELC</a:t>
              </a:r>
              <a:endParaRPr lang="en-US" altLang="ja-JP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167062" y="4040493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Pla</a:t>
              </a:r>
              <a:endParaRPr kumimoji="1" lang="en-US" altLang="ja-JP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628421" y="4989051"/>
              <a:ext cx="3315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solidFill>
                    <a:srgbClr val="FF0000"/>
                  </a:solidFill>
                </a:rPr>
                <a:t>ToF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 measurement</a:t>
              </a:r>
            </a:p>
            <a:p>
              <a:r>
                <a:rPr lang="ja-JP" altLang="en-US" dirty="0" smtClean="0">
                  <a:solidFill>
                    <a:srgbClr val="FF0000"/>
                  </a:solidFill>
                </a:rPr>
                <a:t>→ </a:t>
              </a:r>
              <a:r>
                <a:rPr lang="en-US" altLang="ja-JP" dirty="0">
                  <a:solidFill>
                    <a:srgbClr val="FF0000"/>
                  </a:solidFill>
                </a:rPr>
                <a:t>C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irculation time determination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86801" y="5066517"/>
                <a:ext cx="3143296" cy="128971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ja-JP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1" y="5066517"/>
                <a:ext cx="3143296" cy="12897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4"/>
          <a:srcRect l="9286" t="12632" r="45638" b="10607"/>
          <a:stretch/>
        </p:blipFill>
        <p:spPr>
          <a:xfrm>
            <a:off x="6995615" y="304829"/>
            <a:ext cx="4636621" cy="4439186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459738" y="3316352"/>
            <a:ext cx="3172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Blue : </a:t>
            </a:r>
            <a:r>
              <a:rPr kumimoji="1" lang="en-US" altLang="ja-JP" sz="2400" dirty="0" err="1" smtClean="0">
                <a:solidFill>
                  <a:schemeClr val="accent1">
                    <a:lumMod val="75000"/>
                  </a:schemeClr>
                </a:solidFill>
              </a:rPr>
              <a:t>PID@BigRIPS</a:t>
            </a:r>
            <a:endParaRPr kumimoji="1" lang="en-US" altLang="ja-JP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Red  : Extracted Events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1600409" y="3145101"/>
            <a:ext cx="0" cy="36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1373424" y="2804797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F2</a:t>
            </a:r>
            <a:endParaRPr lang="en-US" altLang="ja-JP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357257" y="2281384"/>
            <a:ext cx="224942" cy="55038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334099" y="1530376"/>
            <a:ext cx="2410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 smtClean="0">
                <a:solidFill>
                  <a:srgbClr val="FFC000"/>
                </a:solidFill>
              </a:rPr>
              <a:t>238</a:t>
            </a:r>
            <a:r>
              <a:rPr kumimoji="1" lang="en-US" altLang="ja-JP" dirty="0" smtClean="0">
                <a:solidFill>
                  <a:srgbClr val="FFC000"/>
                </a:solidFill>
              </a:rPr>
              <a:t>U Beam @345MeV/u</a:t>
            </a:r>
          </a:p>
          <a:p>
            <a:r>
              <a:rPr lang="en-US" altLang="ja-JP" dirty="0" smtClean="0">
                <a:solidFill>
                  <a:srgbClr val="FFC000"/>
                </a:solidFill>
              </a:rPr>
              <a:t>From SRC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 rot="3300000">
            <a:off x="624245" y="2703924"/>
            <a:ext cx="0" cy="36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-7312" y="298716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F0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-39497" y="3316613"/>
            <a:ext cx="1058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Be Target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10 mm</a:t>
            </a:r>
            <a:r>
              <a:rPr lang="en-US" altLang="ja-JP" baseline="30000" dirty="0">
                <a:solidFill>
                  <a:srgbClr val="FF0000"/>
                </a:solidFill>
              </a:rPr>
              <a:t>2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1568567" y="648866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3</a:t>
            </a:r>
            <a:r>
              <a:rPr lang="en-US" altLang="ja-JP" dirty="0" smtClean="0"/>
              <a:t>/15</a:t>
            </a:r>
            <a:endParaRPr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1391495" y="3539131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Pla</a:t>
            </a:r>
            <a:endParaRPr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6264625" y="1234435"/>
            <a:ext cx="5685128" cy="5289875"/>
            <a:chOff x="6131890" y="1396666"/>
            <a:chExt cx="5685128" cy="5289875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/>
            <a:srcRect l="13803" t="20867" r="49630" b="15315"/>
            <a:stretch/>
          </p:blipFill>
          <p:spPr>
            <a:xfrm>
              <a:off x="6402606" y="1396666"/>
              <a:ext cx="5078904" cy="4983486"/>
            </a:xfrm>
            <a:prstGeom prst="rect">
              <a:avLst/>
            </a:prstGeom>
          </p:spPr>
        </p:pic>
        <p:sp>
          <p:nvSpPr>
            <p:cNvPr id="13" name="正方形/長方形 12"/>
            <p:cNvSpPr/>
            <p:nvPr/>
          </p:nvSpPr>
          <p:spPr>
            <a:xfrm>
              <a:off x="6131890" y="6225660"/>
              <a:ext cx="5349620" cy="4608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0930237" y="6282812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701500</a:t>
              </a:r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9958636" y="6271434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701480</a:t>
              </a:r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9040669" y="6284968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701460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8122784" y="6284968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701440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184430" y="6290648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701420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253436" y="6293693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701400</a:t>
              </a:r>
              <a:endParaRPr kumimoji="1" lang="ja-JP" altLang="en-US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6402606" y="1576070"/>
              <a:ext cx="196760" cy="47657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205846" y="216169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40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199204" y="312828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30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193254" y="407320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20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297680" y="59601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193254" y="503691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endParaRPr kumimoji="1" lang="ja-JP" altLang="en-US" dirty="0"/>
            </a:p>
          </p:txBody>
        </p:sp>
      </p:grpSp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ja-JP" dirty="0" smtClean="0"/>
              <a:t>Time of flight in Rare-RI Ring (S0 -&gt; ELC)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47927" y="1212035"/>
            <a:ext cx="576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The Isochronous filed of R3 is tuned by </a:t>
            </a:r>
            <a:r>
              <a:rPr lang="en-US" altLang="ja-JP" sz="2000" baseline="30000" dirty="0" smtClean="0"/>
              <a:t>78</a:t>
            </a:r>
            <a:r>
              <a:rPr lang="en-US" altLang="ja-JP" sz="2000" dirty="0" smtClean="0"/>
              <a:t>Ge with 175 MeV/nucleon. </a:t>
            </a:r>
            <a:endParaRPr kumimoji="1" lang="ja-JP" altLang="en-US" sz="2000" dirty="0"/>
          </a:p>
        </p:txBody>
      </p:sp>
      <p:grpSp>
        <p:nvGrpSpPr>
          <p:cNvPr id="52" name="グループ化 51"/>
          <p:cNvGrpSpPr/>
          <p:nvPr/>
        </p:nvGrpSpPr>
        <p:grpSpPr>
          <a:xfrm>
            <a:off x="590732" y="1859642"/>
            <a:ext cx="5089208" cy="4876660"/>
            <a:chOff x="668190" y="1764107"/>
            <a:chExt cx="5089208" cy="4876660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668190" y="1764107"/>
              <a:ext cx="5089208" cy="4565401"/>
              <a:chOff x="270993" y="2190994"/>
              <a:chExt cx="5089208" cy="4565401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3"/>
              <a:srcRect l="6662" t="14584" r="48243" b="7031"/>
              <a:stretch/>
            </p:blipFill>
            <p:spPr>
              <a:xfrm>
                <a:off x="774221" y="2274641"/>
                <a:ext cx="4585980" cy="4481754"/>
              </a:xfrm>
              <a:prstGeom prst="rect">
                <a:avLst/>
              </a:prstGeom>
            </p:spPr>
          </p:pic>
          <p:sp>
            <p:nvSpPr>
              <p:cNvPr id="28" name="円/楕円 27"/>
              <p:cNvSpPr/>
              <p:nvPr/>
            </p:nvSpPr>
            <p:spPr>
              <a:xfrm rot="175262">
                <a:off x="2196344" y="2667650"/>
                <a:ext cx="2632172" cy="71830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1495450" y="2435349"/>
                <a:ext cx="8332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0070C0"/>
                    </a:solidFill>
                  </a:rPr>
                  <a:t>77Ga</a:t>
                </a:r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1912067" y="4191054"/>
                <a:ext cx="2924364" cy="45252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1493249" y="3863992"/>
                <a:ext cx="8354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92D050"/>
                    </a:solidFill>
                  </a:rPr>
                  <a:t>78Ge</a:t>
                </a:r>
                <a:endParaRPr kumimoji="1" lang="ja-JP" altLang="en-US" sz="24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32" name="円/楕円 31"/>
              <p:cNvSpPr/>
              <p:nvPr/>
            </p:nvSpPr>
            <p:spPr>
              <a:xfrm rot="20208728">
                <a:off x="2372085" y="4859517"/>
                <a:ext cx="1790180" cy="42916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1602959" y="5365049"/>
                <a:ext cx="8448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79As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591374" y="2346362"/>
                <a:ext cx="552994" cy="41429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270994" y="6176931"/>
                <a:ext cx="88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701350</a:t>
                </a:r>
                <a:endParaRPr kumimoji="1" lang="ja-JP" altLang="en-US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76321" y="5656796"/>
                <a:ext cx="88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701400</a:t>
                </a:r>
                <a:endParaRPr kumimoji="1" lang="ja-JP" altLang="en-US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76085" y="4166353"/>
                <a:ext cx="88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701550</a:t>
                </a:r>
                <a:endParaRPr kumimoji="1" lang="ja-JP" altLang="en-US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270993" y="3181521"/>
                <a:ext cx="88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701650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271589" y="2697820"/>
                <a:ext cx="88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701700</a:t>
                </a:r>
                <a:endParaRPr kumimoji="1" lang="ja-JP" altLang="en-US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278368" y="2190994"/>
                <a:ext cx="88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701750</a:t>
                </a:r>
                <a:endParaRPr kumimoji="1" lang="ja-JP" altLang="en-US" dirty="0"/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281074" y="4638512"/>
                <a:ext cx="88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701500</a:t>
                </a:r>
                <a:endParaRPr kumimoji="1" lang="ja-JP" altLang="en-US" dirty="0"/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270994" y="5133317"/>
                <a:ext cx="88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701450</a:t>
                </a:r>
                <a:endParaRPr kumimoji="1" lang="ja-JP" altLang="en-US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283607" y="3686296"/>
                <a:ext cx="88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701600</a:t>
                </a:r>
                <a:endParaRPr kumimoji="1" lang="ja-JP" altLang="en-US" dirty="0"/>
              </a:p>
            </p:txBody>
          </p:sp>
        </p:grpSp>
        <p:sp>
          <p:nvSpPr>
            <p:cNvPr id="46" name="正方形/長方形 45"/>
            <p:cNvSpPr/>
            <p:nvPr/>
          </p:nvSpPr>
          <p:spPr>
            <a:xfrm>
              <a:off x="1561810" y="5956849"/>
              <a:ext cx="3985016" cy="683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3296923" y="598122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0.0</a:t>
              </a:r>
              <a:endParaRPr kumimoji="1" lang="ja-JP" altLang="en-US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4075248" y="5982765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0.2</a:t>
              </a:r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862808" y="598122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0.4</a:t>
              </a:r>
              <a:endParaRPr kumimoji="1" lang="ja-JP" altLang="en-US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479659" y="5985449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-0.2</a:t>
              </a:r>
              <a:endParaRPr kumimoji="1" lang="ja-JP" altLang="en-US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1689252" y="5987056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-0.4</a:t>
              </a:r>
              <a:endParaRPr kumimoji="1" lang="ja-JP" altLang="en-US" dirty="0"/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2096858" y="6394343"/>
            <a:ext cx="270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momentum@F6 [%]</a:t>
            </a:r>
            <a:endParaRPr kumimoji="1" lang="ja-JP" altLang="en-US" sz="2400" dirty="0"/>
          </a:p>
        </p:txBody>
      </p:sp>
      <p:sp>
        <p:nvSpPr>
          <p:cNvPr id="54" name="テキスト ボックス 53"/>
          <p:cNvSpPr txBox="1"/>
          <p:nvPr/>
        </p:nvSpPr>
        <p:spPr>
          <a:xfrm rot="16200000">
            <a:off x="-566329" y="3842294"/>
            <a:ext cx="180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ToF</a:t>
            </a:r>
            <a:r>
              <a:rPr lang="en-US" altLang="ja-JP" sz="2400" baseline="-25000" dirty="0" smtClean="0"/>
              <a:t>S0-&gt;ELC</a:t>
            </a:r>
            <a:r>
              <a:rPr lang="en-US" altLang="ja-JP" sz="2400" dirty="0" smtClean="0"/>
              <a:t> [ns]</a:t>
            </a:r>
            <a:endParaRPr kumimoji="1" lang="ja-JP" altLang="en-US" sz="2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963178" y="6392844"/>
            <a:ext cx="180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ToF</a:t>
            </a:r>
            <a:r>
              <a:rPr lang="en-US" altLang="ja-JP" sz="2400" baseline="-25000" dirty="0" smtClean="0"/>
              <a:t>S0-&gt;ELC</a:t>
            </a:r>
            <a:r>
              <a:rPr lang="en-US" altLang="ja-JP" sz="2400" dirty="0" smtClean="0"/>
              <a:t> [ns]</a:t>
            </a:r>
            <a:endParaRPr kumimoji="1" lang="ja-JP" altLang="en-US" sz="2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871786" y="1159440"/>
            <a:ext cx="933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Count</a:t>
            </a:r>
            <a:endParaRPr kumimoji="1" lang="ja-JP" altLang="en-US" sz="2400" dirty="0"/>
          </a:p>
        </p:txBody>
      </p:sp>
      <p:sp>
        <p:nvSpPr>
          <p:cNvPr id="57" name="正方形/長方形 56"/>
          <p:cNvSpPr/>
          <p:nvPr/>
        </p:nvSpPr>
        <p:spPr>
          <a:xfrm>
            <a:off x="11568567" y="648866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</a:t>
            </a:r>
            <a:r>
              <a:rPr lang="en-US" altLang="ja-JP" dirty="0" smtClean="0"/>
              <a:t>/15</a:t>
            </a:r>
            <a:endParaRPr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779622" y="5226823"/>
            <a:ext cx="1906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</a:t>
            </a:r>
            <a:endParaRPr kumimoji="1" lang="ja-JP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7489950" y="1749996"/>
            <a:ext cx="843501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400" dirty="0"/>
              <a:t>78Ge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280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Circulation time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64015" y="1843248"/>
                <a:ext cx="2619628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𝑇𝑜𝐹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0→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𝐸𝐿𝐶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15" y="1843248"/>
                <a:ext cx="2619628" cy="8961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/>
          <p:cNvGrpSpPr/>
          <p:nvPr/>
        </p:nvGrpSpPr>
        <p:grpSpPr>
          <a:xfrm>
            <a:off x="159658" y="3222345"/>
            <a:ext cx="5437419" cy="3251263"/>
            <a:chOff x="984084" y="2277084"/>
            <a:chExt cx="5437419" cy="3251263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/>
            <a:srcRect l="54273" t="60243" r="19880" b="14335"/>
            <a:stretch/>
          </p:blipFill>
          <p:spPr>
            <a:xfrm>
              <a:off x="1037385" y="2731007"/>
              <a:ext cx="5058615" cy="2797340"/>
            </a:xfrm>
            <a:prstGeom prst="rect">
              <a:avLst/>
            </a:prstGeom>
          </p:spPr>
        </p:pic>
        <p:cxnSp>
          <p:nvCxnSpPr>
            <p:cNvPr id="6" name="直線コネクタ 5"/>
            <p:cNvCxnSpPr/>
            <p:nvPr/>
          </p:nvCxnSpPr>
          <p:spPr>
            <a:xfrm rot="16200000">
              <a:off x="1632856" y="3823738"/>
              <a:ext cx="0" cy="36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/>
            <p:cNvSpPr/>
            <p:nvPr/>
          </p:nvSpPr>
          <p:spPr>
            <a:xfrm>
              <a:off x="984084" y="3819072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 dirty="0" smtClean="0">
                  <a:solidFill>
                    <a:srgbClr val="FF0000"/>
                  </a:solidFill>
                  <a:latin typeface="Arial"/>
                  <a:cs typeface="Arial"/>
                </a:rPr>
                <a:t>S0</a:t>
              </a:r>
              <a:endParaRPr lang="en-US" altLang="ja-JP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>
            <a:xfrm rot="15600000">
              <a:off x="5597906" y="2675388"/>
              <a:ext cx="0" cy="36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正方形/長方形 8"/>
            <p:cNvSpPr/>
            <p:nvPr/>
          </p:nvSpPr>
          <p:spPr>
            <a:xfrm>
              <a:off x="5775172" y="2639465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 dirty="0" smtClean="0">
                  <a:solidFill>
                    <a:srgbClr val="FF0000"/>
                  </a:solidFill>
                  <a:latin typeface="Arial"/>
                  <a:cs typeface="Arial"/>
                </a:rPr>
                <a:t>ELC</a:t>
              </a:r>
              <a:endParaRPr lang="en-US" altLang="ja-JP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>
              <a:off x="1661884" y="2277084"/>
              <a:ext cx="0" cy="108000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1812856" y="2422595"/>
              <a:ext cx="14200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C000"/>
                  </a:solidFill>
                </a:rPr>
                <a:t>RI Beam</a:t>
              </a:r>
            </a:p>
            <a:p>
              <a:r>
                <a:rPr lang="en-US" altLang="ja-JP" dirty="0" smtClean="0">
                  <a:solidFill>
                    <a:srgbClr val="FFC000"/>
                  </a:solidFill>
                </a:rPr>
                <a:t>From </a:t>
              </a:r>
              <a:r>
                <a:rPr lang="en-US" altLang="ja-JP" dirty="0" err="1" smtClean="0">
                  <a:solidFill>
                    <a:srgbClr val="FFC000"/>
                  </a:solidFill>
                </a:rPr>
                <a:t>BigRIPS</a:t>
              </a:r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008142" y="1488439"/>
                <a:ext cx="8079071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 smtClean="0"/>
                  <a:t>・</a:t>
                </a:r>
                <a:r>
                  <a:rPr lang="en-US" altLang="ja-JP" sz="2400" dirty="0" smtClean="0"/>
                  <a:t>First, we decide a circulation number (N) of reference particle.</a:t>
                </a:r>
              </a:p>
              <a:p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 This N is calculated by MCP data that is inserted ring.</a:t>
                </a:r>
              </a:p>
              <a:p>
                <a:endParaRPr lang="en-US" altLang="ja-JP" sz="2400" dirty="0" smtClean="0"/>
              </a:p>
              <a:p>
                <a:r>
                  <a:rPr lang="ja-JP" altLang="en-US" sz="2400" dirty="0" smtClean="0"/>
                  <a:t>・</a:t>
                </a:r>
                <a:r>
                  <a:rPr lang="en-US" altLang="ja-JP" sz="2400" dirty="0" smtClean="0"/>
                  <a:t>The injection line is not isochronous magnetic filed.</a:t>
                </a:r>
              </a:p>
              <a:p>
                <a:r>
                  <a:rPr kumimoji="1" lang="en-US" altLang="ja-JP" sz="2400" dirty="0"/>
                  <a:t> </a:t>
                </a:r>
                <a:r>
                  <a:rPr kumimoji="1" lang="en-US" altLang="ja-JP" sz="2400" dirty="0" smtClean="0"/>
                  <a:t> But, we approximate circulation start from S0 and stop to ELC.</a:t>
                </a:r>
              </a:p>
              <a:p>
                <a:r>
                  <a:rPr lang="ja-JP" altLang="en-US" sz="2400" dirty="0" smtClean="0"/>
                  <a:t>                                      </a:t>
                </a:r>
                <a:endParaRPr lang="en-US" altLang="ja-JP" sz="2400" dirty="0" smtClean="0"/>
              </a:p>
              <a:p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                            </a:t>
                </a:r>
              </a:p>
              <a:p>
                <a:endParaRPr lang="en-US" altLang="ja-JP" sz="2400" dirty="0"/>
              </a:p>
              <a:p>
                <a:r>
                  <a:rPr lang="ja-JP" altLang="en-US" sz="2400" dirty="0" smtClean="0"/>
                  <a:t>　　　　　　　　　　→</a:t>
                </a:r>
                <a:r>
                  <a:rPr lang="en-US" altLang="ja-JP" sz="2400" dirty="0" smtClean="0"/>
                  <a:t>Next, we decide circulation numbers of</a:t>
                </a:r>
              </a:p>
              <a:p>
                <a:r>
                  <a:rPr kumimoji="1" lang="en-US" altLang="ja-JP" sz="2400" dirty="0"/>
                  <a:t> </a:t>
                </a:r>
                <a:r>
                  <a:rPr kumimoji="1" lang="en-US" altLang="ja-JP" sz="2400" dirty="0" smtClean="0"/>
                  <a:t>                                another particles using below relationship.</a:t>
                </a:r>
              </a:p>
              <a:p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142" y="1488439"/>
                <a:ext cx="8079071" cy="4154984"/>
              </a:xfrm>
              <a:prstGeom prst="rect">
                <a:avLst/>
              </a:prstGeom>
              <a:blipFill rotWithShape="0">
                <a:blip r:embed="rId4"/>
                <a:stretch>
                  <a:fillRect l="-1208" t="-1760" r="-151" b="-1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コネクタ 16"/>
          <p:cNvCxnSpPr/>
          <p:nvPr/>
        </p:nvCxnSpPr>
        <p:spPr>
          <a:xfrm flipV="1">
            <a:off x="2921921" y="5254173"/>
            <a:ext cx="443245" cy="314251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1619320" y="5437617"/>
            <a:ext cx="1302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 smtClean="0">
                <a:solidFill>
                  <a:srgbClr val="0070C0"/>
                </a:solidFill>
                <a:latin typeface="Arial"/>
                <a:cs typeface="Arial"/>
              </a:rPr>
              <a:t>MCP + foil</a:t>
            </a:r>
            <a:endParaRPr lang="en-US" altLang="ja-JP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1568567" y="648866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5</a:t>
            </a:r>
            <a:r>
              <a:rPr lang="en-US" altLang="ja-JP" dirty="0" smtClean="0"/>
              <a:t>/15</a:t>
            </a:r>
            <a:endParaRPr lang="ja-JP" altLang="en-US" dirty="0"/>
          </a:p>
        </p:txBody>
      </p:sp>
      <p:pic>
        <p:nvPicPr>
          <p:cNvPr id="21" name="図 20" descr="MCP写真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87" y="5254173"/>
            <a:ext cx="1515099" cy="1570446"/>
          </a:xfrm>
          <a:prstGeom prst="rect">
            <a:avLst/>
          </a:prstGeom>
          <a:ln w="12700" cmpd="sng">
            <a:noFill/>
          </a:ln>
        </p:spPr>
      </p:pic>
    </p:spTree>
    <p:extLst>
      <p:ext uri="{BB962C8B-B14F-4D97-AF65-F5344CB8AC3E}">
        <p14:creationId xmlns:p14="http://schemas.microsoft.com/office/powerpoint/2010/main" val="37027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Correction circulation time</a:t>
            </a:r>
            <a:endParaRPr kumimoji="1" lang="ja-JP" altLang="en-US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405384" y="1267403"/>
            <a:ext cx="6048111" cy="1330656"/>
            <a:chOff x="1079299" y="1520515"/>
            <a:chExt cx="6048111" cy="1330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正方形/長方形 3"/>
                <p:cNvSpPr/>
                <p:nvPr/>
              </p:nvSpPr>
              <p:spPr>
                <a:xfrm>
                  <a:off x="1079299" y="1520515"/>
                  <a:ext cx="3143296" cy="1289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ja-JP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Sup>
                                  <m:sSubSupPr>
                                    <m:ctrlPr>
                                      <a:rPr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n-US" altLang="ja-JP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ja-JP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ja-JP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altLang="ja-JP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altLang="ja-JP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4" name="正方形/長方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9299" y="1520515"/>
                  <a:ext cx="3143296" cy="128971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グループ化 48"/>
            <p:cNvGrpSpPr/>
            <p:nvPr/>
          </p:nvGrpSpPr>
          <p:grpSpPr>
            <a:xfrm>
              <a:off x="2265529" y="1561458"/>
              <a:ext cx="1915186" cy="1289713"/>
              <a:chOff x="2708527" y="1520514"/>
              <a:chExt cx="2695802" cy="1768627"/>
            </a:xfrm>
          </p:grpSpPr>
          <p:cxnSp>
            <p:nvCxnSpPr>
              <p:cNvPr id="6" name="直線コネクタ 5"/>
              <p:cNvCxnSpPr/>
              <p:nvPr/>
            </p:nvCxnSpPr>
            <p:spPr>
              <a:xfrm>
                <a:off x="2708527" y="1520514"/>
                <a:ext cx="0" cy="6840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コネクタ 6"/>
              <p:cNvCxnSpPr/>
              <p:nvPr/>
            </p:nvCxnSpPr>
            <p:spPr>
              <a:xfrm flipH="1">
                <a:off x="2708527" y="1520515"/>
                <a:ext cx="269580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 flipV="1">
                <a:off x="5404329" y="1520515"/>
                <a:ext cx="0" cy="176862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flipH="1">
                <a:off x="3165614" y="3289141"/>
                <a:ext cx="2238715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flipH="1">
                <a:off x="3165613" y="2201097"/>
                <a:ext cx="1" cy="10800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H="1">
                <a:off x="2708527" y="2204514"/>
                <a:ext cx="45708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テキスト ボックス 24"/>
            <p:cNvSpPr txBox="1"/>
            <p:nvPr/>
          </p:nvSpPr>
          <p:spPr>
            <a:xfrm>
              <a:off x="4155058" y="1904965"/>
              <a:ext cx="2972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Correction circulation time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6211067" y="1280809"/>
            <a:ext cx="5612964" cy="5475802"/>
            <a:chOff x="5784126" y="1273621"/>
            <a:chExt cx="5612964" cy="5475802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6224261" y="1294530"/>
              <a:ext cx="5172829" cy="5154357"/>
              <a:chOff x="6224261" y="1294530"/>
              <a:chExt cx="5172829" cy="5154357"/>
            </a:xfrm>
          </p:grpSpPr>
          <p:pic>
            <p:nvPicPr>
              <p:cNvPr id="26" name="図 25"/>
              <p:cNvPicPr>
                <a:picLocks noChangeAspect="1"/>
              </p:cNvPicPr>
              <p:nvPr/>
            </p:nvPicPr>
            <p:blipFill rotWithShape="1">
              <a:blip r:embed="rId3"/>
              <a:srcRect l="3001" t="19793" r="58785" b="11197"/>
              <a:stretch/>
            </p:blipFill>
            <p:spPr>
              <a:xfrm>
                <a:off x="6425039" y="1294530"/>
                <a:ext cx="4972051" cy="5048250"/>
              </a:xfrm>
              <a:prstGeom prst="rect">
                <a:avLst/>
              </a:prstGeom>
            </p:spPr>
          </p:pic>
          <p:sp>
            <p:nvSpPr>
              <p:cNvPr id="27" name="テキスト ボックス 26"/>
              <p:cNvSpPr txBox="1"/>
              <p:nvPr/>
            </p:nvSpPr>
            <p:spPr>
              <a:xfrm>
                <a:off x="6852966" y="3519949"/>
                <a:ext cx="69121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aseline="30000" dirty="0" smtClean="0"/>
                  <a:t>79</a:t>
                </a:r>
                <a:r>
                  <a:rPr lang="en-US" altLang="ja-JP" sz="2400" dirty="0" smtClean="0"/>
                  <a:t>As</a:t>
                </a:r>
                <a:endParaRPr kumimoji="1" lang="ja-JP" altLang="en-US" sz="2400" baseline="30000" dirty="0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9910799" y="3849360"/>
                <a:ext cx="71846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aseline="30000" dirty="0" smtClean="0"/>
                  <a:t>75</a:t>
                </a:r>
                <a:r>
                  <a:rPr lang="en-US" altLang="ja-JP" sz="2400" dirty="0" smtClean="0"/>
                  <a:t>Cu</a:t>
                </a:r>
                <a:endParaRPr kumimoji="1" lang="ja-JP" altLang="en-US" sz="2400" baseline="30000" dirty="0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9071384" y="2516921"/>
                <a:ext cx="699230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aseline="30000" dirty="0" smtClean="0"/>
                  <a:t>76</a:t>
                </a:r>
                <a:r>
                  <a:rPr lang="en-US" altLang="ja-JP" sz="2400" dirty="0" smtClean="0"/>
                  <a:t>Zn</a:t>
                </a:r>
                <a:endParaRPr kumimoji="1" lang="ja-JP" altLang="en-US" sz="2400" baseline="30000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8273902" y="2005940"/>
                <a:ext cx="73449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aseline="30000" dirty="0" smtClean="0"/>
                  <a:t>77</a:t>
                </a:r>
                <a:r>
                  <a:rPr lang="en-US" altLang="ja-JP" sz="2400" dirty="0" smtClean="0"/>
                  <a:t>Ga</a:t>
                </a:r>
                <a:endParaRPr kumimoji="1" lang="ja-JP" altLang="en-US" sz="2400" baseline="30000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7514685" y="1400637"/>
                <a:ext cx="740908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aseline="30000" dirty="0" smtClean="0"/>
                  <a:t>78</a:t>
                </a:r>
                <a:r>
                  <a:rPr lang="en-US" altLang="ja-JP" sz="2400" dirty="0" smtClean="0"/>
                  <a:t>Ge</a:t>
                </a:r>
                <a:endParaRPr kumimoji="1" lang="ja-JP" altLang="en-US" sz="2400" baseline="30000" dirty="0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6568820" y="5914102"/>
                <a:ext cx="4784980" cy="5347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6312309" y="1430133"/>
                <a:ext cx="364612" cy="4942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6346087" y="568519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1</a:t>
                </a:r>
                <a:endParaRPr kumimoji="1" lang="ja-JP" altLang="en-US" dirty="0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6229069" y="410968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10</a:t>
                </a:r>
                <a:endParaRPr kumimoji="1" lang="ja-JP" altLang="en-US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6224261" y="2548930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10</a:t>
                </a:r>
                <a:r>
                  <a:rPr kumimoji="1" lang="en-US" altLang="ja-JP" baseline="30000" dirty="0" smtClean="0"/>
                  <a:t>2</a:t>
                </a:r>
                <a:endParaRPr kumimoji="1" lang="ja-JP" altLang="en-US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6468051" y="5958700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365</a:t>
                </a:r>
                <a:endParaRPr kumimoji="1" lang="ja-JP" altLang="en-US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9369535" y="5973448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385</a:t>
                </a:r>
                <a:endParaRPr kumimoji="1" lang="ja-JP" altLang="en-US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8654328" y="5974426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380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7920994" y="5962691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375</a:t>
                </a:r>
                <a:endParaRPr kumimoji="1" lang="ja-JP" altLang="en-US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7191039" y="5958700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370</a:t>
                </a:r>
                <a:endParaRPr kumimoji="1" lang="ja-JP" altLang="en-US" dirty="0"/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10109793" y="5967357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390</a:t>
                </a:r>
                <a:endParaRPr kumimoji="1" lang="ja-JP" altLang="en-US" dirty="0"/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10815345" y="5983868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395</a:t>
                </a:r>
                <a:endParaRPr kumimoji="1" lang="ja-JP" altLang="en-US" dirty="0"/>
              </a:p>
            </p:txBody>
          </p:sp>
        </p:grpSp>
        <p:sp>
          <p:nvSpPr>
            <p:cNvPr id="45" name="テキスト ボックス 44"/>
            <p:cNvSpPr txBox="1"/>
            <p:nvPr/>
          </p:nvSpPr>
          <p:spPr>
            <a:xfrm>
              <a:off x="6892724" y="6287758"/>
              <a:ext cx="4058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Correction circulation time [ns]</a:t>
              </a:r>
              <a:endParaRPr kumimoji="1" lang="ja-JP" altLang="en-US" sz="24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5784126" y="1273621"/>
              <a:ext cx="9335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Count</a:t>
              </a:r>
              <a:endParaRPr kumimoji="1" lang="ja-JP" altLang="en-US" sz="2400" dirty="0"/>
            </a:p>
          </p:txBody>
        </p:sp>
      </p:grpSp>
      <p:grpSp>
        <p:nvGrpSpPr>
          <p:cNvPr id="90" name="グループ化 89"/>
          <p:cNvGrpSpPr/>
          <p:nvPr/>
        </p:nvGrpSpPr>
        <p:grpSpPr>
          <a:xfrm>
            <a:off x="96294" y="2600550"/>
            <a:ext cx="6257297" cy="4192590"/>
            <a:chOff x="233424" y="2608084"/>
            <a:chExt cx="6257297" cy="4192590"/>
          </a:xfrm>
        </p:grpSpPr>
        <p:grpSp>
          <p:nvGrpSpPr>
            <p:cNvPr id="64" name="グループ化 63"/>
            <p:cNvGrpSpPr/>
            <p:nvPr/>
          </p:nvGrpSpPr>
          <p:grpSpPr>
            <a:xfrm>
              <a:off x="624401" y="2671066"/>
              <a:ext cx="2533704" cy="3896407"/>
              <a:chOff x="1643356" y="2860596"/>
              <a:chExt cx="2533704" cy="3896407"/>
            </a:xfrm>
          </p:grpSpPr>
          <p:pic>
            <p:nvPicPr>
              <p:cNvPr id="48" name="図 47"/>
              <p:cNvPicPr>
                <a:picLocks noChangeAspect="1"/>
              </p:cNvPicPr>
              <p:nvPr/>
            </p:nvPicPr>
            <p:blipFill rotWithShape="1">
              <a:blip r:embed="rId4"/>
              <a:srcRect l="1050" t="15251" r="76410" b="9935"/>
              <a:stretch/>
            </p:blipFill>
            <p:spPr>
              <a:xfrm>
                <a:off x="2062586" y="2860596"/>
                <a:ext cx="2005068" cy="3741577"/>
              </a:xfrm>
              <a:prstGeom prst="rect">
                <a:avLst/>
              </a:prstGeom>
            </p:spPr>
          </p:pic>
          <p:sp>
            <p:nvSpPr>
              <p:cNvPr id="58" name="正方形/長方形 57"/>
              <p:cNvSpPr/>
              <p:nvPr/>
            </p:nvSpPr>
            <p:spPr>
              <a:xfrm>
                <a:off x="1879243" y="2978757"/>
                <a:ext cx="554117" cy="3303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648248" y="3282347"/>
                <a:ext cx="827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389.52</a:t>
                </a:r>
                <a:endParaRPr kumimoji="1" lang="ja-JP" altLang="en-US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1651446" y="3965942"/>
                <a:ext cx="82747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389.48</a:t>
                </a:r>
                <a:endParaRPr kumimoji="1" lang="ja-JP" altLang="en-US" dirty="0"/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1643826" y="4645001"/>
                <a:ext cx="827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389.44</a:t>
                </a:r>
                <a:endParaRPr kumimoji="1" lang="ja-JP" altLang="en-US" dirty="0"/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1643356" y="5330668"/>
                <a:ext cx="827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389.40</a:t>
                </a:r>
                <a:endParaRPr kumimoji="1" lang="ja-JP" altLang="en-US" dirty="0"/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1643989" y="6015749"/>
                <a:ext cx="827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389.36</a:t>
                </a:r>
                <a:endParaRPr kumimoji="1" lang="ja-JP" altLang="en-US" dirty="0"/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2231644" y="6403779"/>
                <a:ext cx="1857655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2207418" y="6385737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-0.5</a:t>
                </a:r>
                <a:endParaRPr kumimoji="1" lang="ja-JP" altLang="en-US" dirty="0"/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3044294" y="63876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0</a:t>
                </a:r>
                <a:endParaRPr kumimoji="1" lang="ja-JP" altLang="en-US" dirty="0"/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3700648" y="6382637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0.5</a:t>
                </a:r>
                <a:endParaRPr kumimoji="1" lang="ja-JP" altLang="en-US" dirty="0"/>
              </a:p>
            </p:txBody>
          </p:sp>
        </p:grpSp>
        <p:grpSp>
          <p:nvGrpSpPr>
            <p:cNvPr id="77" name="グループ化 76"/>
            <p:cNvGrpSpPr/>
            <p:nvPr/>
          </p:nvGrpSpPr>
          <p:grpSpPr>
            <a:xfrm>
              <a:off x="3894928" y="2661879"/>
              <a:ext cx="2533704" cy="3900560"/>
              <a:chOff x="4285716" y="2646094"/>
              <a:chExt cx="2533704" cy="3900560"/>
            </a:xfrm>
          </p:grpSpPr>
          <p:pic>
            <p:nvPicPr>
              <p:cNvPr id="51" name="図 50"/>
              <p:cNvPicPr>
                <a:picLocks noChangeAspect="1"/>
              </p:cNvPicPr>
              <p:nvPr/>
            </p:nvPicPr>
            <p:blipFill rotWithShape="1">
              <a:blip r:embed="rId4"/>
              <a:srcRect l="22776" t="15251" r="53846" b="9935"/>
              <a:stretch/>
            </p:blipFill>
            <p:spPr>
              <a:xfrm>
                <a:off x="4681461" y="2646094"/>
                <a:ext cx="2079495" cy="3741577"/>
              </a:xfrm>
              <a:prstGeom prst="rect">
                <a:avLst/>
              </a:prstGeom>
            </p:spPr>
          </p:pic>
          <p:grpSp>
            <p:nvGrpSpPr>
              <p:cNvPr id="65" name="グループ化 64"/>
              <p:cNvGrpSpPr/>
              <p:nvPr/>
            </p:nvGrpSpPr>
            <p:grpSpPr>
              <a:xfrm>
                <a:off x="4285716" y="2768408"/>
                <a:ext cx="2533704" cy="3778246"/>
                <a:chOff x="1643356" y="2978757"/>
                <a:chExt cx="2533704" cy="3778246"/>
              </a:xfrm>
            </p:grpSpPr>
            <p:sp>
              <p:nvSpPr>
                <p:cNvPr id="67" name="正方形/長方形 66"/>
                <p:cNvSpPr/>
                <p:nvPr/>
              </p:nvSpPr>
              <p:spPr>
                <a:xfrm>
                  <a:off x="1879243" y="2978757"/>
                  <a:ext cx="554117" cy="33032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" name="テキスト ボックス 67"/>
                <p:cNvSpPr txBox="1"/>
                <p:nvPr/>
              </p:nvSpPr>
              <p:spPr>
                <a:xfrm>
                  <a:off x="1648248" y="3282347"/>
                  <a:ext cx="827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396.02</a:t>
                  </a:r>
                  <a:endParaRPr kumimoji="1" lang="ja-JP" altLang="en-US" dirty="0"/>
                </a:p>
              </p:txBody>
            </p:sp>
            <p:sp>
              <p:nvSpPr>
                <p:cNvPr id="69" name="テキスト ボックス 68"/>
                <p:cNvSpPr txBox="1"/>
                <p:nvPr/>
              </p:nvSpPr>
              <p:spPr>
                <a:xfrm>
                  <a:off x="1651446" y="3965942"/>
                  <a:ext cx="82747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395.98</a:t>
                  </a:r>
                  <a:endParaRPr kumimoji="1" lang="ja-JP" altLang="en-US" dirty="0"/>
                </a:p>
              </p:txBody>
            </p:sp>
            <p:sp>
              <p:nvSpPr>
                <p:cNvPr id="70" name="テキスト ボックス 69"/>
                <p:cNvSpPr txBox="1"/>
                <p:nvPr/>
              </p:nvSpPr>
              <p:spPr>
                <a:xfrm>
                  <a:off x="1643826" y="4645001"/>
                  <a:ext cx="827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395.94</a:t>
                  </a:r>
                  <a:endParaRPr kumimoji="1" lang="ja-JP" altLang="en-US" dirty="0"/>
                </a:p>
              </p:txBody>
            </p:sp>
            <p:sp>
              <p:nvSpPr>
                <p:cNvPr id="71" name="テキスト ボックス 70"/>
                <p:cNvSpPr txBox="1"/>
                <p:nvPr/>
              </p:nvSpPr>
              <p:spPr>
                <a:xfrm>
                  <a:off x="1643356" y="5330668"/>
                  <a:ext cx="827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395.90</a:t>
                  </a:r>
                  <a:endParaRPr kumimoji="1" lang="ja-JP" altLang="en-US" dirty="0"/>
                </a:p>
              </p:txBody>
            </p:sp>
            <p:sp>
              <p:nvSpPr>
                <p:cNvPr id="72" name="テキスト ボックス 71"/>
                <p:cNvSpPr txBox="1"/>
                <p:nvPr/>
              </p:nvSpPr>
              <p:spPr>
                <a:xfrm>
                  <a:off x="1643989" y="6015749"/>
                  <a:ext cx="827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395.86</a:t>
                  </a:r>
                  <a:endParaRPr kumimoji="1" lang="ja-JP" altLang="en-US" dirty="0"/>
                </a:p>
              </p:txBody>
            </p:sp>
            <p:sp>
              <p:nvSpPr>
                <p:cNvPr id="73" name="正方形/長方形 72"/>
                <p:cNvSpPr/>
                <p:nvPr/>
              </p:nvSpPr>
              <p:spPr>
                <a:xfrm>
                  <a:off x="2231644" y="6407902"/>
                  <a:ext cx="1857655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テキスト ボックス 73"/>
                <p:cNvSpPr txBox="1"/>
                <p:nvPr/>
              </p:nvSpPr>
              <p:spPr>
                <a:xfrm>
                  <a:off x="2207418" y="6385737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-0.5</a:t>
                  </a:r>
                  <a:endParaRPr kumimoji="1" lang="ja-JP" altLang="en-US" dirty="0"/>
                </a:p>
              </p:txBody>
            </p:sp>
            <p:sp>
              <p:nvSpPr>
                <p:cNvPr id="75" name="テキスト ボックス 74"/>
                <p:cNvSpPr txBox="1"/>
                <p:nvPr/>
              </p:nvSpPr>
              <p:spPr>
                <a:xfrm>
                  <a:off x="3044294" y="638767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/>
                    <a:t>0</a:t>
                  </a:r>
                  <a:endParaRPr kumimoji="1" lang="ja-JP" altLang="en-US" dirty="0"/>
                </a:p>
              </p:txBody>
            </p:sp>
            <p:sp>
              <p:nvSpPr>
                <p:cNvPr id="76" name="テキスト ボックス 75"/>
                <p:cNvSpPr txBox="1"/>
                <p:nvPr/>
              </p:nvSpPr>
              <p:spPr>
                <a:xfrm>
                  <a:off x="3700648" y="6382637"/>
                  <a:ext cx="476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0.5</a:t>
                  </a:r>
                  <a:endParaRPr kumimoji="1" lang="ja-JP" altLang="en-US" dirty="0"/>
                </a:p>
              </p:txBody>
            </p:sp>
          </p:grpSp>
        </p:grpSp>
        <p:sp>
          <p:nvSpPr>
            <p:cNvPr id="78" name="正方形/長方形 77"/>
            <p:cNvSpPr/>
            <p:nvPr/>
          </p:nvSpPr>
          <p:spPr>
            <a:xfrm rot="16200000">
              <a:off x="-622067" y="4432327"/>
              <a:ext cx="20803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C</a:t>
              </a:r>
              <a:r>
                <a:rPr lang="en-US" altLang="ja-JP" dirty="0" smtClean="0"/>
                <a:t>irculation time [ns]</a:t>
              </a:r>
              <a:endParaRPr lang="ja-JP" altLang="en-US" dirty="0"/>
            </a:p>
          </p:txBody>
        </p:sp>
        <p:sp>
          <p:nvSpPr>
            <p:cNvPr id="79" name="正方形/長方形 78"/>
            <p:cNvSpPr/>
            <p:nvPr/>
          </p:nvSpPr>
          <p:spPr>
            <a:xfrm rot="16200000">
              <a:off x="2156460" y="4489911"/>
              <a:ext cx="3096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Correction circulation time [ns]</a:t>
              </a:r>
              <a:endParaRPr lang="ja-JP" altLang="en-US" dirty="0"/>
            </a:p>
          </p:txBody>
        </p:sp>
        <p:cxnSp>
          <p:nvCxnSpPr>
            <p:cNvPr id="81" name="直線矢印コネクタ 80"/>
            <p:cNvCxnSpPr/>
            <p:nvPr/>
          </p:nvCxnSpPr>
          <p:spPr>
            <a:xfrm>
              <a:off x="1656893" y="3939959"/>
              <a:ext cx="0" cy="7200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>
              <a:off x="4967319" y="3780710"/>
              <a:ext cx="0" cy="7200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テキスト ボックス 83"/>
            <p:cNvSpPr txBox="1"/>
            <p:nvPr/>
          </p:nvSpPr>
          <p:spPr>
            <a:xfrm>
              <a:off x="1631742" y="4863324"/>
              <a:ext cx="1116011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RMS</a:t>
              </a:r>
            </a:p>
            <a:p>
              <a:r>
                <a:rPr lang="en-US" altLang="ja-JP" dirty="0" smtClean="0"/>
                <a:t>0.010 [ns]</a:t>
              </a:r>
              <a:endParaRPr kumimoji="1" lang="ja-JP" altLang="en-US" dirty="0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4888703" y="4863324"/>
              <a:ext cx="1233030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RMS</a:t>
              </a:r>
            </a:p>
            <a:p>
              <a:r>
                <a:rPr lang="en-US" altLang="ja-JP" dirty="0" smtClean="0"/>
                <a:t>0.0057 [ns]</a:t>
              </a:r>
              <a:endParaRPr kumimoji="1" lang="ja-JP" altLang="en-US" dirty="0"/>
            </a:p>
          </p:txBody>
        </p:sp>
        <p:sp>
          <p:nvSpPr>
            <p:cNvPr id="86" name="右矢印 85"/>
            <p:cNvSpPr/>
            <p:nvPr/>
          </p:nvSpPr>
          <p:spPr>
            <a:xfrm>
              <a:off x="3068593" y="2894560"/>
              <a:ext cx="1311593" cy="20543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3142842" y="2608084"/>
              <a:ext cx="11739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Correction</a:t>
              </a:r>
              <a:endParaRPr lang="ja-JP" altLang="en-US" dirty="0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1133818" y="6431342"/>
              <a:ext cx="2082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momentum@F6 [%]</a:t>
              </a:r>
              <a:endParaRPr kumimoji="1" lang="ja-JP" altLang="en-US" dirty="0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4408613" y="6394058"/>
              <a:ext cx="2082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momentum@F6 [%]</a:t>
              </a:r>
              <a:endParaRPr kumimoji="1" lang="ja-JP" altLang="en-US" dirty="0"/>
            </a:p>
          </p:txBody>
        </p:sp>
      </p:grpSp>
      <p:sp>
        <p:nvSpPr>
          <p:cNvPr id="91" name="テキスト ボックス 90"/>
          <p:cNvSpPr txBox="1"/>
          <p:nvPr/>
        </p:nvSpPr>
        <p:spPr>
          <a:xfrm>
            <a:off x="1521917" y="2959284"/>
            <a:ext cx="109517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Ex)</a:t>
            </a:r>
            <a:r>
              <a:rPr kumimoji="1" lang="en-US" altLang="ja-JP" sz="2400" baseline="30000" dirty="0" smtClean="0"/>
              <a:t>75</a:t>
            </a:r>
            <a:r>
              <a:rPr lang="en-US" altLang="ja-JP" sz="2400" dirty="0" smtClean="0"/>
              <a:t>Cu</a:t>
            </a:r>
            <a:endParaRPr kumimoji="1" lang="ja-JP" altLang="en-US" sz="2400" baseline="30000" dirty="0"/>
          </a:p>
        </p:txBody>
      </p:sp>
      <p:sp>
        <p:nvSpPr>
          <p:cNvPr id="92" name="正方形/長方形 91"/>
          <p:cNvSpPr/>
          <p:nvPr/>
        </p:nvSpPr>
        <p:spPr>
          <a:xfrm>
            <a:off x="11568567" y="648866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6</a:t>
            </a:r>
            <a:r>
              <a:rPr lang="en-US" altLang="ja-JP" dirty="0" smtClean="0"/>
              <a:t>/15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43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テキスト ボックス 40"/>
          <p:cNvSpPr txBox="1"/>
          <p:nvPr/>
        </p:nvSpPr>
        <p:spPr>
          <a:xfrm>
            <a:off x="237953" y="3680621"/>
            <a:ext cx="680962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this talk, </a:t>
            </a:r>
            <a:r>
              <a:rPr lang="en-US" altLang="ja-JP" dirty="0" smtClean="0"/>
              <a:t>definition </a:t>
            </a:r>
            <a:r>
              <a:rPr kumimoji="1" lang="en-US" altLang="ja-JP" dirty="0" smtClean="0"/>
              <a:t>‘Accuracy’ as</a:t>
            </a:r>
            <a:r>
              <a:rPr lang="en-US" altLang="ja-JP" dirty="0" smtClean="0">
                <a:solidFill>
                  <a:srgbClr val="000000"/>
                </a:solidFill>
              </a:rPr>
              <a:t> | (</a:t>
            </a:r>
            <a:r>
              <a:rPr lang="en-US" altLang="ja-JP" b="0" i="0" u="none" strike="noStrike" dirty="0" smtClean="0">
                <a:solidFill>
                  <a:schemeClr val="dk1"/>
                </a:solidFill>
                <a:effectLst/>
                <a:latin typeface="+mn-lt"/>
              </a:rPr>
              <a:t>m/</a:t>
            </a:r>
            <a:r>
              <a:rPr lang="en-US" altLang="ja-JP" b="0" i="0" u="none" strike="noStrike" dirty="0" err="1" smtClean="0">
                <a:solidFill>
                  <a:schemeClr val="dk1"/>
                </a:solidFill>
                <a:effectLst/>
                <a:latin typeface="+mn-lt"/>
              </a:rPr>
              <a:t>q</a:t>
            </a:r>
            <a:r>
              <a:rPr lang="en-US" altLang="ja-JP" b="0" i="0" u="none" strike="noStrike" baseline="-25000" dirty="0" err="1" smtClean="0">
                <a:solidFill>
                  <a:schemeClr val="dk1"/>
                </a:solidFill>
                <a:effectLst/>
                <a:latin typeface="+mn-lt"/>
              </a:rPr>
              <a:t>exp</a:t>
            </a:r>
            <a:r>
              <a:rPr lang="en-US" altLang="ja-JP" b="0" i="0" u="none" strike="noStrike" baseline="0" dirty="0" smtClean="0">
                <a:solidFill>
                  <a:schemeClr val="dk1"/>
                </a:solidFill>
                <a:effectLst/>
                <a:latin typeface="+mn-lt"/>
              </a:rPr>
              <a:t>-</a:t>
            </a:r>
            <a:r>
              <a:rPr lang="en-US" altLang="ja-JP" b="0" i="0" u="none" strike="noStrike" dirty="0" smtClean="0">
                <a:solidFill>
                  <a:schemeClr val="dk1"/>
                </a:solidFill>
                <a:effectLst/>
                <a:latin typeface="+mn-lt"/>
              </a:rPr>
              <a:t>m/q</a:t>
            </a:r>
            <a:r>
              <a:rPr lang="en-US" altLang="ja-JP" b="0" i="0" u="none" strike="noStrike" baseline="-25000" dirty="0" smtClean="0">
                <a:solidFill>
                  <a:schemeClr val="dk1"/>
                </a:solidFill>
                <a:effectLst/>
                <a:latin typeface="+mn-lt"/>
              </a:rPr>
              <a:t>AME2012</a:t>
            </a:r>
            <a:r>
              <a:rPr lang="en-US" altLang="ja-JP" dirty="0" smtClean="0">
                <a:solidFill>
                  <a:srgbClr val="000000"/>
                </a:solidFill>
              </a:rPr>
              <a:t>) / </a:t>
            </a:r>
            <a:r>
              <a:rPr lang="en-US" altLang="ja-JP" b="0" i="0" u="none" strike="noStrike" dirty="0" smtClean="0">
                <a:solidFill>
                  <a:schemeClr val="dk1"/>
                </a:solidFill>
                <a:effectLst/>
                <a:latin typeface="+mn-lt"/>
              </a:rPr>
              <a:t>m/q</a:t>
            </a:r>
            <a:r>
              <a:rPr lang="en-US" altLang="ja-JP" b="0" i="0" u="none" strike="noStrike" baseline="-25000" dirty="0" smtClean="0">
                <a:solidFill>
                  <a:schemeClr val="dk1"/>
                </a:solidFill>
                <a:effectLst/>
                <a:latin typeface="+mn-lt"/>
              </a:rPr>
              <a:t>AME2012 </a:t>
            </a:r>
            <a:r>
              <a:rPr lang="en-US" altLang="ja-JP" b="0" i="0" u="none" strike="noStrike" dirty="0" smtClean="0">
                <a:solidFill>
                  <a:schemeClr val="dk1"/>
                </a:solidFill>
                <a:effectLst/>
                <a:latin typeface="+mn-lt"/>
              </a:rPr>
              <a:t>|</a:t>
            </a:r>
          </a:p>
          <a:p>
            <a:endParaRPr lang="en-US" altLang="ja-JP" dirty="0">
              <a:solidFill>
                <a:schemeClr val="dk1"/>
              </a:solidFill>
            </a:endParaRPr>
          </a:p>
          <a:p>
            <a:endParaRPr lang="en-US" altLang="ja-JP" b="0" i="0" u="none" strike="noStrike" dirty="0" smtClean="0">
              <a:solidFill>
                <a:schemeClr val="dk1"/>
              </a:solidFill>
              <a:effectLst/>
              <a:latin typeface="+mn-lt"/>
            </a:endParaRPr>
          </a:p>
          <a:p>
            <a:endParaRPr lang="en-US" altLang="ja-JP" dirty="0">
              <a:solidFill>
                <a:schemeClr val="dk1"/>
              </a:solidFill>
            </a:endParaRPr>
          </a:p>
          <a:p>
            <a:endParaRPr lang="en-US" altLang="ja-JP" b="0" i="0" u="none" strike="noStrike" dirty="0" smtClean="0">
              <a:solidFill>
                <a:schemeClr val="dk1"/>
              </a:solidFill>
              <a:effectLst/>
              <a:latin typeface="+mn-lt"/>
            </a:endParaRPr>
          </a:p>
          <a:p>
            <a:endParaRPr lang="en-US" altLang="ja-JP" dirty="0">
              <a:solidFill>
                <a:schemeClr val="dk1"/>
              </a:solidFill>
            </a:endParaRPr>
          </a:p>
          <a:p>
            <a:endParaRPr lang="en-US" altLang="ja-JP" b="0" i="0" u="none" strike="noStrike" dirty="0" smtClean="0">
              <a:solidFill>
                <a:schemeClr val="dk1"/>
              </a:solidFill>
              <a:effectLst/>
              <a:latin typeface="+mn-lt"/>
            </a:endParaRPr>
          </a:p>
          <a:p>
            <a:endParaRPr lang="en-US" altLang="ja-JP" dirty="0">
              <a:solidFill>
                <a:schemeClr val="dk1"/>
              </a:solidFill>
            </a:endParaRPr>
          </a:p>
          <a:p>
            <a:endParaRPr lang="en-US" altLang="ja-JP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altLang="ja-JP" dirty="0" smtClean="0"/>
              <a:t>About particles close to the nucleus as a reference,</a:t>
            </a:r>
          </a:p>
          <a:p>
            <a:r>
              <a:rPr kumimoji="1" lang="en-US" altLang="ja-JP" dirty="0" smtClean="0"/>
              <a:t>‘Accuracy’ achieve 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10</a:t>
            </a:r>
            <a:r>
              <a:rPr lang="en-US" altLang="ja-JP" baseline="30000" dirty="0" smtClean="0"/>
              <a:t>-6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m/q spectrum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/>
              <p:cNvSpPr/>
              <p:nvPr/>
            </p:nvSpPr>
            <p:spPr>
              <a:xfrm>
                <a:off x="1547951" y="1729197"/>
                <a:ext cx="4325030" cy="176862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34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951" y="1729197"/>
                <a:ext cx="4325030" cy="17686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グループ化 39"/>
          <p:cNvGrpSpPr/>
          <p:nvPr/>
        </p:nvGrpSpPr>
        <p:grpSpPr>
          <a:xfrm>
            <a:off x="6671493" y="365125"/>
            <a:ext cx="5348044" cy="6238565"/>
            <a:chOff x="5900528" y="477541"/>
            <a:chExt cx="5348044" cy="6238565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5900528" y="1410422"/>
              <a:ext cx="5348044" cy="5305684"/>
              <a:chOff x="-21301" y="1265278"/>
              <a:chExt cx="5348044" cy="5305684"/>
            </a:xfrm>
          </p:grpSpPr>
          <p:grpSp>
            <p:nvGrpSpPr>
              <p:cNvPr id="28" name="グループ化 27"/>
              <p:cNvGrpSpPr/>
              <p:nvPr/>
            </p:nvGrpSpPr>
            <p:grpSpPr>
              <a:xfrm>
                <a:off x="608311" y="1384014"/>
                <a:ext cx="4718432" cy="4680062"/>
                <a:chOff x="5368996" y="-844750"/>
                <a:chExt cx="5677739" cy="5631568"/>
              </a:xfrm>
            </p:grpSpPr>
            <p:pic>
              <p:nvPicPr>
                <p:cNvPr id="27" name="図 2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051" t="14845" r="52050" b="10677"/>
                <a:stretch/>
              </p:blipFill>
              <p:spPr>
                <a:xfrm>
                  <a:off x="5436509" y="-844750"/>
                  <a:ext cx="5581651" cy="5448300"/>
                </a:xfrm>
                <a:prstGeom prst="rect">
                  <a:avLst/>
                </a:prstGeom>
              </p:spPr>
            </p:pic>
            <p:sp>
              <p:nvSpPr>
                <p:cNvPr id="15" name="正方形/長方形 14"/>
                <p:cNvSpPr/>
                <p:nvPr/>
              </p:nvSpPr>
              <p:spPr>
                <a:xfrm>
                  <a:off x="5619372" y="4428952"/>
                  <a:ext cx="5398788" cy="3335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5590344" y="4434762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600" dirty="0" smtClean="0"/>
                    <a:t>0</a:t>
                  </a:r>
                  <a:endParaRPr kumimoji="1" lang="ja-JP" altLang="en-US" sz="1600" dirty="0"/>
                </a:p>
              </p:txBody>
            </p:sp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7504181" y="4442997"/>
                  <a:ext cx="5485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600" dirty="0" smtClean="0"/>
                    <a:t>0.08</a:t>
                  </a:r>
                  <a:endParaRPr kumimoji="1" lang="ja-JP" altLang="en-US" sz="1600" dirty="0"/>
                </a:p>
              </p:txBody>
            </p:sp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8515286" y="4448264"/>
                  <a:ext cx="5485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600" dirty="0" smtClean="0"/>
                    <a:t>0.12</a:t>
                  </a:r>
                  <a:endParaRPr kumimoji="1" lang="ja-JP" altLang="en-US" sz="1600" dirty="0"/>
                </a:p>
              </p:txBody>
            </p:sp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9535208" y="4447258"/>
                  <a:ext cx="5485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600" dirty="0" smtClean="0"/>
                    <a:t>0.16</a:t>
                  </a:r>
                  <a:endParaRPr kumimoji="1" lang="ja-JP" altLang="en-US" sz="1600" dirty="0"/>
                </a:p>
              </p:txBody>
            </p:sp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10602383" y="4443798"/>
                  <a:ext cx="4443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600" dirty="0" smtClean="0"/>
                    <a:t>0.2</a:t>
                  </a:r>
                  <a:endParaRPr kumimoji="1" lang="ja-JP" altLang="en-US" sz="1600" dirty="0"/>
                </a:p>
              </p:txBody>
            </p:sp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6486157" y="4437187"/>
                  <a:ext cx="5485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600" dirty="0" smtClean="0"/>
                    <a:t>0.04</a:t>
                  </a:r>
                  <a:endParaRPr kumimoji="1" lang="ja-JP" altLang="en-US" sz="1600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5416900" y="-566057"/>
                  <a:ext cx="247119" cy="51856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5370879" y="2890543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/>
                    <a:t>2</a:t>
                  </a:r>
                  <a:endParaRPr kumimoji="1" lang="ja-JP" altLang="en-US" sz="1600" dirty="0"/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5396028" y="1566312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/>
                    <a:t>4</a:t>
                  </a:r>
                  <a:endParaRPr kumimoji="1" lang="ja-JP" altLang="en-US" sz="1600" dirty="0"/>
                </a:p>
              </p:txBody>
            </p: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5368996" y="4191270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600" dirty="0" smtClean="0"/>
                    <a:t>0</a:t>
                  </a:r>
                  <a:endParaRPr kumimoji="1" lang="ja-JP" altLang="en-US" sz="1600" dirty="0"/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5407934" y="283611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/>
                    <a:t>6</a:t>
                  </a:r>
                  <a:endParaRPr kumimoji="1" lang="ja-JP" altLang="en-US" sz="1600" dirty="0"/>
                </a:p>
              </p:txBody>
            </p:sp>
          </p:grpSp>
          <p:sp>
            <p:nvSpPr>
              <p:cNvPr id="29" name="テキスト ボックス 28"/>
              <p:cNvSpPr txBox="1"/>
              <p:nvPr/>
            </p:nvSpPr>
            <p:spPr>
              <a:xfrm>
                <a:off x="1992583" y="6109297"/>
                <a:ext cx="2164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aseline="30000" dirty="0" smtClean="0"/>
                  <a:t>77</a:t>
                </a:r>
                <a:r>
                  <a:rPr lang="en-US" altLang="ja-JP" sz="2400" dirty="0" smtClean="0"/>
                  <a:t>Ga m/q – 2.48</a:t>
                </a:r>
                <a:endParaRPr kumimoji="1" lang="ja-JP" altLang="en-US" sz="2400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-21301" y="1265278"/>
                <a:ext cx="9335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C</a:t>
                </a:r>
                <a:r>
                  <a:rPr lang="en-US" altLang="ja-JP" sz="2400" dirty="0" smtClean="0"/>
                  <a:t>ount</a:t>
                </a:r>
                <a:endParaRPr kumimoji="1" lang="ja-JP" altLang="en-US" sz="2400" dirty="0"/>
              </a:p>
            </p:txBody>
          </p:sp>
        </p:grpSp>
        <p:sp>
          <p:nvSpPr>
            <p:cNvPr id="32" name="下矢印 31"/>
            <p:cNvSpPr/>
            <p:nvPr/>
          </p:nvSpPr>
          <p:spPr>
            <a:xfrm>
              <a:off x="8905535" y="1091960"/>
              <a:ext cx="246743" cy="46445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8422173" y="477541"/>
              <a:ext cx="1178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FF0000"/>
                  </a:solidFill>
                </a:rPr>
                <a:t>AME2012</a:t>
              </a:r>
            </a:p>
            <a:p>
              <a:pPr algn="ctr"/>
              <a:r>
                <a:rPr lang="en-US" altLang="ja-JP" dirty="0" smtClean="0">
                  <a:solidFill>
                    <a:srgbClr val="FF0000"/>
                  </a:solidFill>
                </a:rPr>
                <a:t>2.4810389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9676495" y="1841613"/>
              <a:ext cx="1180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Ex) </a:t>
              </a:r>
              <a:r>
                <a:rPr kumimoji="1" lang="en-US" altLang="ja-JP" sz="2400" baseline="30000" dirty="0" smtClean="0"/>
                <a:t>77</a:t>
              </a:r>
              <a:r>
                <a:rPr lang="en-US" altLang="ja-JP" sz="2400" dirty="0" smtClean="0"/>
                <a:t>Ga</a:t>
              </a:r>
              <a:endParaRPr kumimoji="1" lang="ja-JP" altLang="en-US" sz="2400" dirty="0"/>
            </a:p>
          </p:txBody>
        </p:sp>
      </p:grpSp>
      <p:sp>
        <p:nvSpPr>
          <p:cNvPr id="42" name="正方形/長方形 41"/>
          <p:cNvSpPr/>
          <p:nvPr/>
        </p:nvSpPr>
        <p:spPr>
          <a:xfrm>
            <a:off x="11568567" y="648866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7</a:t>
            </a:r>
            <a:r>
              <a:rPr lang="en-US" altLang="ja-JP" dirty="0" smtClean="0"/>
              <a:t>/15</a:t>
            </a:r>
            <a:endParaRPr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0001612" y="5144088"/>
            <a:ext cx="1906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</a:t>
            </a:r>
            <a:endParaRPr kumimoji="1" lang="ja-JP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Error estimation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14086" y="2319111"/>
                <a:ext cx="10515600" cy="36172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ja-JP" altLang="en-US" dirty="0" smtClean="0"/>
                  <a:t>・ </a:t>
                </a:r>
                <a:r>
                  <a:rPr lang="en-US" altLang="ja-JP" dirty="0" smtClean="0"/>
                  <a:t>From T</a:t>
                </a:r>
                <a:r>
                  <a:rPr lang="en-US" altLang="ja-JP" baseline="-25000" dirty="0" smtClean="0"/>
                  <a:t>1</a:t>
                </a:r>
                <a:r>
                  <a:rPr lang="en-US" altLang="ja-JP" dirty="0" smtClean="0"/>
                  <a:t> value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Width of m/q spectrum. (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ja-JP" dirty="0" smtClean="0"/>
                  <a:t> Width of correction circulation time) </a:t>
                </a:r>
              </a:p>
              <a:p>
                <a:pPr marL="0" indent="0">
                  <a:buNone/>
                </a:pPr>
                <a:r>
                  <a:rPr kumimoji="1" lang="ja-JP" altLang="en-US" dirty="0" smtClean="0"/>
                  <a:t>・ </a:t>
                </a:r>
                <a:r>
                  <a:rPr kumimoji="1" lang="en-US" altLang="ja-JP" dirty="0" smtClean="0"/>
                  <a:t>From beta calibration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The uncertainty of beta calibration is treated as an error.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・ </a:t>
                </a:r>
                <a:r>
                  <a:rPr lang="en-US" altLang="ja-JP" dirty="0" smtClean="0"/>
                  <a:t>From T</a:t>
                </a:r>
                <a:r>
                  <a:rPr lang="en-US" altLang="ja-JP" baseline="-25000" dirty="0" smtClean="0"/>
                  <a:t>0</a:t>
                </a:r>
                <a:r>
                  <a:rPr lang="en-US" altLang="ja-JP" dirty="0" smtClean="0"/>
                  <a:t> value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In analysis, T</a:t>
                </a:r>
                <a:r>
                  <a:rPr lang="en-US" altLang="ja-JP" baseline="-25000" dirty="0" smtClean="0"/>
                  <a:t>0</a:t>
                </a:r>
                <a:r>
                  <a:rPr lang="en-US" altLang="ja-JP" baseline="30000" dirty="0" smtClean="0"/>
                  <a:t> </a:t>
                </a:r>
                <a:r>
                  <a:rPr lang="en-US" altLang="ja-JP" dirty="0" smtClean="0"/>
                  <a:t> value is put the fixed value.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We treat </a:t>
                </a:r>
                <a:r>
                  <a:rPr lang="en-US" altLang="ja-JP" dirty="0"/>
                  <a:t>t</a:t>
                </a:r>
                <a:r>
                  <a:rPr lang="en-US" altLang="ja-JP" dirty="0" smtClean="0"/>
                  <a:t>he width of T</a:t>
                </a:r>
                <a:r>
                  <a:rPr lang="en-US" altLang="ja-JP" baseline="-25000" dirty="0" smtClean="0"/>
                  <a:t>0 </a:t>
                </a:r>
                <a:r>
                  <a:rPr lang="en-US" altLang="ja-JP" dirty="0" smtClean="0"/>
                  <a:t>as the uncertainty of this value.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086" y="2319111"/>
                <a:ext cx="10515600" cy="3617232"/>
              </a:xfrm>
              <a:blipFill rotWithShape="0">
                <a:blip r:embed="rId2"/>
                <a:stretch>
                  <a:fillRect l="-1159" t="-3535" b="-26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820281" y="550485"/>
                <a:ext cx="4325030" cy="176862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281" y="550485"/>
                <a:ext cx="4325030" cy="1768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11568567" y="648866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8</a:t>
            </a:r>
            <a:r>
              <a:rPr lang="en-US" altLang="ja-JP" dirty="0" smtClean="0"/>
              <a:t>/15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029803" y="5994687"/>
                <a:ext cx="4408225" cy="678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sz="32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  <m:sup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sz="32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ja-JP" sz="3200" dirty="0" smtClean="0"/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sz="32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  <m:sup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ja-JP" sz="3200" dirty="0" smtClean="0"/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sz="32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803" y="5994687"/>
                <a:ext cx="4408225" cy="678647"/>
              </a:xfrm>
              <a:prstGeom prst="rect">
                <a:avLst/>
              </a:prstGeom>
              <a:blipFill rotWithShape="0">
                <a:blip r:embed="rId4"/>
                <a:stretch>
                  <a:fillRect t="-6250" b="-196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6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</TotalTime>
  <Words>916</Words>
  <Application>Microsoft Office PowerPoint</Application>
  <PresentationFormat>ワイド画面</PresentationFormat>
  <Paragraphs>314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ＭＳ Ｐゴシック</vt:lpstr>
      <vt:lpstr>メイリオ</vt:lpstr>
      <vt:lpstr>Arial</vt:lpstr>
      <vt:lpstr>Calibri</vt:lpstr>
      <vt:lpstr>Calibri Light</vt:lpstr>
      <vt:lpstr>Cambria Math</vt:lpstr>
      <vt:lpstr>Office テーマ</vt:lpstr>
      <vt:lpstr>Demonstration of mass measurements at the Rare-RI Ring facility</vt:lpstr>
      <vt:lpstr>Introduction</vt:lpstr>
      <vt:lpstr>Commissioning experiments</vt:lpstr>
      <vt:lpstr>3rd experiment setup</vt:lpstr>
      <vt:lpstr>Time of flight in Rare-RI Ring (S0 -&gt; ELC)</vt:lpstr>
      <vt:lpstr>Circulation time</vt:lpstr>
      <vt:lpstr>Correction circulation time</vt:lpstr>
      <vt:lpstr>m/q spectrum</vt:lpstr>
      <vt:lpstr>Error estimation</vt:lpstr>
      <vt:lpstr>Error from correction T1</vt:lpstr>
      <vt:lpstr>Error from uncertainty of beta</vt:lpstr>
      <vt:lpstr>Error from uncertainty of T0</vt:lpstr>
      <vt:lpstr>For future experiment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Demonstration of mass measurements at the Rare-RI Ring facility</dc:title>
  <dc:creator>大甕舜一朗</dc:creator>
  <cp:lastModifiedBy>大甕舜一朗</cp:lastModifiedBy>
  <cp:revision>105</cp:revision>
  <dcterms:created xsi:type="dcterms:W3CDTF">2017-06-25T13:51:11Z</dcterms:created>
  <dcterms:modified xsi:type="dcterms:W3CDTF">2017-06-30T02:38:43Z</dcterms:modified>
</cp:coreProperties>
</file>