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2.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06"/>
  </p:notesMasterIdLst>
  <p:sldIdLst>
    <p:sldId id="256" r:id="rId2"/>
    <p:sldId id="269" r:id="rId3"/>
    <p:sldId id="309" r:id="rId4"/>
    <p:sldId id="310" r:id="rId5"/>
    <p:sldId id="313" r:id="rId6"/>
    <p:sldId id="312" r:id="rId7"/>
    <p:sldId id="316" r:id="rId8"/>
    <p:sldId id="385" r:id="rId9"/>
    <p:sldId id="311" r:id="rId10"/>
    <p:sldId id="314" r:id="rId11"/>
    <p:sldId id="315" r:id="rId12"/>
    <p:sldId id="317" r:id="rId13"/>
    <p:sldId id="391" r:id="rId14"/>
    <p:sldId id="318" r:id="rId15"/>
    <p:sldId id="319" r:id="rId16"/>
    <p:sldId id="325" r:id="rId17"/>
    <p:sldId id="320" r:id="rId18"/>
    <p:sldId id="321" r:id="rId19"/>
    <p:sldId id="322" r:id="rId20"/>
    <p:sldId id="324" r:id="rId21"/>
    <p:sldId id="328" r:id="rId22"/>
    <p:sldId id="323" r:id="rId23"/>
    <p:sldId id="386" r:id="rId24"/>
    <p:sldId id="326" r:id="rId25"/>
    <p:sldId id="327" r:id="rId26"/>
    <p:sldId id="329" r:id="rId27"/>
    <p:sldId id="330" r:id="rId28"/>
    <p:sldId id="331" r:id="rId29"/>
    <p:sldId id="332" r:id="rId30"/>
    <p:sldId id="406" r:id="rId31"/>
    <p:sldId id="333" r:id="rId32"/>
    <p:sldId id="387" r:id="rId33"/>
    <p:sldId id="334" r:id="rId34"/>
    <p:sldId id="335" r:id="rId35"/>
    <p:sldId id="336" r:id="rId36"/>
    <p:sldId id="337" r:id="rId37"/>
    <p:sldId id="340" r:id="rId38"/>
    <p:sldId id="270" r:id="rId39"/>
    <p:sldId id="341" r:id="rId40"/>
    <p:sldId id="349" r:id="rId41"/>
    <p:sldId id="350" r:id="rId42"/>
    <p:sldId id="351" r:id="rId43"/>
    <p:sldId id="352" r:id="rId44"/>
    <p:sldId id="393" r:id="rId45"/>
    <p:sldId id="392" r:id="rId46"/>
    <p:sldId id="275" r:id="rId47"/>
    <p:sldId id="298" r:id="rId48"/>
    <p:sldId id="300" r:id="rId49"/>
    <p:sldId id="394" r:id="rId50"/>
    <p:sldId id="395" r:id="rId51"/>
    <p:sldId id="396" r:id="rId52"/>
    <p:sldId id="299" r:id="rId53"/>
    <p:sldId id="353" r:id="rId54"/>
    <p:sldId id="354" r:id="rId55"/>
    <p:sldId id="302" r:id="rId56"/>
    <p:sldId id="338" r:id="rId57"/>
    <p:sldId id="388" r:id="rId58"/>
    <p:sldId id="405" r:id="rId59"/>
    <p:sldId id="376" r:id="rId60"/>
    <p:sldId id="378" r:id="rId61"/>
    <p:sldId id="377" r:id="rId62"/>
    <p:sldId id="379" r:id="rId63"/>
    <p:sldId id="399" r:id="rId64"/>
    <p:sldId id="400" r:id="rId65"/>
    <p:sldId id="343" r:id="rId66"/>
    <p:sldId id="381" r:id="rId67"/>
    <p:sldId id="382" r:id="rId68"/>
    <p:sldId id="402" r:id="rId69"/>
    <p:sldId id="401" r:id="rId70"/>
    <p:sldId id="403" r:id="rId71"/>
    <p:sldId id="404" r:id="rId72"/>
    <p:sldId id="389" r:id="rId73"/>
    <p:sldId id="344" r:id="rId74"/>
    <p:sldId id="346" r:id="rId75"/>
    <p:sldId id="347" r:id="rId76"/>
    <p:sldId id="355" r:id="rId77"/>
    <p:sldId id="356" r:id="rId78"/>
    <p:sldId id="357" r:id="rId79"/>
    <p:sldId id="358" r:id="rId80"/>
    <p:sldId id="359" r:id="rId81"/>
    <p:sldId id="360" r:id="rId82"/>
    <p:sldId id="361" r:id="rId83"/>
    <p:sldId id="362" r:id="rId84"/>
    <p:sldId id="363" r:id="rId85"/>
    <p:sldId id="364" r:id="rId86"/>
    <p:sldId id="365" r:id="rId87"/>
    <p:sldId id="366" r:id="rId88"/>
    <p:sldId id="367" r:id="rId89"/>
    <p:sldId id="390" r:id="rId90"/>
    <p:sldId id="368" r:id="rId91"/>
    <p:sldId id="370" r:id="rId92"/>
    <p:sldId id="372" r:id="rId93"/>
    <p:sldId id="371" r:id="rId94"/>
    <p:sldId id="407" r:id="rId95"/>
    <p:sldId id="408" r:id="rId96"/>
    <p:sldId id="375" r:id="rId97"/>
    <p:sldId id="348" r:id="rId98"/>
    <p:sldId id="274" r:id="rId99"/>
    <p:sldId id="383" r:id="rId100"/>
    <p:sldId id="345" r:id="rId101"/>
    <p:sldId id="373" r:id="rId102"/>
    <p:sldId id="397" r:id="rId103"/>
    <p:sldId id="398" r:id="rId104"/>
    <p:sldId id="374" r:id="rId10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7" autoAdjust="0"/>
  </p:normalViewPr>
  <p:slideViewPr>
    <p:cSldViewPr snapToGrid="0">
      <p:cViewPr varScale="1">
        <p:scale>
          <a:sx n="72" d="100"/>
          <a:sy n="72" d="100"/>
        </p:scale>
        <p:origin x="-4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5B67F-2EB8-4E4D-A47D-5C9020E12576}" type="datetimeFigureOut">
              <a:rPr kumimoji="1" lang="ja-JP" altLang="en-US" smtClean="0"/>
              <a:t>2015/8/28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40199-E0A1-43D1-BD46-FF7F979AAC4E}" type="slidenum">
              <a:rPr kumimoji="1" lang="ja-JP" altLang="en-US" smtClean="0"/>
              <a:t>‹#›</a:t>
            </a:fld>
            <a:endParaRPr kumimoji="1" lang="ja-JP" altLang="en-US"/>
          </a:p>
        </p:txBody>
      </p:sp>
    </p:spTree>
    <p:extLst>
      <p:ext uri="{BB962C8B-B14F-4D97-AF65-F5344CB8AC3E}">
        <p14:creationId xmlns:p14="http://schemas.microsoft.com/office/powerpoint/2010/main" val="30005045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C40199-E0A1-43D1-BD46-FF7F979AAC4E}" type="slidenum">
              <a:rPr kumimoji="1" lang="ja-JP" altLang="en-US" smtClean="0"/>
              <a:t>43</a:t>
            </a:fld>
            <a:endParaRPr kumimoji="1" lang="ja-JP" altLang="en-US"/>
          </a:p>
        </p:txBody>
      </p:sp>
    </p:spTree>
    <p:extLst>
      <p:ext uri="{BB962C8B-B14F-4D97-AF65-F5344CB8AC3E}">
        <p14:creationId xmlns:p14="http://schemas.microsoft.com/office/powerpoint/2010/main" val="316094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C40199-E0A1-43D1-BD46-FF7F979AAC4E}" type="slidenum">
              <a:rPr kumimoji="1" lang="ja-JP" altLang="en-US" smtClean="0"/>
              <a:t>85</a:t>
            </a:fld>
            <a:endParaRPr kumimoji="1" lang="ja-JP" altLang="en-US"/>
          </a:p>
        </p:txBody>
      </p:sp>
    </p:spTree>
    <p:extLst>
      <p:ext uri="{BB962C8B-B14F-4D97-AF65-F5344CB8AC3E}">
        <p14:creationId xmlns:p14="http://schemas.microsoft.com/office/powerpoint/2010/main" val="81369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9" name="正方形/長方形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タイトル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ja-JP" altLang="en-US" smtClean="0"/>
              <a:t>マスター タイトルの書式設定</a:t>
            </a:r>
            <a:endParaRPr kumimoji="0" lang="en-US"/>
          </a:p>
        </p:txBody>
      </p:sp>
      <p:sp>
        <p:nvSpPr>
          <p:cNvPr id="3" name="サブタイトル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ja-JP" altLang="en-US" smtClean="0"/>
              <a:t>マスター サブタイトルの書式設定</a:t>
            </a:r>
            <a:endParaRPr kumimoji="0" lang="en-US"/>
          </a:p>
        </p:txBody>
      </p:sp>
      <p:sp>
        <p:nvSpPr>
          <p:cNvPr id="4" name="日付プレースホルダー 3"/>
          <p:cNvSpPr>
            <a:spLocks noGrp="1"/>
          </p:cNvSpPr>
          <p:nvPr>
            <p:ph type="dt" sz="half" idx="10"/>
          </p:nvPr>
        </p:nvSpPr>
        <p:spPr/>
        <p:txBody>
          <a:bodyPr/>
          <a:lstStyle/>
          <a:p>
            <a:fld id="{C85DDA46-5FE3-412E-AE86-EC59DE054E8E}" type="datetimeFigureOut">
              <a:rPr kumimoji="1" lang="ja-JP" altLang="en-US" smtClean="0"/>
              <a:t>2015/8/28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B82FC2-F870-40CE-ABAF-885C42C8D838}" type="slidenum">
              <a:rPr kumimoji="1" lang="ja-JP" altLang="en-US" smtClean="0"/>
              <a:t>‹#›</a:t>
            </a:fld>
            <a:endParaRPr kumimoji="1" lang="ja-JP" altLang="en-US"/>
          </a:p>
        </p:txBody>
      </p:sp>
      <p:sp>
        <p:nvSpPr>
          <p:cNvPr id="10" name="正方形/長方形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85DDA46-5FE3-412E-AE86-EC59DE054E8E}" type="datetimeFigureOut">
              <a:rPr kumimoji="1" lang="ja-JP" altLang="en-US" smtClean="0"/>
              <a:t>2015/8/28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B82FC2-F870-40CE-ABAF-885C42C8D83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9" name="正方形/長方形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正方形/長方形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縦書きタイトル 1"/>
          <p:cNvSpPr>
            <a:spLocks noGrp="1"/>
          </p:cNvSpPr>
          <p:nvPr>
            <p:ph type="title" orient="vert"/>
          </p:nvPr>
        </p:nvSpPr>
        <p:spPr>
          <a:xfrm>
            <a:off x="6781800" y="274640"/>
            <a:ext cx="1905000" cy="5851525"/>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304800"/>
            <a:ext cx="6019800" cy="5851525"/>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85DDA46-5FE3-412E-AE86-EC59DE054E8E}" type="datetimeFigureOut">
              <a:rPr kumimoji="1" lang="ja-JP" altLang="en-US" smtClean="0"/>
              <a:t>2015/8/28</a:t>
            </a:fld>
            <a:endParaRPr kumimoji="1" lang="ja-JP" altLang="en-US"/>
          </a:p>
        </p:txBody>
      </p:sp>
      <p:sp>
        <p:nvSpPr>
          <p:cNvPr id="5" name="フッター プレースホルダー 4"/>
          <p:cNvSpPr>
            <a:spLocks noGrp="1"/>
          </p:cNvSpPr>
          <p:nvPr>
            <p:ph type="ftr" sz="quarter" idx="11"/>
          </p:nvPr>
        </p:nvSpPr>
        <p:spPr>
          <a:xfrm>
            <a:off x="2640597" y="6377459"/>
            <a:ext cx="3836404" cy="365125"/>
          </a:xfr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B82FC2-F870-40CE-ABAF-885C42C8D83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5448"/>
            <a:ext cx="8229600" cy="1252728"/>
          </a:xfrm>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85DDA46-5FE3-412E-AE86-EC59DE054E8E}" type="datetimeFigureOut">
              <a:rPr kumimoji="1" lang="ja-JP" altLang="en-US" smtClean="0"/>
              <a:t>2015/8/28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B82FC2-F870-40CE-ABAF-885C42C8D83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9" name="正方形/長方形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正方形/長方形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タイトル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C85DDA46-5FE3-412E-AE86-EC59DE054E8E}" type="datetimeFigureOut">
              <a:rPr kumimoji="1" lang="ja-JP" altLang="en-US" smtClean="0"/>
              <a:t>2015/8/28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B82FC2-F870-40CE-ABAF-885C42C8D838}"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C85DDA46-5FE3-412E-AE86-EC59DE054E8E}" type="datetimeFigureOut">
              <a:rPr kumimoji="1" lang="ja-JP" altLang="en-US" smtClean="0"/>
              <a:t>2015/8/28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B82FC2-F870-40CE-ABAF-885C42C8D83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C85DDA46-5FE3-412E-AE86-EC59DE054E8E}" type="datetimeFigureOut">
              <a:rPr kumimoji="1" lang="ja-JP" altLang="en-US" smtClean="0"/>
              <a:t>2015/8/28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2B82FC2-F870-40CE-ABAF-885C42C8D83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C85DDA46-5FE3-412E-AE86-EC59DE054E8E}" type="datetimeFigureOut">
              <a:rPr kumimoji="1" lang="ja-JP" altLang="en-US" smtClean="0"/>
              <a:t>2015/8/28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2B82FC2-F870-40CE-ABAF-885C42C8D83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85DDA46-5FE3-412E-AE86-EC59DE054E8E}" type="datetimeFigureOut">
              <a:rPr kumimoji="1" lang="ja-JP" altLang="en-US" smtClean="0"/>
              <a:t>2015/8/28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B82FC2-F870-40CE-ABAF-885C42C8D83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C85DDA46-5FE3-412E-AE86-EC59DE054E8E}" type="datetimeFigureOut">
              <a:rPr kumimoji="1" lang="ja-JP" altLang="en-US" smtClean="0"/>
              <a:t>2015/8/28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B82FC2-F870-40CE-ABAF-885C42C8D838}" type="slidenum">
              <a:rPr kumimoji="1" lang="ja-JP" altLang="en-US" smtClean="0"/>
              <a:t>‹#›</a:t>
            </a:fld>
            <a:endParaRPr kumimoji="1" lang="ja-JP" altLang="en-US"/>
          </a:p>
        </p:txBody>
      </p:sp>
      <p:sp>
        <p:nvSpPr>
          <p:cNvPr id="12" name="正方形/長方形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正方形/長方形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a:xfrm>
            <a:off x="164592" y="1170432"/>
            <a:ext cx="2523744" cy="201168"/>
          </a:xfrm>
        </p:spPr>
        <p:txBody>
          <a:bodyPr/>
          <a:lstStyle/>
          <a:p>
            <a:fld id="{C85DDA46-5FE3-412E-AE86-EC59DE054E8E}" type="datetimeFigureOut">
              <a:rPr kumimoji="1" lang="ja-JP" altLang="en-US" smtClean="0"/>
              <a:t>2015/8/28</a:t>
            </a:fld>
            <a:endParaRPr kumimoji="1" lang="ja-JP" altLang="en-US"/>
          </a:p>
        </p:txBody>
      </p:sp>
      <p:sp>
        <p:nvSpPr>
          <p:cNvPr id="11" name="正方形/長方形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正方形/長方形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フッター プレースホルダー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1" lang="ja-JP" altLang="en-US"/>
          </a:p>
        </p:txBody>
      </p:sp>
      <p:sp>
        <p:nvSpPr>
          <p:cNvPr id="7" name="スライド番号プレースホルダー 6"/>
          <p:cNvSpPr>
            <a:spLocks noGrp="1"/>
          </p:cNvSpPr>
          <p:nvPr>
            <p:ph type="sldNum" sz="quarter" idx="12"/>
          </p:nvPr>
        </p:nvSpPr>
        <p:spPr>
          <a:xfrm>
            <a:off x="8339328" y="1170432"/>
            <a:ext cx="733864" cy="201168"/>
          </a:xfrm>
        </p:spPr>
        <p:txBody>
          <a:bodyPr/>
          <a:lstStyle/>
          <a:p>
            <a:fld id="{E2B82FC2-F870-40CE-ABAF-885C42C8D838}"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正方形/長方形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タイトル プレースホルダー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4" name="日付プレースホルダー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5DDA46-5FE3-412E-AE86-EC59DE054E8E}" type="datetimeFigureOut">
              <a:rPr kumimoji="1" lang="ja-JP" altLang="en-US" smtClean="0"/>
              <a:t>2015/8/28</a:t>
            </a:fld>
            <a:endParaRPr kumimoji="1" lang="ja-JP" altLang="en-US"/>
          </a:p>
        </p:txBody>
      </p:sp>
      <p:sp>
        <p:nvSpPr>
          <p:cNvPr id="5" name="フッター プレースホルダー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1" lang="ja-JP" altLang="en-US"/>
          </a:p>
        </p:txBody>
      </p:sp>
      <p:sp>
        <p:nvSpPr>
          <p:cNvPr id="6" name="スライド番号プレースホルダー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2B82FC2-F870-40CE-ABAF-885C42C8D83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1"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1"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1"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1"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1"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1"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1"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1"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1"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1" sz="18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8.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387.png"/><Relationship Id="rId3" Type="http://schemas.openxmlformats.org/officeDocument/2006/relationships/tags" Target="../tags/tag482.xml"/><Relationship Id="rId7" Type="http://schemas.openxmlformats.org/officeDocument/2006/relationships/image" Target="../media/image386.png"/><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image" Target="../media/image385.png"/><Relationship Id="rId5" Type="http://schemas.openxmlformats.org/officeDocument/2006/relationships/image" Target="../media/image384.png"/><Relationship Id="rId4"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8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11.xml"/><Relationship Id="rId16" Type="http://schemas.openxmlformats.org/officeDocument/2006/relationships/image" Target="../media/image18.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3.png"/><Relationship Id="rId5" Type="http://schemas.openxmlformats.org/officeDocument/2006/relationships/tags" Target="../tags/tag14.xml"/><Relationship Id="rId15" Type="http://schemas.openxmlformats.org/officeDocument/2006/relationships/image" Target="../media/image17.png"/><Relationship Id="rId10" Type="http://schemas.openxmlformats.org/officeDocument/2006/relationships/slideLayout" Target="../slideLayouts/slideLayout2.xml"/><Relationship Id="rId19" Type="http://schemas.openxmlformats.org/officeDocument/2006/relationships/image" Target="../media/image21.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6.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24.png"/><Relationship Id="rId5" Type="http://schemas.openxmlformats.org/officeDocument/2006/relationships/tags" Target="../tags/tag23.xml"/><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tags" Target="../tags/tag22.xml"/><Relationship Id="rId9" Type="http://schemas.openxmlformats.org/officeDocument/2006/relationships/image" Target="../media/image22.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1.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22.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34.png"/><Relationship Id="rId17" Type="http://schemas.openxmlformats.org/officeDocument/2006/relationships/image" Target="../media/image38.png"/><Relationship Id="rId2" Type="http://schemas.openxmlformats.org/officeDocument/2006/relationships/tags" Target="../tags/tag30.xml"/><Relationship Id="rId16" Type="http://schemas.openxmlformats.org/officeDocument/2006/relationships/image" Target="../media/image37.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33.png"/><Relationship Id="rId5" Type="http://schemas.openxmlformats.org/officeDocument/2006/relationships/tags" Target="../tags/tag33.xml"/><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tags" Target="../tags/tag32.xml"/><Relationship Id="rId9" Type="http://schemas.openxmlformats.org/officeDocument/2006/relationships/slideLayout" Target="../slideLayouts/slideLayout2.xml"/><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tags" Target="../tags/tag39.xml"/><Relationship Id="rId21" Type="http://schemas.openxmlformats.org/officeDocument/2006/relationships/image" Target="../media/image4.png"/><Relationship Id="rId7" Type="http://schemas.openxmlformats.org/officeDocument/2006/relationships/tags" Target="../tags/tag43.xml"/><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tags" Target="../tags/tag38.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slideLayout" Target="../slideLayouts/slideLayout2.xml"/><Relationship Id="rId5" Type="http://schemas.openxmlformats.org/officeDocument/2006/relationships/tags" Target="../tags/tag41.xml"/><Relationship Id="rId15" Type="http://schemas.openxmlformats.org/officeDocument/2006/relationships/image" Target="../media/image42.png"/><Relationship Id="rId10" Type="http://schemas.openxmlformats.org/officeDocument/2006/relationships/tags" Target="../tags/tag46.xml"/><Relationship Id="rId19" Type="http://schemas.openxmlformats.org/officeDocument/2006/relationships/image" Target="../media/image46.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2.png"/><Relationship Id="rId3" Type="http://schemas.openxmlformats.org/officeDocument/2006/relationships/tags" Target="../tags/tag49.xml"/><Relationship Id="rId7" Type="http://schemas.openxmlformats.org/officeDocument/2006/relationships/slideLayout" Target="../slideLayouts/slideLayout2.xml"/><Relationship Id="rId12" Type="http://schemas.openxmlformats.org/officeDocument/2006/relationships/image" Target="../media/image51.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50.png"/><Relationship Id="rId5" Type="http://schemas.openxmlformats.org/officeDocument/2006/relationships/tags" Target="../tags/tag51.xml"/><Relationship Id="rId10" Type="http://schemas.openxmlformats.org/officeDocument/2006/relationships/image" Target="../media/image49.png"/><Relationship Id="rId4" Type="http://schemas.openxmlformats.org/officeDocument/2006/relationships/tags" Target="../tags/tag50.xml"/><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7.png"/><Relationship Id="rId3" Type="http://schemas.openxmlformats.org/officeDocument/2006/relationships/tags" Target="../tags/tag55.xml"/><Relationship Id="rId7" Type="http://schemas.openxmlformats.org/officeDocument/2006/relationships/slideLayout" Target="../slideLayouts/slideLayout2.xml"/><Relationship Id="rId12" Type="http://schemas.openxmlformats.org/officeDocument/2006/relationships/image" Target="../media/image56.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55.png"/><Relationship Id="rId5" Type="http://schemas.openxmlformats.org/officeDocument/2006/relationships/tags" Target="../tags/tag57.xml"/><Relationship Id="rId10" Type="http://schemas.openxmlformats.org/officeDocument/2006/relationships/image" Target="../media/image54.png"/><Relationship Id="rId4" Type="http://schemas.openxmlformats.org/officeDocument/2006/relationships/tags" Target="../tags/tag56.xml"/><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tags" Target="../tags/tag61.xml"/><Relationship Id="rId21" Type="http://schemas.openxmlformats.org/officeDocument/2006/relationships/image" Target="../media/image67.png"/><Relationship Id="rId7" Type="http://schemas.openxmlformats.org/officeDocument/2006/relationships/tags" Target="../tags/tag65.xml"/><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tags" Target="../tags/tag60.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slideLayout" Target="../slideLayouts/slideLayout2.xml"/><Relationship Id="rId5" Type="http://schemas.openxmlformats.org/officeDocument/2006/relationships/tags" Target="../tags/tag63.xml"/><Relationship Id="rId15" Type="http://schemas.openxmlformats.org/officeDocument/2006/relationships/image" Target="../media/image61.png"/><Relationship Id="rId10" Type="http://schemas.openxmlformats.org/officeDocument/2006/relationships/tags" Target="../tags/tag68.xml"/><Relationship Id="rId19" Type="http://schemas.openxmlformats.org/officeDocument/2006/relationships/image" Target="../media/image65.png"/><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image" Target="../media/image71.pn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tags" Target="../tags/tag70.xml"/><Relationship Id="rId16" Type="http://schemas.openxmlformats.org/officeDocument/2006/relationships/image" Target="../media/image74.png"/><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69.png"/><Relationship Id="rId5" Type="http://schemas.openxmlformats.org/officeDocument/2006/relationships/tags" Target="../tags/tag73.xml"/><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tags" Target="../tags/tag72.xml"/><Relationship Id="rId9" Type="http://schemas.openxmlformats.org/officeDocument/2006/relationships/slideLayout" Target="../slideLayouts/slideLayout2.xml"/><Relationship Id="rId14"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image" Target="../media/image79.png"/><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tags" Target="../tags/tag78.xml"/><Relationship Id="rId16" Type="http://schemas.openxmlformats.org/officeDocument/2006/relationships/image" Target="../media/image82.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77.png"/><Relationship Id="rId5" Type="http://schemas.openxmlformats.org/officeDocument/2006/relationships/tags" Target="../tags/tag81.xml"/><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tags" Target="../tags/tag80.xml"/><Relationship Id="rId9" Type="http://schemas.openxmlformats.org/officeDocument/2006/relationships/slideLayout" Target="../slideLayouts/slideLayout2.xml"/><Relationship Id="rId14" Type="http://schemas.openxmlformats.org/officeDocument/2006/relationships/image" Target="../media/image80.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tags" Target="../tags/tag87.xml"/><Relationship Id="rId7" Type="http://schemas.openxmlformats.org/officeDocument/2006/relationships/image" Target="../media/image75.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11" Type="http://schemas.openxmlformats.org/officeDocument/2006/relationships/image" Target="../media/image87.png"/><Relationship Id="rId5" Type="http://schemas.openxmlformats.org/officeDocument/2006/relationships/tags" Target="../tags/tag89.xml"/><Relationship Id="rId10" Type="http://schemas.openxmlformats.org/officeDocument/2006/relationships/image" Target="../media/image86.png"/><Relationship Id="rId4" Type="http://schemas.openxmlformats.org/officeDocument/2006/relationships/tags" Target="../tags/tag88.xml"/><Relationship Id="rId9" Type="http://schemas.openxmlformats.org/officeDocument/2006/relationships/image" Target="../media/image85.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2.xml"/><Relationship Id="rId7" Type="http://schemas.openxmlformats.org/officeDocument/2006/relationships/image" Target="../media/image22.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11" Type="http://schemas.openxmlformats.org/officeDocument/2006/relationships/image" Target="../media/image74.png"/><Relationship Id="rId5" Type="http://schemas.openxmlformats.org/officeDocument/2006/relationships/tags" Target="../tags/tag94.xml"/><Relationship Id="rId10" Type="http://schemas.openxmlformats.org/officeDocument/2006/relationships/image" Target="../media/image53.png"/><Relationship Id="rId4" Type="http://schemas.openxmlformats.org/officeDocument/2006/relationships/tags" Target="../tags/tag93.xml"/><Relationship Id="rId9" Type="http://schemas.openxmlformats.org/officeDocument/2006/relationships/image" Target="../media/image8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91.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tags" Target="../tags/tag100.xml"/><Relationship Id="rId7" Type="http://schemas.openxmlformats.org/officeDocument/2006/relationships/image" Target="../media/image92.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91.png"/><Relationship Id="rId5" Type="http://schemas.openxmlformats.org/officeDocument/2006/relationships/slideLayout" Target="../slideLayouts/slideLayout2.xml"/><Relationship Id="rId4" Type="http://schemas.openxmlformats.org/officeDocument/2006/relationships/tags" Target="../tags/tag101.xml"/><Relationship Id="rId9" Type="http://schemas.openxmlformats.org/officeDocument/2006/relationships/image" Target="../media/image94.png"/></Relationships>
</file>

<file path=ppt/slides/_rels/slide2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tags" Target="../tags/tag104.xml"/><Relationship Id="rId7" Type="http://schemas.openxmlformats.org/officeDocument/2006/relationships/image" Target="../media/image96.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95.png"/><Relationship Id="rId5" Type="http://schemas.openxmlformats.org/officeDocument/2006/relationships/slideLayout" Target="../slideLayouts/slideLayout2.xml"/><Relationship Id="rId4" Type="http://schemas.openxmlformats.org/officeDocument/2006/relationships/tags" Target="../tags/tag105.xml"/><Relationship Id="rId9" Type="http://schemas.openxmlformats.org/officeDocument/2006/relationships/image" Target="../media/image98.png"/></Relationships>
</file>

<file path=ppt/slides/_rels/slide27.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01.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tags" Target="../tags/tag111.xml"/><Relationship Id="rId7" Type="http://schemas.openxmlformats.org/officeDocument/2006/relationships/image" Target="../media/image102.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11" Type="http://schemas.openxmlformats.org/officeDocument/2006/relationships/image" Target="../media/image106.png"/><Relationship Id="rId5" Type="http://schemas.openxmlformats.org/officeDocument/2006/relationships/tags" Target="../tags/tag113.xml"/><Relationship Id="rId10" Type="http://schemas.openxmlformats.org/officeDocument/2006/relationships/image" Target="../media/image105.png"/><Relationship Id="rId4" Type="http://schemas.openxmlformats.org/officeDocument/2006/relationships/tags" Target="../tags/tag112.xml"/><Relationship Id="rId9" Type="http://schemas.openxmlformats.org/officeDocument/2006/relationships/image" Target="../media/image104.png"/></Relationships>
</file>

<file path=ppt/slides/_rels/slide29.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tags" Target="../tags/tag116.xml"/><Relationship Id="rId7" Type="http://schemas.openxmlformats.org/officeDocument/2006/relationships/slideLayout" Target="../slideLayouts/slideLayout2.xml"/><Relationship Id="rId12" Type="http://schemas.openxmlformats.org/officeDocument/2006/relationships/image" Target="../media/image111.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image" Target="../media/image110.png"/><Relationship Id="rId5" Type="http://schemas.openxmlformats.org/officeDocument/2006/relationships/tags" Target="../tags/tag118.xml"/><Relationship Id="rId10" Type="http://schemas.openxmlformats.org/officeDocument/2006/relationships/image" Target="../media/image109.png"/><Relationship Id="rId4" Type="http://schemas.openxmlformats.org/officeDocument/2006/relationships/tags" Target="../tags/tag117.xml"/><Relationship Id="rId9" Type="http://schemas.openxmlformats.org/officeDocument/2006/relationships/image" Target="../media/image10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image" Target="../media/image113.png"/><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tags" Target="../tags/tag125.xml"/><Relationship Id="rId7" Type="http://schemas.openxmlformats.org/officeDocument/2006/relationships/image" Target="../media/image116.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15.png"/><Relationship Id="rId5" Type="http://schemas.openxmlformats.org/officeDocument/2006/relationships/slideLayout" Target="../slideLayouts/slideLayout2.xml"/><Relationship Id="rId4" Type="http://schemas.openxmlformats.org/officeDocument/2006/relationships/tags" Target="../tags/tag126.xml"/><Relationship Id="rId9" Type="http://schemas.openxmlformats.org/officeDocument/2006/relationships/image" Target="../media/image118.png"/></Relationships>
</file>

<file path=ppt/slides/_rels/slide35.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tags" Target="../tags/tag128.xml"/><Relationship Id="rId16" Type="http://schemas.openxmlformats.org/officeDocument/2006/relationships/image" Target="../media/image124.png"/><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119.png"/><Relationship Id="rId5" Type="http://schemas.openxmlformats.org/officeDocument/2006/relationships/tags" Target="../tags/tag131.xml"/><Relationship Id="rId15" Type="http://schemas.openxmlformats.org/officeDocument/2006/relationships/image" Target="../media/image123.png"/><Relationship Id="rId10" Type="http://schemas.openxmlformats.org/officeDocument/2006/relationships/slideLayout" Target="../slideLayouts/slideLayout2.xml"/><Relationship Id="rId19" Type="http://schemas.openxmlformats.org/officeDocument/2006/relationships/image" Target="../media/image127.png"/><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media/image122.png"/></Relationships>
</file>

<file path=ppt/slides/_rels/slide36.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tags" Target="../tags/tag138.xml"/><Relationship Id="rId7" Type="http://schemas.openxmlformats.org/officeDocument/2006/relationships/image" Target="../media/image129.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28.png"/><Relationship Id="rId5" Type="http://schemas.openxmlformats.org/officeDocument/2006/relationships/slideLayout" Target="../slideLayouts/slideLayout2.xml"/><Relationship Id="rId4" Type="http://schemas.openxmlformats.org/officeDocument/2006/relationships/tags" Target="../tags/tag139.xml"/><Relationship Id="rId9" Type="http://schemas.openxmlformats.org/officeDocument/2006/relationships/image" Target="../media/image131.png"/></Relationships>
</file>

<file path=ppt/slides/_rels/slide37.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135.pn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134.png"/><Relationship Id="rId17" Type="http://schemas.openxmlformats.org/officeDocument/2006/relationships/image" Target="../media/image139.png"/><Relationship Id="rId2" Type="http://schemas.openxmlformats.org/officeDocument/2006/relationships/tags" Target="../tags/tag141.xml"/><Relationship Id="rId16" Type="http://schemas.openxmlformats.org/officeDocument/2006/relationships/image" Target="../media/image138.png"/><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133.png"/><Relationship Id="rId5" Type="http://schemas.openxmlformats.org/officeDocument/2006/relationships/tags" Target="../tags/tag144.xml"/><Relationship Id="rId15" Type="http://schemas.openxmlformats.org/officeDocument/2006/relationships/image" Target="../media/image137.png"/><Relationship Id="rId10" Type="http://schemas.openxmlformats.org/officeDocument/2006/relationships/image" Target="../media/image132.png"/><Relationship Id="rId4" Type="http://schemas.openxmlformats.org/officeDocument/2006/relationships/tags" Target="../tags/tag143.xml"/><Relationship Id="rId9" Type="http://schemas.openxmlformats.org/officeDocument/2006/relationships/slideLayout" Target="../slideLayouts/slideLayout2.xml"/><Relationship Id="rId14" Type="http://schemas.openxmlformats.org/officeDocument/2006/relationships/image" Target="../media/image136.png"/></Relationships>
</file>

<file path=ppt/slides/_rels/slide38.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141.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40.png"/><Relationship Id="rId5" Type="http://schemas.openxmlformats.org/officeDocument/2006/relationships/image" Target="../media/image129.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image" Target="../media/image144.png"/><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image" Target="../media/image143.png"/><Relationship Id="rId17" Type="http://schemas.openxmlformats.org/officeDocument/2006/relationships/image" Target="../media/image148.png"/><Relationship Id="rId2" Type="http://schemas.openxmlformats.org/officeDocument/2006/relationships/tags" Target="../tags/tag152.xml"/><Relationship Id="rId16" Type="http://schemas.openxmlformats.org/officeDocument/2006/relationships/image" Target="../media/image147.png"/><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image" Target="../media/image142.png"/><Relationship Id="rId5" Type="http://schemas.openxmlformats.org/officeDocument/2006/relationships/tags" Target="../tags/tag155.xml"/><Relationship Id="rId15" Type="http://schemas.openxmlformats.org/officeDocument/2006/relationships/image" Target="../media/image146.png"/><Relationship Id="rId10" Type="http://schemas.openxmlformats.org/officeDocument/2006/relationships/image" Target="../media/image136.png"/><Relationship Id="rId4" Type="http://schemas.openxmlformats.org/officeDocument/2006/relationships/tags" Target="../tags/tag154.xml"/><Relationship Id="rId9" Type="http://schemas.openxmlformats.org/officeDocument/2006/relationships/slideLayout" Target="../slideLayouts/slideLayout2.xml"/><Relationship Id="rId14" Type="http://schemas.openxmlformats.org/officeDocument/2006/relationships/image" Target="../media/image1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tags" Target="../tags/tag161.xml"/><Relationship Id="rId7" Type="http://schemas.openxmlformats.org/officeDocument/2006/relationships/image" Target="../media/image149.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2.xml"/><Relationship Id="rId11" Type="http://schemas.openxmlformats.org/officeDocument/2006/relationships/image" Target="../media/image153.png"/><Relationship Id="rId5" Type="http://schemas.openxmlformats.org/officeDocument/2006/relationships/tags" Target="../tags/tag163.xml"/><Relationship Id="rId10" Type="http://schemas.openxmlformats.org/officeDocument/2006/relationships/image" Target="../media/image152.png"/><Relationship Id="rId4" Type="http://schemas.openxmlformats.org/officeDocument/2006/relationships/tags" Target="../tags/tag162.xml"/><Relationship Id="rId9" Type="http://schemas.openxmlformats.org/officeDocument/2006/relationships/image" Target="../media/image151.png"/></Relationships>
</file>

<file path=ppt/slides/_rels/slide41.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image" Target="../media/image148.png"/><Relationship Id="rId18" Type="http://schemas.openxmlformats.org/officeDocument/2006/relationships/image" Target="../media/image120.png"/><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image" Target="../media/image147.png"/><Relationship Id="rId17" Type="http://schemas.openxmlformats.org/officeDocument/2006/relationships/image" Target="../media/image157.png"/><Relationship Id="rId2" Type="http://schemas.openxmlformats.org/officeDocument/2006/relationships/tags" Target="../tags/tag165.xml"/><Relationship Id="rId16" Type="http://schemas.openxmlformats.org/officeDocument/2006/relationships/image" Target="../media/image156.png"/><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image" Target="../media/image146.png"/><Relationship Id="rId5" Type="http://schemas.openxmlformats.org/officeDocument/2006/relationships/tags" Target="../tags/tag168.xml"/><Relationship Id="rId15" Type="http://schemas.openxmlformats.org/officeDocument/2006/relationships/image" Target="../media/image155.png"/><Relationship Id="rId10" Type="http://schemas.openxmlformats.org/officeDocument/2006/relationships/slideLayout" Target="../slideLayouts/slideLayout2.xml"/><Relationship Id="rId19" Type="http://schemas.openxmlformats.org/officeDocument/2006/relationships/image" Target="../media/image119.png"/><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image" Target="../media/image154.png"/></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36.png"/><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image" Target="../media/image161.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image" Target="../media/image160.png"/><Relationship Id="rId5" Type="http://schemas.openxmlformats.org/officeDocument/2006/relationships/tags" Target="../tags/tag177.xml"/><Relationship Id="rId15" Type="http://schemas.openxmlformats.org/officeDocument/2006/relationships/image" Target="../media/image163.png"/><Relationship Id="rId10" Type="http://schemas.openxmlformats.org/officeDocument/2006/relationships/image" Target="../media/image159.png"/><Relationship Id="rId4" Type="http://schemas.openxmlformats.org/officeDocument/2006/relationships/tags" Target="../tags/tag176.xml"/><Relationship Id="rId9" Type="http://schemas.openxmlformats.org/officeDocument/2006/relationships/image" Target="../media/image158.png"/><Relationship Id="rId14" Type="http://schemas.openxmlformats.org/officeDocument/2006/relationships/image" Target="../media/image162.png"/></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66.png"/><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image" Target="../media/image165.png"/><Relationship Id="rId2" Type="http://schemas.openxmlformats.org/officeDocument/2006/relationships/tags" Target="../tags/tag181.xml"/><Relationship Id="rId16" Type="http://schemas.openxmlformats.org/officeDocument/2006/relationships/image" Target="../media/image169.png"/><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image" Target="../media/image142.png"/><Relationship Id="rId5" Type="http://schemas.openxmlformats.org/officeDocument/2006/relationships/tags" Target="../tags/tag184.xml"/><Relationship Id="rId15" Type="http://schemas.openxmlformats.org/officeDocument/2006/relationships/image" Target="../media/image168.png"/><Relationship Id="rId10" Type="http://schemas.openxmlformats.org/officeDocument/2006/relationships/image" Target="../media/image164.png"/><Relationship Id="rId4" Type="http://schemas.openxmlformats.org/officeDocument/2006/relationships/tags" Target="../tags/tag183.xml"/><Relationship Id="rId9" Type="http://schemas.openxmlformats.org/officeDocument/2006/relationships/notesSlide" Target="../notesSlides/notesSlide1.xml"/><Relationship Id="rId14" Type="http://schemas.openxmlformats.org/officeDocument/2006/relationships/image" Target="../media/image167.png"/></Relationships>
</file>

<file path=ppt/slides/_rels/slide44.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73.png"/><Relationship Id="rId3" Type="http://schemas.openxmlformats.org/officeDocument/2006/relationships/tags" Target="../tags/tag189.xml"/><Relationship Id="rId7" Type="http://schemas.openxmlformats.org/officeDocument/2006/relationships/slideLayout" Target="../slideLayouts/slideLayout2.xml"/><Relationship Id="rId12" Type="http://schemas.openxmlformats.org/officeDocument/2006/relationships/image" Target="../media/image172.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image" Target="../media/image171.png"/><Relationship Id="rId5" Type="http://schemas.openxmlformats.org/officeDocument/2006/relationships/tags" Target="../tags/tag191.xml"/><Relationship Id="rId10" Type="http://schemas.openxmlformats.org/officeDocument/2006/relationships/image" Target="../media/image131.png"/><Relationship Id="rId4" Type="http://schemas.openxmlformats.org/officeDocument/2006/relationships/tags" Target="../tags/tag190.xml"/><Relationship Id="rId9" Type="http://schemas.openxmlformats.org/officeDocument/2006/relationships/image" Target="../media/image128.png"/></Relationships>
</file>

<file path=ppt/slides/_rels/slide45.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image" Target="../media/image176.pn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175.png"/><Relationship Id="rId17" Type="http://schemas.openxmlformats.org/officeDocument/2006/relationships/image" Target="../media/image180.png"/><Relationship Id="rId2" Type="http://schemas.openxmlformats.org/officeDocument/2006/relationships/tags" Target="../tags/tag194.xml"/><Relationship Id="rId16" Type="http://schemas.openxmlformats.org/officeDocument/2006/relationships/image" Target="../media/image179.png"/><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174.png"/><Relationship Id="rId5" Type="http://schemas.openxmlformats.org/officeDocument/2006/relationships/tags" Target="../tags/tag197.xml"/><Relationship Id="rId15" Type="http://schemas.openxmlformats.org/officeDocument/2006/relationships/image" Target="../media/image178.png"/><Relationship Id="rId10" Type="http://schemas.openxmlformats.org/officeDocument/2006/relationships/image" Target="../media/image139.png"/><Relationship Id="rId4" Type="http://schemas.openxmlformats.org/officeDocument/2006/relationships/tags" Target="../tags/tag196.xml"/><Relationship Id="rId9" Type="http://schemas.openxmlformats.org/officeDocument/2006/relationships/slideLayout" Target="../slideLayouts/slideLayout2.xml"/><Relationship Id="rId14" Type="http://schemas.openxmlformats.org/officeDocument/2006/relationships/image" Target="../media/image177.png"/></Relationships>
</file>

<file path=ppt/slides/_rels/slide46.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image" Target="../media/image181.png"/><Relationship Id="rId18" Type="http://schemas.openxmlformats.org/officeDocument/2006/relationships/image" Target="../media/image186.png"/><Relationship Id="rId3" Type="http://schemas.openxmlformats.org/officeDocument/2006/relationships/tags" Target="../tags/tag203.xml"/><Relationship Id="rId21" Type="http://schemas.openxmlformats.org/officeDocument/2006/relationships/image" Target="../media/image189.png"/><Relationship Id="rId7" Type="http://schemas.openxmlformats.org/officeDocument/2006/relationships/tags" Target="../tags/tag207.xml"/><Relationship Id="rId12" Type="http://schemas.openxmlformats.org/officeDocument/2006/relationships/slideLayout" Target="../slideLayouts/slideLayout2.xml"/><Relationship Id="rId17" Type="http://schemas.openxmlformats.org/officeDocument/2006/relationships/image" Target="../media/image185.png"/><Relationship Id="rId2" Type="http://schemas.openxmlformats.org/officeDocument/2006/relationships/tags" Target="../tags/tag202.xml"/><Relationship Id="rId16" Type="http://schemas.openxmlformats.org/officeDocument/2006/relationships/image" Target="../media/image184.png"/><Relationship Id="rId20" Type="http://schemas.openxmlformats.org/officeDocument/2006/relationships/image" Target="../media/image188.png"/><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image" Target="../media/image183.png"/><Relationship Id="rId23" Type="http://schemas.openxmlformats.org/officeDocument/2006/relationships/image" Target="../media/image190.png"/><Relationship Id="rId10" Type="http://schemas.openxmlformats.org/officeDocument/2006/relationships/tags" Target="../tags/tag210.xml"/><Relationship Id="rId19" Type="http://schemas.openxmlformats.org/officeDocument/2006/relationships/image" Target="../media/image187.png"/><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182.png"/><Relationship Id="rId22" Type="http://schemas.openxmlformats.org/officeDocument/2006/relationships/image" Target="../media/image123.png"/></Relationships>
</file>

<file path=ppt/slides/_rels/slide47.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image" Target="../media/image194.png"/><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image" Target="../media/image193.png"/><Relationship Id="rId17" Type="http://schemas.openxmlformats.org/officeDocument/2006/relationships/image" Target="../media/image198.png"/><Relationship Id="rId2" Type="http://schemas.openxmlformats.org/officeDocument/2006/relationships/tags" Target="../tags/tag213.xml"/><Relationship Id="rId16" Type="http://schemas.openxmlformats.org/officeDocument/2006/relationships/image" Target="../media/image197.png"/><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image" Target="../media/image192.png"/><Relationship Id="rId5" Type="http://schemas.openxmlformats.org/officeDocument/2006/relationships/tags" Target="../tags/tag216.xml"/><Relationship Id="rId15" Type="http://schemas.openxmlformats.org/officeDocument/2006/relationships/image" Target="../media/image196.png"/><Relationship Id="rId10" Type="http://schemas.openxmlformats.org/officeDocument/2006/relationships/image" Target="../media/image191.png"/><Relationship Id="rId4" Type="http://schemas.openxmlformats.org/officeDocument/2006/relationships/tags" Target="../tags/tag215.xml"/><Relationship Id="rId9" Type="http://schemas.openxmlformats.org/officeDocument/2006/relationships/slideLayout" Target="../slideLayouts/slideLayout2.xml"/><Relationship Id="rId14" Type="http://schemas.openxmlformats.org/officeDocument/2006/relationships/image" Target="../media/image195.png"/></Relationships>
</file>

<file path=ppt/slides/_rels/slide48.xml.rels><?xml version="1.0" encoding="UTF-8" standalone="yes"?>
<Relationships xmlns="http://schemas.openxmlformats.org/package/2006/relationships"><Relationship Id="rId8" Type="http://schemas.openxmlformats.org/officeDocument/2006/relationships/tags" Target="../tags/tag227.xml"/><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image" Target="../media/image201.png"/><Relationship Id="rId3" Type="http://schemas.openxmlformats.org/officeDocument/2006/relationships/tags" Target="../tags/tag222.xml"/><Relationship Id="rId21" Type="http://schemas.openxmlformats.org/officeDocument/2006/relationships/tags" Target="../tags/tag240.xml"/><Relationship Id="rId34" Type="http://schemas.openxmlformats.org/officeDocument/2006/relationships/image" Target="../media/image208.png"/><Relationship Id="rId7" Type="http://schemas.openxmlformats.org/officeDocument/2006/relationships/tags" Target="../tags/tag226.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image" Target="../media/image200.png"/><Relationship Id="rId33" Type="http://schemas.openxmlformats.org/officeDocument/2006/relationships/image" Target="../media/image194.png"/><Relationship Id="rId2" Type="http://schemas.openxmlformats.org/officeDocument/2006/relationships/tags" Target="../tags/tag221.xml"/><Relationship Id="rId16" Type="http://schemas.openxmlformats.org/officeDocument/2006/relationships/tags" Target="../tags/tag235.xml"/><Relationship Id="rId20" Type="http://schemas.openxmlformats.org/officeDocument/2006/relationships/tags" Target="../tags/tag239.xml"/><Relationship Id="rId29" Type="http://schemas.openxmlformats.org/officeDocument/2006/relationships/image" Target="../media/image204.png"/><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tags" Target="../tags/tag230.xml"/><Relationship Id="rId24" Type="http://schemas.openxmlformats.org/officeDocument/2006/relationships/image" Target="../media/image199.png"/><Relationship Id="rId32" Type="http://schemas.openxmlformats.org/officeDocument/2006/relationships/image" Target="../media/image207.png"/><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slideLayout" Target="../slideLayouts/slideLayout2.xml"/><Relationship Id="rId28" Type="http://schemas.openxmlformats.org/officeDocument/2006/relationships/image" Target="../media/image203.png"/><Relationship Id="rId10" Type="http://schemas.openxmlformats.org/officeDocument/2006/relationships/tags" Target="../tags/tag229.xml"/><Relationship Id="rId19" Type="http://schemas.openxmlformats.org/officeDocument/2006/relationships/tags" Target="../tags/tag238.xml"/><Relationship Id="rId31" Type="http://schemas.openxmlformats.org/officeDocument/2006/relationships/image" Target="../media/image206.png"/><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 Id="rId27" Type="http://schemas.openxmlformats.org/officeDocument/2006/relationships/image" Target="../media/image202.png"/><Relationship Id="rId30" Type="http://schemas.openxmlformats.org/officeDocument/2006/relationships/image" Target="../media/image205.png"/><Relationship Id="rId35" Type="http://schemas.openxmlformats.org/officeDocument/2006/relationships/image" Target="../media/image209.png"/></Relationships>
</file>

<file path=ppt/slides/_rels/slide49.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tags" Target="../tags/tag244.xml"/><Relationship Id="rId7" Type="http://schemas.openxmlformats.org/officeDocument/2006/relationships/image" Target="../media/image210.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slideLayout" Target="../slideLayouts/slideLayout2.xml"/><Relationship Id="rId11" Type="http://schemas.openxmlformats.org/officeDocument/2006/relationships/image" Target="../media/image209.png"/><Relationship Id="rId5" Type="http://schemas.openxmlformats.org/officeDocument/2006/relationships/tags" Target="../tags/tag246.xml"/><Relationship Id="rId10" Type="http://schemas.openxmlformats.org/officeDocument/2006/relationships/image" Target="../media/image213.png"/><Relationship Id="rId4" Type="http://schemas.openxmlformats.org/officeDocument/2006/relationships/tags" Target="../tags/tag245.xml"/><Relationship Id="rId9" Type="http://schemas.openxmlformats.org/officeDocument/2006/relationships/image" Target="../media/image2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image" Target="../media/image216.png"/><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image" Target="../media/image215.png"/><Relationship Id="rId17" Type="http://schemas.openxmlformats.org/officeDocument/2006/relationships/image" Target="../media/image220.png"/><Relationship Id="rId2" Type="http://schemas.openxmlformats.org/officeDocument/2006/relationships/tags" Target="../tags/tag248.xml"/><Relationship Id="rId16" Type="http://schemas.openxmlformats.org/officeDocument/2006/relationships/image" Target="../media/image219.png"/><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image" Target="../media/image214.png"/><Relationship Id="rId5" Type="http://schemas.openxmlformats.org/officeDocument/2006/relationships/tags" Target="../tags/tag251.xml"/><Relationship Id="rId15" Type="http://schemas.openxmlformats.org/officeDocument/2006/relationships/image" Target="../media/image218.png"/><Relationship Id="rId10" Type="http://schemas.openxmlformats.org/officeDocument/2006/relationships/image" Target="../media/image199.png"/><Relationship Id="rId4" Type="http://schemas.openxmlformats.org/officeDocument/2006/relationships/tags" Target="../tags/tag250.xml"/><Relationship Id="rId9" Type="http://schemas.openxmlformats.org/officeDocument/2006/relationships/slideLayout" Target="../slideLayouts/slideLayout2.xml"/><Relationship Id="rId14" Type="http://schemas.openxmlformats.org/officeDocument/2006/relationships/image" Target="../media/image217.png"/></Relationships>
</file>

<file path=ppt/slides/_rels/slide51.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image" Target="../media/image223.png"/><Relationship Id="rId18" Type="http://schemas.openxmlformats.org/officeDocument/2006/relationships/image" Target="../media/image196.png"/><Relationship Id="rId3" Type="http://schemas.openxmlformats.org/officeDocument/2006/relationships/tags" Target="../tags/tag257.xml"/><Relationship Id="rId7" Type="http://schemas.openxmlformats.org/officeDocument/2006/relationships/tags" Target="../tags/tag261.xml"/><Relationship Id="rId12" Type="http://schemas.openxmlformats.org/officeDocument/2006/relationships/image" Target="../media/image222.png"/><Relationship Id="rId17" Type="http://schemas.openxmlformats.org/officeDocument/2006/relationships/image" Target="../media/image194.png"/><Relationship Id="rId2" Type="http://schemas.openxmlformats.org/officeDocument/2006/relationships/tags" Target="../tags/tag256.xml"/><Relationship Id="rId16" Type="http://schemas.openxmlformats.org/officeDocument/2006/relationships/image" Target="../media/image226.png"/><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image" Target="../media/image221.png"/><Relationship Id="rId5" Type="http://schemas.openxmlformats.org/officeDocument/2006/relationships/tags" Target="../tags/tag259.xml"/><Relationship Id="rId15" Type="http://schemas.openxmlformats.org/officeDocument/2006/relationships/image" Target="../media/image225.png"/><Relationship Id="rId10" Type="http://schemas.openxmlformats.org/officeDocument/2006/relationships/slideLayout" Target="../slideLayouts/slideLayout2.xml"/><Relationship Id="rId19" Type="http://schemas.openxmlformats.org/officeDocument/2006/relationships/image" Target="../media/image227.png"/><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image" Target="../media/image224.png"/></Relationships>
</file>

<file path=ppt/slides/_rels/slide52.xml.rels><?xml version="1.0" encoding="UTF-8" standalone="yes"?>
<Relationships xmlns="http://schemas.openxmlformats.org/package/2006/relationships"><Relationship Id="rId8" Type="http://schemas.openxmlformats.org/officeDocument/2006/relationships/image" Target="../media/image228.png"/><Relationship Id="rId13" Type="http://schemas.openxmlformats.org/officeDocument/2006/relationships/image" Target="../media/image233.png"/><Relationship Id="rId3" Type="http://schemas.openxmlformats.org/officeDocument/2006/relationships/tags" Target="../tags/tag266.xml"/><Relationship Id="rId7" Type="http://schemas.openxmlformats.org/officeDocument/2006/relationships/slideLayout" Target="../slideLayouts/slideLayout2.xml"/><Relationship Id="rId12" Type="http://schemas.openxmlformats.org/officeDocument/2006/relationships/image" Target="../media/image232.pn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image" Target="../media/image231.png"/><Relationship Id="rId5" Type="http://schemas.openxmlformats.org/officeDocument/2006/relationships/tags" Target="../tags/tag268.xml"/><Relationship Id="rId10" Type="http://schemas.openxmlformats.org/officeDocument/2006/relationships/image" Target="../media/image230.png"/><Relationship Id="rId4" Type="http://schemas.openxmlformats.org/officeDocument/2006/relationships/tags" Target="../tags/tag267.xml"/><Relationship Id="rId9" Type="http://schemas.openxmlformats.org/officeDocument/2006/relationships/image" Target="../media/image229.png"/></Relationships>
</file>

<file path=ppt/slides/_rels/slide53.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tags" Target="../tags/tag272.xml"/><Relationship Id="rId7" Type="http://schemas.openxmlformats.org/officeDocument/2006/relationships/image" Target="../media/image235.png"/><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234.png"/><Relationship Id="rId5" Type="http://schemas.openxmlformats.org/officeDocument/2006/relationships/slideLayout" Target="../slideLayouts/slideLayout2.xml"/><Relationship Id="rId4" Type="http://schemas.openxmlformats.org/officeDocument/2006/relationships/tags" Target="../tags/tag273.xml"/><Relationship Id="rId9" Type="http://schemas.openxmlformats.org/officeDocument/2006/relationships/image" Target="../media/image2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tags" Target="../tags/tag276.xml"/><Relationship Id="rId7" Type="http://schemas.openxmlformats.org/officeDocument/2006/relationships/image" Target="../media/image239.png"/><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238.png"/><Relationship Id="rId5" Type="http://schemas.openxmlformats.org/officeDocument/2006/relationships/slideLayout" Target="../slideLayouts/slideLayout2.xml"/><Relationship Id="rId4" Type="http://schemas.openxmlformats.org/officeDocument/2006/relationships/tags" Target="../tags/tag277.xml"/><Relationship Id="rId9" Type="http://schemas.openxmlformats.org/officeDocument/2006/relationships/image" Target="../media/image18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image" Target="../media/image241.png"/><Relationship Id="rId18" Type="http://schemas.openxmlformats.org/officeDocument/2006/relationships/image" Target="../media/image246.png"/><Relationship Id="rId3" Type="http://schemas.openxmlformats.org/officeDocument/2006/relationships/tags" Target="../tags/tag280.xml"/><Relationship Id="rId21" Type="http://schemas.openxmlformats.org/officeDocument/2006/relationships/image" Target="../media/image249.png"/><Relationship Id="rId7" Type="http://schemas.openxmlformats.org/officeDocument/2006/relationships/tags" Target="../tags/tag284.xml"/><Relationship Id="rId12" Type="http://schemas.openxmlformats.org/officeDocument/2006/relationships/slideLayout" Target="../slideLayouts/slideLayout2.xml"/><Relationship Id="rId17" Type="http://schemas.openxmlformats.org/officeDocument/2006/relationships/image" Target="../media/image245.png"/><Relationship Id="rId2" Type="http://schemas.openxmlformats.org/officeDocument/2006/relationships/tags" Target="../tags/tag279.xml"/><Relationship Id="rId16" Type="http://schemas.openxmlformats.org/officeDocument/2006/relationships/image" Target="../media/image244.png"/><Relationship Id="rId20" Type="http://schemas.openxmlformats.org/officeDocument/2006/relationships/image" Target="../media/image248.png"/><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tags" Target="../tags/tag288.xml"/><Relationship Id="rId5" Type="http://schemas.openxmlformats.org/officeDocument/2006/relationships/tags" Target="../tags/tag282.xml"/><Relationship Id="rId15" Type="http://schemas.openxmlformats.org/officeDocument/2006/relationships/image" Target="../media/image243.png"/><Relationship Id="rId23" Type="http://schemas.openxmlformats.org/officeDocument/2006/relationships/image" Target="../media/image251.png"/><Relationship Id="rId10" Type="http://schemas.openxmlformats.org/officeDocument/2006/relationships/tags" Target="../tags/tag287.xml"/><Relationship Id="rId19" Type="http://schemas.openxmlformats.org/officeDocument/2006/relationships/image" Target="../media/image247.png"/><Relationship Id="rId4" Type="http://schemas.openxmlformats.org/officeDocument/2006/relationships/tags" Target="../tags/tag281.xml"/><Relationship Id="rId9" Type="http://schemas.openxmlformats.org/officeDocument/2006/relationships/tags" Target="../tags/tag286.xml"/><Relationship Id="rId14" Type="http://schemas.openxmlformats.org/officeDocument/2006/relationships/image" Target="../media/image242.png"/><Relationship Id="rId22" Type="http://schemas.openxmlformats.org/officeDocument/2006/relationships/image" Target="../media/image2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56.png"/><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image" Target="../media/image255.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image" Target="../media/image254.png"/><Relationship Id="rId5" Type="http://schemas.openxmlformats.org/officeDocument/2006/relationships/tags" Target="../tags/tag293.xml"/><Relationship Id="rId10" Type="http://schemas.openxmlformats.org/officeDocument/2006/relationships/image" Target="../media/image253.png"/><Relationship Id="rId4" Type="http://schemas.openxmlformats.org/officeDocument/2006/relationships/tags" Target="../tags/tag292.xml"/><Relationship Id="rId9" Type="http://schemas.openxmlformats.org/officeDocument/2006/relationships/image" Target="../media/image252.png"/><Relationship Id="rId14" Type="http://schemas.openxmlformats.org/officeDocument/2006/relationships/image" Target="../media/image257.png"/></Relationships>
</file>

<file path=ppt/slides/_rels/slide61.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image" Target="../media/image258.png"/><Relationship Id="rId18" Type="http://schemas.openxmlformats.org/officeDocument/2006/relationships/image" Target="../media/image261.png"/><Relationship Id="rId3" Type="http://schemas.openxmlformats.org/officeDocument/2006/relationships/tags" Target="../tags/tag298.xml"/><Relationship Id="rId21" Type="http://schemas.openxmlformats.org/officeDocument/2006/relationships/image" Target="../media/image264.png"/><Relationship Id="rId7" Type="http://schemas.openxmlformats.org/officeDocument/2006/relationships/tags" Target="../tags/tag302.xml"/><Relationship Id="rId12" Type="http://schemas.openxmlformats.org/officeDocument/2006/relationships/slideLayout" Target="../slideLayouts/slideLayout2.xml"/><Relationship Id="rId17" Type="http://schemas.openxmlformats.org/officeDocument/2006/relationships/image" Target="../media/image247.png"/><Relationship Id="rId2" Type="http://schemas.openxmlformats.org/officeDocument/2006/relationships/tags" Target="../tags/tag297.xml"/><Relationship Id="rId16" Type="http://schemas.openxmlformats.org/officeDocument/2006/relationships/image" Target="../media/image246.png"/><Relationship Id="rId20" Type="http://schemas.openxmlformats.org/officeDocument/2006/relationships/image" Target="../media/image263.png"/><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5" Type="http://schemas.openxmlformats.org/officeDocument/2006/relationships/tags" Target="../tags/tag300.xml"/><Relationship Id="rId15" Type="http://schemas.openxmlformats.org/officeDocument/2006/relationships/image" Target="../media/image260.png"/><Relationship Id="rId23" Type="http://schemas.openxmlformats.org/officeDocument/2006/relationships/image" Target="../media/image266.png"/><Relationship Id="rId10" Type="http://schemas.openxmlformats.org/officeDocument/2006/relationships/tags" Target="../tags/tag305.xml"/><Relationship Id="rId19" Type="http://schemas.openxmlformats.org/officeDocument/2006/relationships/image" Target="../media/image262.png"/><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image" Target="../media/image259.png"/><Relationship Id="rId22" Type="http://schemas.openxmlformats.org/officeDocument/2006/relationships/image" Target="../media/image265.png"/></Relationships>
</file>

<file path=ppt/slides/_rels/slide62.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image" Target="../media/image269.png"/><Relationship Id="rId18" Type="http://schemas.openxmlformats.org/officeDocument/2006/relationships/image" Target="../media/image274.png"/><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image" Target="../media/image268.png"/><Relationship Id="rId17" Type="http://schemas.openxmlformats.org/officeDocument/2006/relationships/image" Target="../media/image273.png"/><Relationship Id="rId2" Type="http://schemas.openxmlformats.org/officeDocument/2006/relationships/tags" Target="../tags/tag308.xml"/><Relationship Id="rId16" Type="http://schemas.openxmlformats.org/officeDocument/2006/relationships/image" Target="../media/image272.png"/><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image" Target="../media/image267.png"/><Relationship Id="rId5" Type="http://schemas.openxmlformats.org/officeDocument/2006/relationships/tags" Target="../tags/tag311.xml"/><Relationship Id="rId15" Type="http://schemas.openxmlformats.org/officeDocument/2006/relationships/image" Target="../media/image271.png"/><Relationship Id="rId10" Type="http://schemas.openxmlformats.org/officeDocument/2006/relationships/slideLayout" Target="../slideLayouts/slideLayout2.xml"/><Relationship Id="rId19" Type="http://schemas.openxmlformats.org/officeDocument/2006/relationships/image" Target="../media/image275.png"/><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image" Target="../media/image270.png"/></Relationships>
</file>

<file path=ppt/slides/_rels/slide63.xml.rels><?xml version="1.0" encoding="UTF-8" standalone="yes"?>
<Relationships xmlns="http://schemas.openxmlformats.org/package/2006/relationships"><Relationship Id="rId8" Type="http://schemas.openxmlformats.org/officeDocument/2006/relationships/image" Target="../media/image276.png"/><Relationship Id="rId13" Type="http://schemas.openxmlformats.org/officeDocument/2006/relationships/image" Target="../media/image281.png"/><Relationship Id="rId3" Type="http://schemas.openxmlformats.org/officeDocument/2006/relationships/tags" Target="../tags/tag318.xml"/><Relationship Id="rId7" Type="http://schemas.openxmlformats.org/officeDocument/2006/relationships/slideLayout" Target="../slideLayouts/slideLayout2.xml"/><Relationship Id="rId12" Type="http://schemas.openxmlformats.org/officeDocument/2006/relationships/image" Target="../media/image280.png"/><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image" Target="../media/image279.png"/><Relationship Id="rId5" Type="http://schemas.openxmlformats.org/officeDocument/2006/relationships/tags" Target="../tags/tag320.xml"/><Relationship Id="rId10" Type="http://schemas.openxmlformats.org/officeDocument/2006/relationships/image" Target="../media/image278.png"/><Relationship Id="rId4" Type="http://schemas.openxmlformats.org/officeDocument/2006/relationships/tags" Target="../tags/tag319.xml"/><Relationship Id="rId9" Type="http://schemas.openxmlformats.org/officeDocument/2006/relationships/image" Target="../media/image277.png"/></Relationships>
</file>

<file path=ppt/slides/_rels/slide64.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image" Target="../media/image283.png"/><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image" Target="../media/image282.png"/><Relationship Id="rId5" Type="http://schemas.openxmlformats.org/officeDocument/2006/relationships/image" Target="../media/image271.png"/><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284.png"/><Relationship Id="rId3" Type="http://schemas.openxmlformats.org/officeDocument/2006/relationships/tags" Target="../tags/tag327.xml"/><Relationship Id="rId7" Type="http://schemas.openxmlformats.org/officeDocument/2006/relationships/slideLayout" Target="../slideLayouts/slideLayout2.xml"/><Relationship Id="rId12" Type="http://schemas.openxmlformats.org/officeDocument/2006/relationships/image" Target="../media/image288.png"/><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tags" Target="../tags/tag330.xml"/><Relationship Id="rId11" Type="http://schemas.openxmlformats.org/officeDocument/2006/relationships/image" Target="../media/image287.png"/><Relationship Id="rId5" Type="http://schemas.openxmlformats.org/officeDocument/2006/relationships/tags" Target="../tags/tag329.xml"/><Relationship Id="rId10" Type="http://schemas.openxmlformats.org/officeDocument/2006/relationships/image" Target="../media/image286.png"/><Relationship Id="rId4" Type="http://schemas.openxmlformats.org/officeDocument/2006/relationships/tags" Target="../tags/tag328.xml"/><Relationship Id="rId9" Type="http://schemas.openxmlformats.org/officeDocument/2006/relationships/image" Target="../media/image285.png"/></Relationships>
</file>

<file path=ppt/slides/_rels/slide67.xml.rels><?xml version="1.0" encoding="UTF-8" standalone="yes"?>
<Relationships xmlns="http://schemas.openxmlformats.org/package/2006/relationships"><Relationship Id="rId3" Type="http://schemas.openxmlformats.org/officeDocument/2006/relationships/tags" Target="../tags/tag333.xml"/><Relationship Id="rId7" Type="http://schemas.openxmlformats.org/officeDocument/2006/relationships/image" Target="../media/image291.png"/><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image" Target="../media/image290.png"/><Relationship Id="rId5" Type="http://schemas.openxmlformats.org/officeDocument/2006/relationships/image" Target="../media/image289.png"/><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294.png"/><Relationship Id="rId3" Type="http://schemas.openxmlformats.org/officeDocument/2006/relationships/tags" Target="../tags/tag336.xml"/><Relationship Id="rId7" Type="http://schemas.openxmlformats.org/officeDocument/2006/relationships/image" Target="../media/image293.png"/><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image" Target="../media/image292.png"/><Relationship Id="rId5" Type="http://schemas.openxmlformats.org/officeDocument/2006/relationships/slideLayout" Target="../slideLayouts/slideLayout2.xml"/><Relationship Id="rId4" Type="http://schemas.openxmlformats.org/officeDocument/2006/relationships/tags" Target="../tags/tag337.xml"/><Relationship Id="rId9" Type="http://schemas.openxmlformats.org/officeDocument/2006/relationships/image" Target="../media/image29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298.png"/><Relationship Id="rId3" Type="http://schemas.openxmlformats.org/officeDocument/2006/relationships/tags" Target="../tags/tag340.xml"/><Relationship Id="rId7" Type="http://schemas.openxmlformats.org/officeDocument/2006/relationships/image" Target="../media/image297.png"/><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image" Target="../media/image296.png"/><Relationship Id="rId5" Type="http://schemas.openxmlformats.org/officeDocument/2006/relationships/slideLayout" Target="../slideLayouts/slideLayout2.xml"/><Relationship Id="rId4" Type="http://schemas.openxmlformats.org/officeDocument/2006/relationships/tags" Target="../tags/tag341.xml"/><Relationship Id="rId9" Type="http://schemas.openxmlformats.org/officeDocument/2006/relationships/image" Target="../media/image29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299.png"/><Relationship Id="rId13" Type="http://schemas.openxmlformats.org/officeDocument/2006/relationships/image" Target="../media/image304.png"/><Relationship Id="rId3" Type="http://schemas.openxmlformats.org/officeDocument/2006/relationships/tags" Target="../tags/tag344.xml"/><Relationship Id="rId7" Type="http://schemas.openxmlformats.org/officeDocument/2006/relationships/slideLayout" Target="../slideLayouts/slideLayout2.xml"/><Relationship Id="rId12" Type="http://schemas.openxmlformats.org/officeDocument/2006/relationships/image" Target="../media/image303.png"/><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302.png"/><Relationship Id="rId5" Type="http://schemas.openxmlformats.org/officeDocument/2006/relationships/tags" Target="../tags/tag346.xml"/><Relationship Id="rId10" Type="http://schemas.openxmlformats.org/officeDocument/2006/relationships/image" Target="../media/image301.png"/><Relationship Id="rId4" Type="http://schemas.openxmlformats.org/officeDocument/2006/relationships/tags" Target="../tags/tag345.xml"/><Relationship Id="rId9" Type="http://schemas.openxmlformats.org/officeDocument/2006/relationships/image" Target="../media/image300.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9.xml"/><Relationship Id="rId1" Type="http://schemas.openxmlformats.org/officeDocument/2006/relationships/tags" Target="../tags/tag348.xml"/><Relationship Id="rId5" Type="http://schemas.openxmlformats.org/officeDocument/2006/relationships/image" Target="../media/image301.png"/><Relationship Id="rId4" Type="http://schemas.openxmlformats.org/officeDocument/2006/relationships/image" Target="../media/image299.png"/></Relationships>
</file>

<file path=ppt/slides/_rels/slide76.xml.rels><?xml version="1.0" encoding="UTF-8" standalone="yes"?>
<Relationships xmlns="http://schemas.openxmlformats.org/package/2006/relationships"><Relationship Id="rId8" Type="http://schemas.openxmlformats.org/officeDocument/2006/relationships/image" Target="../media/image306.png"/><Relationship Id="rId3" Type="http://schemas.openxmlformats.org/officeDocument/2006/relationships/tags" Target="../tags/tag352.xml"/><Relationship Id="rId7" Type="http://schemas.openxmlformats.org/officeDocument/2006/relationships/image" Target="../media/image305.png"/><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slideLayout" Target="../slideLayouts/slideLayout2.xml"/><Relationship Id="rId11" Type="http://schemas.openxmlformats.org/officeDocument/2006/relationships/image" Target="../media/image284.png"/><Relationship Id="rId5" Type="http://schemas.openxmlformats.org/officeDocument/2006/relationships/tags" Target="../tags/tag354.xml"/><Relationship Id="rId10" Type="http://schemas.openxmlformats.org/officeDocument/2006/relationships/image" Target="../media/image308.png"/><Relationship Id="rId4" Type="http://schemas.openxmlformats.org/officeDocument/2006/relationships/tags" Target="../tags/tag353.xml"/><Relationship Id="rId9" Type="http://schemas.openxmlformats.org/officeDocument/2006/relationships/image" Target="../media/image307.png"/></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12.png"/><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image" Target="../media/image311.png"/><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image" Target="../media/image307.png"/><Relationship Id="rId5" Type="http://schemas.openxmlformats.org/officeDocument/2006/relationships/tags" Target="../tags/tag359.xml"/><Relationship Id="rId15" Type="http://schemas.openxmlformats.org/officeDocument/2006/relationships/image" Target="../media/image314.png"/><Relationship Id="rId10" Type="http://schemas.openxmlformats.org/officeDocument/2006/relationships/image" Target="../media/image310.png"/><Relationship Id="rId4" Type="http://schemas.openxmlformats.org/officeDocument/2006/relationships/tags" Target="../tags/tag358.xml"/><Relationship Id="rId9" Type="http://schemas.openxmlformats.org/officeDocument/2006/relationships/image" Target="../media/image309.png"/><Relationship Id="rId14" Type="http://schemas.openxmlformats.org/officeDocument/2006/relationships/image" Target="../media/image313.png"/></Relationships>
</file>

<file path=ppt/slides/_rels/slide78.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image" Target="../media/image309.png"/><Relationship Id="rId18" Type="http://schemas.openxmlformats.org/officeDocument/2006/relationships/image" Target="../media/image317.png"/><Relationship Id="rId3" Type="http://schemas.openxmlformats.org/officeDocument/2006/relationships/tags" Target="../tags/tag364.xml"/><Relationship Id="rId21" Type="http://schemas.openxmlformats.org/officeDocument/2006/relationships/image" Target="../media/image320.png"/><Relationship Id="rId7" Type="http://schemas.openxmlformats.org/officeDocument/2006/relationships/tags" Target="../tags/tag368.xml"/><Relationship Id="rId12" Type="http://schemas.openxmlformats.org/officeDocument/2006/relationships/image" Target="../media/image308.png"/><Relationship Id="rId17" Type="http://schemas.openxmlformats.org/officeDocument/2006/relationships/image" Target="../media/image286.png"/><Relationship Id="rId2" Type="http://schemas.openxmlformats.org/officeDocument/2006/relationships/tags" Target="../tags/tag363.xml"/><Relationship Id="rId16" Type="http://schemas.openxmlformats.org/officeDocument/2006/relationships/image" Target="../media/image316.png"/><Relationship Id="rId20" Type="http://schemas.openxmlformats.org/officeDocument/2006/relationships/image" Target="../media/image319.png"/><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slideLayout" Target="../slideLayouts/slideLayout2.xml"/><Relationship Id="rId5" Type="http://schemas.openxmlformats.org/officeDocument/2006/relationships/tags" Target="../tags/tag366.xml"/><Relationship Id="rId15" Type="http://schemas.openxmlformats.org/officeDocument/2006/relationships/image" Target="../media/image315.png"/><Relationship Id="rId10" Type="http://schemas.openxmlformats.org/officeDocument/2006/relationships/tags" Target="../tags/tag371.xml"/><Relationship Id="rId19" Type="http://schemas.openxmlformats.org/officeDocument/2006/relationships/image" Target="../media/image318.png"/><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image" Target="../media/image310.png"/></Relationships>
</file>

<file path=ppt/slides/_rels/slide79.xml.rels><?xml version="1.0" encoding="UTF-8" standalone="yes"?>
<Relationships xmlns="http://schemas.openxmlformats.org/package/2006/relationships"><Relationship Id="rId8" Type="http://schemas.openxmlformats.org/officeDocument/2006/relationships/tags" Target="../tags/tag379.xml"/><Relationship Id="rId13" Type="http://schemas.openxmlformats.org/officeDocument/2006/relationships/image" Target="../media/image324.png"/><Relationship Id="rId3" Type="http://schemas.openxmlformats.org/officeDocument/2006/relationships/tags" Target="../tags/tag374.xml"/><Relationship Id="rId7" Type="http://schemas.openxmlformats.org/officeDocument/2006/relationships/tags" Target="../tags/tag378.xml"/><Relationship Id="rId12" Type="http://schemas.openxmlformats.org/officeDocument/2006/relationships/image" Target="../media/image323.png"/><Relationship Id="rId2" Type="http://schemas.openxmlformats.org/officeDocument/2006/relationships/tags" Target="../tags/tag373.xml"/><Relationship Id="rId16" Type="http://schemas.openxmlformats.org/officeDocument/2006/relationships/image" Target="../media/image327.png"/><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image" Target="../media/image322.png"/><Relationship Id="rId5" Type="http://schemas.openxmlformats.org/officeDocument/2006/relationships/tags" Target="../tags/tag376.xml"/><Relationship Id="rId15" Type="http://schemas.openxmlformats.org/officeDocument/2006/relationships/image" Target="../media/image326.png"/><Relationship Id="rId10" Type="http://schemas.openxmlformats.org/officeDocument/2006/relationships/image" Target="../media/image321.png"/><Relationship Id="rId4" Type="http://schemas.openxmlformats.org/officeDocument/2006/relationships/tags" Target="../tags/tag375.xml"/><Relationship Id="rId9" Type="http://schemas.openxmlformats.org/officeDocument/2006/relationships/slideLayout" Target="../slideLayouts/slideLayout2.xml"/><Relationship Id="rId14" Type="http://schemas.openxmlformats.org/officeDocument/2006/relationships/image" Target="../media/image3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1.xml"/><Relationship Id="rId1" Type="http://schemas.openxmlformats.org/officeDocument/2006/relationships/tags" Target="../tags/tag380.xml"/><Relationship Id="rId5" Type="http://schemas.openxmlformats.org/officeDocument/2006/relationships/image" Target="../media/image325.png"/><Relationship Id="rId4" Type="http://schemas.openxmlformats.org/officeDocument/2006/relationships/image" Target="../media/image328.png"/></Relationships>
</file>

<file path=ppt/slides/_rels/slide81.xml.rels><?xml version="1.0" encoding="UTF-8" standalone="yes"?>
<Relationships xmlns="http://schemas.openxmlformats.org/package/2006/relationships"><Relationship Id="rId8" Type="http://schemas.openxmlformats.org/officeDocument/2006/relationships/image" Target="../media/image331.png"/><Relationship Id="rId3" Type="http://schemas.openxmlformats.org/officeDocument/2006/relationships/tags" Target="../tags/tag384.xml"/><Relationship Id="rId7" Type="http://schemas.openxmlformats.org/officeDocument/2006/relationships/image" Target="../media/image330.png"/><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image" Target="../media/image329.png"/><Relationship Id="rId5" Type="http://schemas.openxmlformats.org/officeDocument/2006/relationships/slideLayout" Target="../slideLayouts/slideLayout2.xml"/><Relationship Id="rId4" Type="http://schemas.openxmlformats.org/officeDocument/2006/relationships/tags" Target="../tags/tag385.xml"/><Relationship Id="rId9" Type="http://schemas.openxmlformats.org/officeDocument/2006/relationships/image" Target="../media/image332.png"/></Relationships>
</file>

<file path=ppt/slides/_rels/slide82.xml.rels><?xml version="1.0" encoding="UTF-8" standalone="yes"?>
<Relationships xmlns="http://schemas.openxmlformats.org/package/2006/relationships"><Relationship Id="rId8" Type="http://schemas.openxmlformats.org/officeDocument/2006/relationships/image" Target="../media/image333.png"/><Relationship Id="rId3" Type="http://schemas.openxmlformats.org/officeDocument/2006/relationships/tags" Target="../tags/tag388.xml"/><Relationship Id="rId7" Type="http://schemas.openxmlformats.org/officeDocument/2006/relationships/slideLayout" Target="../slideLayouts/slideLayout2.xml"/><Relationship Id="rId12" Type="http://schemas.openxmlformats.org/officeDocument/2006/relationships/image" Target="../media/image336.png"/><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image" Target="../media/image335.png"/><Relationship Id="rId5" Type="http://schemas.openxmlformats.org/officeDocument/2006/relationships/tags" Target="../tags/tag390.xml"/><Relationship Id="rId10" Type="http://schemas.openxmlformats.org/officeDocument/2006/relationships/image" Target="../media/image334.png"/><Relationship Id="rId4" Type="http://schemas.openxmlformats.org/officeDocument/2006/relationships/tags" Target="../tags/tag389.xml"/><Relationship Id="rId9" Type="http://schemas.openxmlformats.org/officeDocument/2006/relationships/image" Target="../media/image332.png"/></Relationships>
</file>

<file path=ppt/slides/_rels/slide83.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image" Target="../media/image337.png"/><Relationship Id="rId3" Type="http://schemas.openxmlformats.org/officeDocument/2006/relationships/tags" Target="../tags/tag394.xml"/><Relationship Id="rId7" Type="http://schemas.openxmlformats.org/officeDocument/2006/relationships/tags" Target="../tags/tag398.xml"/><Relationship Id="rId12" Type="http://schemas.openxmlformats.org/officeDocument/2006/relationships/image" Target="../media/image303.png"/><Relationship Id="rId17" Type="http://schemas.openxmlformats.org/officeDocument/2006/relationships/image" Target="../media/image341.png"/><Relationship Id="rId2" Type="http://schemas.openxmlformats.org/officeDocument/2006/relationships/tags" Target="../tags/tag393.xml"/><Relationship Id="rId16" Type="http://schemas.openxmlformats.org/officeDocument/2006/relationships/image" Target="../media/image340.png"/><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image" Target="../media/image302.png"/><Relationship Id="rId5" Type="http://schemas.openxmlformats.org/officeDocument/2006/relationships/tags" Target="../tags/tag396.xml"/><Relationship Id="rId15" Type="http://schemas.openxmlformats.org/officeDocument/2006/relationships/image" Target="../media/image339.png"/><Relationship Id="rId10" Type="http://schemas.openxmlformats.org/officeDocument/2006/relationships/image" Target="../media/image299.png"/><Relationship Id="rId4" Type="http://schemas.openxmlformats.org/officeDocument/2006/relationships/tags" Target="../tags/tag395.xml"/><Relationship Id="rId9" Type="http://schemas.openxmlformats.org/officeDocument/2006/relationships/slideLayout" Target="../slideLayouts/slideLayout2.xml"/><Relationship Id="rId14" Type="http://schemas.openxmlformats.org/officeDocument/2006/relationships/image" Target="../media/image338.png"/></Relationships>
</file>

<file path=ppt/slides/_rels/slide84.xml.rels><?xml version="1.0" encoding="UTF-8" standalone="yes"?>
<Relationships xmlns="http://schemas.openxmlformats.org/package/2006/relationships"><Relationship Id="rId3" Type="http://schemas.openxmlformats.org/officeDocument/2006/relationships/image" Target="../media/image305.png"/><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tags" Target="../tags/tag408.xml"/><Relationship Id="rId13" Type="http://schemas.openxmlformats.org/officeDocument/2006/relationships/tags" Target="../tags/tag413.xml"/><Relationship Id="rId18" Type="http://schemas.openxmlformats.org/officeDocument/2006/relationships/image" Target="../media/image342.png"/><Relationship Id="rId26" Type="http://schemas.openxmlformats.org/officeDocument/2006/relationships/image" Target="../media/image349.png"/><Relationship Id="rId3" Type="http://schemas.openxmlformats.org/officeDocument/2006/relationships/tags" Target="../tags/tag403.xml"/><Relationship Id="rId21" Type="http://schemas.openxmlformats.org/officeDocument/2006/relationships/image" Target="../media/image345.png"/><Relationship Id="rId7" Type="http://schemas.openxmlformats.org/officeDocument/2006/relationships/tags" Target="../tags/tag407.xml"/><Relationship Id="rId12" Type="http://schemas.openxmlformats.org/officeDocument/2006/relationships/tags" Target="../tags/tag412.xml"/><Relationship Id="rId17" Type="http://schemas.openxmlformats.org/officeDocument/2006/relationships/slideLayout" Target="../slideLayouts/slideLayout2.xml"/><Relationship Id="rId25" Type="http://schemas.openxmlformats.org/officeDocument/2006/relationships/image" Target="../media/image348.png"/><Relationship Id="rId2" Type="http://schemas.openxmlformats.org/officeDocument/2006/relationships/tags" Target="../tags/tag402.xml"/><Relationship Id="rId16" Type="http://schemas.openxmlformats.org/officeDocument/2006/relationships/tags" Target="../tags/tag416.xml"/><Relationship Id="rId20" Type="http://schemas.openxmlformats.org/officeDocument/2006/relationships/image" Target="../media/image344.png"/><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tags" Target="../tags/tag411.xml"/><Relationship Id="rId24" Type="http://schemas.openxmlformats.org/officeDocument/2006/relationships/image" Target="../media/image347.png"/><Relationship Id="rId5" Type="http://schemas.openxmlformats.org/officeDocument/2006/relationships/tags" Target="../tags/tag405.xml"/><Relationship Id="rId15" Type="http://schemas.openxmlformats.org/officeDocument/2006/relationships/tags" Target="../tags/tag415.xml"/><Relationship Id="rId23" Type="http://schemas.openxmlformats.org/officeDocument/2006/relationships/image" Target="../media/image346.png"/><Relationship Id="rId28" Type="http://schemas.openxmlformats.org/officeDocument/2006/relationships/image" Target="../media/image351.png"/><Relationship Id="rId10" Type="http://schemas.openxmlformats.org/officeDocument/2006/relationships/tags" Target="../tags/tag410.xml"/><Relationship Id="rId19" Type="http://schemas.openxmlformats.org/officeDocument/2006/relationships/image" Target="../media/image343.png"/><Relationship Id="rId4" Type="http://schemas.openxmlformats.org/officeDocument/2006/relationships/tags" Target="../tags/tag404.xml"/><Relationship Id="rId9" Type="http://schemas.openxmlformats.org/officeDocument/2006/relationships/tags" Target="../tags/tag409.xml"/><Relationship Id="rId14" Type="http://schemas.openxmlformats.org/officeDocument/2006/relationships/tags" Target="../tags/tag414.xml"/><Relationship Id="rId22" Type="http://schemas.openxmlformats.org/officeDocument/2006/relationships/image" Target="../media/image207.png"/><Relationship Id="rId27" Type="http://schemas.openxmlformats.org/officeDocument/2006/relationships/image" Target="../media/image350.png"/></Relationships>
</file>

<file path=ppt/slides/_rels/slide87.xml.rels><?xml version="1.0" encoding="UTF-8" standalone="yes"?>
<Relationships xmlns="http://schemas.openxmlformats.org/package/2006/relationships"><Relationship Id="rId8" Type="http://schemas.openxmlformats.org/officeDocument/2006/relationships/tags" Target="../tags/tag424.xml"/><Relationship Id="rId13" Type="http://schemas.openxmlformats.org/officeDocument/2006/relationships/tags" Target="../tags/tag429.xml"/><Relationship Id="rId18" Type="http://schemas.openxmlformats.org/officeDocument/2006/relationships/image" Target="../media/image343.png"/><Relationship Id="rId26" Type="http://schemas.openxmlformats.org/officeDocument/2006/relationships/image" Target="../media/image354.png"/><Relationship Id="rId3" Type="http://schemas.openxmlformats.org/officeDocument/2006/relationships/tags" Target="../tags/tag419.xml"/><Relationship Id="rId21" Type="http://schemas.openxmlformats.org/officeDocument/2006/relationships/image" Target="../media/image207.png"/><Relationship Id="rId7" Type="http://schemas.openxmlformats.org/officeDocument/2006/relationships/tags" Target="../tags/tag423.xml"/><Relationship Id="rId12" Type="http://schemas.openxmlformats.org/officeDocument/2006/relationships/tags" Target="../tags/tag428.xml"/><Relationship Id="rId17" Type="http://schemas.openxmlformats.org/officeDocument/2006/relationships/slideLayout" Target="../slideLayouts/slideLayout2.xml"/><Relationship Id="rId25" Type="http://schemas.openxmlformats.org/officeDocument/2006/relationships/image" Target="../media/image353.png"/><Relationship Id="rId2" Type="http://schemas.openxmlformats.org/officeDocument/2006/relationships/tags" Target="../tags/tag418.xml"/><Relationship Id="rId16" Type="http://schemas.openxmlformats.org/officeDocument/2006/relationships/tags" Target="../tags/tag432.xml"/><Relationship Id="rId20" Type="http://schemas.openxmlformats.org/officeDocument/2006/relationships/image" Target="../media/image345.png"/><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tags" Target="../tags/tag427.xml"/><Relationship Id="rId24" Type="http://schemas.openxmlformats.org/officeDocument/2006/relationships/image" Target="../media/image352.png"/><Relationship Id="rId5" Type="http://schemas.openxmlformats.org/officeDocument/2006/relationships/tags" Target="../tags/tag421.xml"/><Relationship Id="rId15" Type="http://schemas.openxmlformats.org/officeDocument/2006/relationships/tags" Target="../tags/tag431.xml"/><Relationship Id="rId23" Type="http://schemas.openxmlformats.org/officeDocument/2006/relationships/image" Target="../media/image349.png"/><Relationship Id="rId10" Type="http://schemas.openxmlformats.org/officeDocument/2006/relationships/tags" Target="../tags/tag426.xml"/><Relationship Id="rId19" Type="http://schemas.openxmlformats.org/officeDocument/2006/relationships/image" Target="../media/image344.png"/><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tags" Target="../tags/tag430.xml"/><Relationship Id="rId22" Type="http://schemas.openxmlformats.org/officeDocument/2006/relationships/image" Target="../media/image34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slideLayout" Target="../slideLayouts/slideLayout2.xml"/><Relationship Id="rId1" Type="http://schemas.openxmlformats.org/officeDocument/2006/relationships/tags" Target="../tags/tag433.xml"/></Relationships>
</file>

<file path=ppt/slides/_rels/slide91.xml.rels><?xml version="1.0" encoding="UTF-8" standalone="yes"?>
<Relationships xmlns="http://schemas.openxmlformats.org/package/2006/relationships"><Relationship Id="rId8" Type="http://schemas.openxmlformats.org/officeDocument/2006/relationships/tags" Target="../tags/tag441.xml"/><Relationship Id="rId13" Type="http://schemas.openxmlformats.org/officeDocument/2006/relationships/slideLayout" Target="../slideLayouts/slideLayout2.xml"/><Relationship Id="rId18" Type="http://schemas.openxmlformats.org/officeDocument/2006/relationships/image" Target="../media/image207.png"/><Relationship Id="rId3" Type="http://schemas.openxmlformats.org/officeDocument/2006/relationships/tags" Target="../tags/tag436.xml"/><Relationship Id="rId21" Type="http://schemas.openxmlformats.org/officeDocument/2006/relationships/image" Target="../media/image359.png"/><Relationship Id="rId7" Type="http://schemas.openxmlformats.org/officeDocument/2006/relationships/tags" Target="../tags/tag440.xml"/><Relationship Id="rId12" Type="http://schemas.openxmlformats.org/officeDocument/2006/relationships/tags" Target="../tags/tag445.xml"/><Relationship Id="rId17" Type="http://schemas.openxmlformats.org/officeDocument/2006/relationships/image" Target="../media/image358.png"/><Relationship Id="rId2" Type="http://schemas.openxmlformats.org/officeDocument/2006/relationships/tags" Target="../tags/tag435.xml"/><Relationship Id="rId16" Type="http://schemas.openxmlformats.org/officeDocument/2006/relationships/image" Target="../media/image357.png"/><Relationship Id="rId20" Type="http://schemas.openxmlformats.org/officeDocument/2006/relationships/image" Target="../media/image336.png"/><Relationship Id="rId1" Type="http://schemas.openxmlformats.org/officeDocument/2006/relationships/tags" Target="../tags/tag434.xml"/><Relationship Id="rId6" Type="http://schemas.openxmlformats.org/officeDocument/2006/relationships/tags" Target="../tags/tag439.xml"/><Relationship Id="rId11" Type="http://schemas.openxmlformats.org/officeDocument/2006/relationships/tags" Target="../tags/tag444.xml"/><Relationship Id="rId24" Type="http://schemas.openxmlformats.org/officeDocument/2006/relationships/image" Target="../media/image327.png"/><Relationship Id="rId5" Type="http://schemas.openxmlformats.org/officeDocument/2006/relationships/tags" Target="../tags/tag438.xml"/><Relationship Id="rId15" Type="http://schemas.openxmlformats.org/officeDocument/2006/relationships/image" Target="../media/image356.png"/><Relationship Id="rId23" Type="http://schemas.openxmlformats.org/officeDocument/2006/relationships/image" Target="../media/image361.png"/><Relationship Id="rId10" Type="http://schemas.openxmlformats.org/officeDocument/2006/relationships/tags" Target="../tags/tag443.xml"/><Relationship Id="rId19" Type="http://schemas.openxmlformats.org/officeDocument/2006/relationships/image" Target="../media/image342.png"/><Relationship Id="rId4" Type="http://schemas.openxmlformats.org/officeDocument/2006/relationships/tags" Target="../tags/tag437.xml"/><Relationship Id="rId9" Type="http://schemas.openxmlformats.org/officeDocument/2006/relationships/tags" Target="../tags/tag442.xml"/><Relationship Id="rId14" Type="http://schemas.openxmlformats.org/officeDocument/2006/relationships/image" Target="../media/image355.png"/><Relationship Id="rId22" Type="http://schemas.openxmlformats.org/officeDocument/2006/relationships/image" Target="../media/image360.png"/></Relationships>
</file>

<file path=ppt/slides/_rels/slide92.xml.rels><?xml version="1.0" encoding="UTF-8" standalone="yes"?>
<Relationships xmlns="http://schemas.openxmlformats.org/package/2006/relationships"><Relationship Id="rId3" Type="http://schemas.openxmlformats.org/officeDocument/2006/relationships/tags" Target="../tags/tag448.xml"/><Relationship Id="rId7" Type="http://schemas.openxmlformats.org/officeDocument/2006/relationships/image" Target="../media/image358.png"/><Relationship Id="rId2" Type="http://schemas.openxmlformats.org/officeDocument/2006/relationships/tags" Target="../tags/tag447.xml"/><Relationship Id="rId1" Type="http://schemas.openxmlformats.org/officeDocument/2006/relationships/tags" Target="../tags/tag446.xml"/><Relationship Id="rId6" Type="http://schemas.openxmlformats.org/officeDocument/2006/relationships/image" Target="../media/image357.png"/><Relationship Id="rId5" Type="http://schemas.openxmlformats.org/officeDocument/2006/relationships/image" Target="../media/image356.png"/><Relationship Id="rId4"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tags" Target="../tags/tag456.xml"/><Relationship Id="rId13" Type="http://schemas.openxmlformats.org/officeDocument/2006/relationships/tags" Target="../tags/tag461.xml"/><Relationship Id="rId18" Type="http://schemas.openxmlformats.org/officeDocument/2006/relationships/tags" Target="../tags/tag466.xml"/><Relationship Id="rId26" Type="http://schemas.openxmlformats.org/officeDocument/2006/relationships/image" Target="../media/image365.png"/><Relationship Id="rId39" Type="http://schemas.openxmlformats.org/officeDocument/2006/relationships/image" Target="../media/image377.png"/><Relationship Id="rId3" Type="http://schemas.openxmlformats.org/officeDocument/2006/relationships/tags" Target="../tags/tag451.xml"/><Relationship Id="rId21" Type="http://schemas.openxmlformats.org/officeDocument/2006/relationships/tags" Target="../tags/tag469.xml"/><Relationship Id="rId34" Type="http://schemas.openxmlformats.org/officeDocument/2006/relationships/image" Target="../media/image372.png"/><Relationship Id="rId7" Type="http://schemas.openxmlformats.org/officeDocument/2006/relationships/tags" Target="../tags/tag455.xml"/><Relationship Id="rId12" Type="http://schemas.openxmlformats.org/officeDocument/2006/relationships/tags" Target="../tags/tag460.xml"/><Relationship Id="rId17" Type="http://schemas.openxmlformats.org/officeDocument/2006/relationships/tags" Target="../tags/tag465.xml"/><Relationship Id="rId25" Type="http://schemas.openxmlformats.org/officeDocument/2006/relationships/image" Target="../media/image364.png"/><Relationship Id="rId33" Type="http://schemas.openxmlformats.org/officeDocument/2006/relationships/image" Target="../media/image371.png"/><Relationship Id="rId38" Type="http://schemas.openxmlformats.org/officeDocument/2006/relationships/image" Target="../media/image376.png"/><Relationship Id="rId2" Type="http://schemas.openxmlformats.org/officeDocument/2006/relationships/tags" Target="../tags/tag450.xml"/><Relationship Id="rId16" Type="http://schemas.openxmlformats.org/officeDocument/2006/relationships/tags" Target="../tags/tag464.xml"/><Relationship Id="rId20" Type="http://schemas.openxmlformats.org/officeDocument/2006/relationships/tags" Target="../tags/tag468.xml"/><Relationship Id="rId29" Type="http://schemas.openxmlformats.org/officeDocument/2006/relationships/image" Target="../media/image367.png"/><Relationship Id="rId1" Type="http://schemas.openxmlformats.org/officeDocument/2006/relationships/tags" Target="../tags/tag449.xml"/><Relationship Id="rId6" Type="http://schemas.openxmlformats.org/officeDocument/2006/relationships/tags" Target="../tags/tag454.xml"/><Relationship Id="rId11" Type="http://schemas.openxmlformats.org/officeDocument/2006/relationships/tags" Target="../tags/tag459.xml"/><Relationship Id="rId24" Type="http://schemas.openxmlformats.org/officeDocument/2006/relationships/image" Target="../media/image363.png"/><Relationship Id="rId32" Type="http://schemas.openxmlformats.org/officeDocument/2006/relationships/image" Target="../media/image370.png"/><Relationship Id="rId37" Type="http://schemas.openxmlformats.org/officeDocument/2006/relationships/image" Target="../media/image375.png"/><Relationship Id="rId5" Type="http://schemas.openxmlformats.org/officeDocument/2006/relationships/tags" Target="../tags/tag453.xml"/><Relationship Id="rId15" Type="http://schemas.openxmlformats.org/officeDocument/2006/relationships/tags" Target="../tags/tag463.xml"/><Relationship Id="rId23" Type="http://schemas.openxmlformats.org/officeDocument/2006/relationships/image" Target="../media/image362.png"/><Relationship Id="rId28" Type="http://schemas.openxmlformats.org/officeDocument/2006/relationships/image" Target="../media/image207.png"/><Relationship Id="rId36" Type="http://schemas.openxmlformats.org/officeDocument/2006/relationships/image" Target="../media/image374.png"/><Relationship Id="rId10" Type="http://schemas.openxmlformats.org/officeDocument/2006/relationships/tags" Target="../tags/tag458.xml"/><Relationship Id="rId19" Type="http://schemas.openxmlformats.org/officeDocument/2006/relationships/tags" Target="../tags/tag467.xml"/><Relationship Id="rId31" Type="http://schemas.openxmlformats.org/officeDocument/2006/relationships/image" Target="../media/image369.png"/><Relationship Id="rId4" Type="http://schemas.openxmlformats.org/officeDocument/2006/relationships/tags" Target="../tags/tag452.xml"/><Relationship Id="rId9" Type="http://schemas.openxmlformats.org/officeDocument/2006/relationships/tags" Target="../tags/tag457.xml"/><Relationship Id="rId14" Type="http://schemas.openxmlformats.org/officeDocument/2006/relationships/tags" Target="../tags/tag462.xml"/><Relationship Id="rId22" Type="http://schemas.openxmlformats.org/officeDocument/2006/relationships/slideLayout" Target="../slideLayouts/slideLayout2.xml"/><Relationship Id="rId27" Type="http://schemas.openxmlformats.org/officeDocument/2006/relationships/image" Target="../media/image366.png"/><Relationship Id="rId30" Type="http://schemas.openxmlformats.org/officeDocument/2006/relationships/image" Target="../media/image368.png"/><Relationship Id="rId35" Type="http://schemas.openxmlformats.org/officeDocument/2006/relationships/image" Target="../media/image373.png"/></Relationships>
</file>

<file path=ppt/slides/_rels/slide94.xml.rels><?xml version="1.0" encoding="UTF-8" standalone="yes"?>
<Relationships xmlns="http://schemas.openxmlformats.org/package/2006/relationships"><Relationship Id="rId3" Type="http://schemas.openxmlformats.org/officeDocument/2006/relationships/tags" Target="../tags/tag472.xml"/><Relationship Id="rId7" Type="http://schemas.openxmlformats.org/officeDocument/2006/relationships/image" Target="../media/image379.png"/><Relationship Id="rId2" Type="http://schemas.openxmlformats.org/officeDocument/2006/relationships/tags" Target="../tags/tag471.xml"/><Relationship Id="rId1" Type="http://schemas.openxmlformats.org/officeDocument/2006/relationships/tags" Target="../tags/tag470.xml"/><Relationship Id="rId6" Type="http://schemas.openxmlformats.org/officeDocument/2006/relationships/image" Target="../media/image372.png"/><Relationship Id="rId5" Type="http://schemas.openxmlformats.org/officeDocument/2006/relationships/image" Target="../media/image378.png"/><Relationship Id="rId4"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4.xml"/><Relationship Id="rId1" Type="http://schemas.openxmlformats.org/officeDocument/2006/relationships/tags" Target="../tags/tag473.xml"/><Relationship Id="rId5" Type="http://schemas.openxmlformats.org/officeDocument/2006/relationships/image" Target="../media/image205.png"/><Relationship Id="rId4" Type="http://schemas.openxmlformats.org/officeDocument/2006/relationships/image" Target="../media/image356.pn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6.xml"/><Relationship Id="rId1" Type="http://schemas.openxmlformats.org/officeDocument/2006/relationships/tags" Target="../tags/tag475.xml"/><Relationship Id="rId5" Type="http://schemas.openxmlformats.org/officeDocument/2006/relationships/image" Target="../media/image381.png"/><Relationship Id="rId4" Type="http://schemas.openxmlformats.org/officeDocument/2006/relationships/image" Target="../media/image380.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8.xml"/><Relationship Id="rId1" Type="http://schemas.openxmlformats.org/officeDocument/2006/relationships/tags" Target="../tags/tag477.xml"/><Relationship Id="rId5" Type="http://schemas.openxmlformats.org/officeDocument/2006/relationships/image" Target="../media/image383.png"/><Relationship Id="rId4" Type="http://schemas.openxmlformats.org/officeDocument/2006/relationships/image" Target="../media/image382.png"/></Relationships>
</file>

<file path=ppt/slides/_rels/slide98.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slideLayout" Target="../slideLayouts/slideLayout2.xml"/><Relationship Id="rId1" Type="http://schemas.openxmlformats.org/officeDocument/2006/relationships/tags" Target="../tags/tag47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98308" y="1940631"/>
            <a:ext cx="8077200" cy="1673352"/>
          </a:xfrm>
        </p:spPr>
        <p:txBody>
          <a:bodyPr/>
          <a:lstStyle/>
          <a:p>
            <a:pPr algn="ctr"/>
            <a:r>
              <a:rPr kumimoji="1" lang="ja-JP" altLang="en-US" dirty="0" smtClean="0"/>
              <a:t>超弦理論と行列正則化</a:t>
            </a:r>
            <a:endParaRPr kumimoji="1" lang="ja-JP" altLang="en-US" dirty="0"/>
          </a:p>
        </p:txBody>
      </p:sp>
      <p:sp>
        <p:nvSpPr>
          <p:cNvPr id="4" name="テキスト ボックス 3"/>
          <p:cNvSpPr txBox="1"/>
          <p:nvPr/>
        </p:nvSpPr>
        <p:spPr>
          <a:xfrm>
            <a:off x="2251655" y="3573016"/>
            <a:ext cx="4370107" cy="584775"/>
          </a:xfrm>
          <a:prstGeom prst="rect">
            <a:avLst/>
          </a:prstGeom>
          <a:noFill/>
        </p:spPr>
        <p:txBody>
          <a:bodyPr wrap="none" rtlCol="0">
            <a:spAutoFit/>
          </a:bodyPr>
          <a:lstStyle/>
          <a:p>
            <a:pPr algn="ctr"/>
            <a:r>
              <a:rPr kumimoji="1" lang="ja-JP" altLang="en-US" sz="3200" dirty="0" smtClean="0"/>
              <a:t>伊敷 吾郎</a:t>
            </a:r>
            <a:r>
              <a:rPr lang="ja-JP" altLang="en-US" sz="3200" dirty="0" smtClean="0"/>
              <a:t>（</a:t>
            </a:r>
            <a:r>
              <a:rPr kumimoji="1" lang="ja-JP" altLang="en-US" sz="3200" dirty="0" smtClean="0"/>
              <a:t>筑波大学）</a:t>
            </a:r>
            <a:endParaRPr kumimoji="1" lang="ja-JP" altLang="en-US" sz="3200" dirty="0"/>
          </a:p>
        </p:txBody>
      </p:sp>
    </p:spTree>
    <p:extLst>
      <p:ext uri="{BB962C8B-B14F-4D97-AF65-F5344CB8AC3E}">
        <p14:creationId xmlns:p14="http://schemas.microsoft.com/office/powerpoint/2010/main" val="366580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226366" y="3127514"/>
            <a:ext cx="4214192" cy="7951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非可換平面上の場？</a:t>
            </a:r>
            <a:endParaRPr kumimoji="1" lang="ja-JP" altLang="en-US" dirty="0"/>
          </a:p>
        </p:txBody>
      </p:sp>
      <p:pic>
        <p:nvPicPr>
          <p:cNvPr id="4" name="図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659270" y="1903897"/>
            <a:ext cx="3318510" cy="318135"/>
          </a:xfrm>
          <a:prstGeom prst="rect">
            <a:avLst/>
          </a:prstGeom>
        </p:spPr>
      </p:pic>
      <p:sp>
        <p:nvSpPr>
          <p:cNvPr id="5" name="テキスト ボックス 4"/>
          <p:cNvSpPr txBox="1"/>
          <p:nvPr/>
        </p:nvSpPr>
        <p:spPr>
          <a:xfrm>
            <a:off x="251791" y="2491409"/>
            <a:ext cx="7571303" cy="369332"/>
          </a:xfrm>
          <a:prstGeom prst="rect">
            <a:avLst/>
          </a:prstGeom>
          <a:noFill/>
        </p:spPr>
        <p:txBody>
          <a:bodyPr wrap="none" rtlCol="0">
            <a:spAutoFit/>
          </a:bodyPr>
          <a:lstStyle/>
          <a:p>
            <a:r>
              <a:rPr kumimoji="1" lang="ja-JP" altLang="en-US" dirty="0" err="1" smtClean="0"/>
              <a:t>のような</a:t>
            </a:r>
            <a:r>
              <a:rPr kumimoji="1" lang="ja-JP" altLang="en-US" dirty="0" smtClean="0"/>
              <a:t>ものを「非可換平面上の場」と呼ぶのは自然だろう。つまり、</a:t>
            </a:r>
            <a:endParaRPr kumimoji="1" lang="ja-JP" altLang="en-US" dirty="0"/>
          </a:p>
        </p:txBody>
      </p:sp>
      <p:sp>
        <p:nvSpPr>
          <p:cNvPr id="6" name="テキスト ボックス 5"/>
          <p:cNvSpPr txBox="1"/>
          <p:nvPr/>
        </p:nvSpPr>
        <p:spPr>
          <a:xfrm>
            <a:off x="2623931" y="3339548"/>
            <a:ext cx="3416320" cy="369332"/>
          </a:xfrm>
          <a:prstGeom prst="rect">
            <a:avLst/>
          </a:prstGeom>
          <a:noFill/>
        </p:spPr>
        <p:txBody>
          <a:bodyPr wrap="none" rtlCol="0">
            <a:spAutoFit/>
          </a:bodyPr>
          <a:lstStyle/>
          <a:p>
            <a:r>
              <a:rPr kumimoji="1" lang="ja-JP" altLang="en-US" dirty="0" smtClean="0"/>
              <a:t>非可換平面上の場　＝　演算子</a:t>
            </a:r>
            <a:endParaRPr kumimoji="1" lang="ja-JP" altLang="en-US" dirty="0"/>
          </a:p>
        </p:txBody>
      </p:sp>
      <p:sp>
        <p:nvSpPr>
          <p:cNvPr id="22" name="テキスト ボックス 21"/>
          <p:cNvSpPr txBox="1"/>
          <p:nvPr/>
        </p:nvSpPr>
        <p:spPr>
          <a:xfrm>
            <a:off x="861393" y="4333464"/>
            <a:ext cx="7341703" cy="646331"/>
          </a:xfrm>
          <a:prstGeom prst="rect">
            <a:avLst/>
          </a:prstGeom>
          <a:noFill/>
        </p:spPr>
        <p:txBody>
          <a:bodyPr wrap="square" rtlCol="0">
            <a:spAutoFit/>
          </a:bodyPr>
          <a:lstStyle/>
          <a:p>
            <a:r>
              <a:rPr kumimoji="1" lang="ja-JP" altLang="en-US" dirty="0" smtClean="0">
                <a:solidFill>
                  <a:srgbClr val="FF0000"/>
                </a:solidFill>
              </a:rPr>
              <a:t>場の正準量子化</a:t>
            </a:r>
            <a:r>
              <a:rPr lang="ja-JP" altLang="en-US" dirty="0" smtClean="0">
                <a:solidFill>
                  <a:srgbClr val="FF0000"/>
                </a:solidFill>
              </a:rPr>
              <a:t>をやって</a:t>
            </a:r>
            <a:r>
              <a:rPr kumimoji="1" lang="ja-JP" altLang="en-US" dirty="0" smtClean="0">
                <a:solidFill>
                  <a:srgbClr val="FF0000"/>
                </a:solidFill>
              </a:rPr>
              <a:t>演算子になっているわけではないので注意！これはまだ古典論のレベルの話。</a:t>
            </a:r>
            <a:endParaRPr kumimoji="1" lang="ja-JP" altLang="en-US" dirty="0">
              <a:solidFill>
                <a:srgbClr val="FF0000"/>
              </a:solidFill>
            </a:endParaRPr>
          </a:p>
        </p:txBody>
      </p:sp>
      <p:sp>
        <p:nvSpPr>
          <p:cNvPr id="23" name="テキスト ボックス 22"/>
          <p:cNvSpPr txBox="1"/>
          <p:nvPr/>
        </p:nvSpPr>
        <p:spPr>
          <a:xfrm>
            <a:off x="265044" y="5486400"/>
            <a:ext cx="5262979" cy="369332"/>
          </a:xfrm>
          <a:prstGeom prst="rect">
            <a:avLst/>
          </a:prstGeom>
          <a:noFill/>
        </p:spPr>
        <p:txBody>
          <a:bodyPr wrap="none" rtlCol="0">
            <a:spAutoFit/>
          </a:bodyPr>
          <a:lstStyle/>
          <a:p>
            <a:r>
              <a:rPr kumimoji="1" lang="ja-JP" altLang="en-US" dirty="0" smtClean="0"/>
              <a:t>例えば調和振動子の固有状態　　 で場を表すと、</a:t>
            </a:r>
            <a:endParaRPr kumimoji="1" lang="ja-JP" altLang="en-US" dirty="0"/>
          </a:p>
        </p:txBody>
      </p:sp>
      <p:pic>
        <p:nvPicPr>
          <p:cNvPr id="24" name="図 2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480905" y="5521739"/>
            <a:ext cx="264795" cy="255270"/>
          </a:xfrm>
          <a:prstGeom prst="rect">
            <a:avLst/>
          </a:prstGeom>
        </p:spPr>
      </p:pic>
      <p:pic>
        <p:nvPicPr>
          <p:cNvPr id="26" name="図 2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534993" y="5468730"/>
            <a:ext cx="1937385" cy="308610"/>
          </a:xfrm>
          <a:prstGeom prst="rect">
            <a:avLst/>
          </a:prstGeom>
        </p:spPr>
      </p:pic>
      <p:sp>
        <p:nvSpPr>
          <p:cNvPr id="27" name="テキスト ボックス 26"/>
          <p:cNvSpPr txBox="1"/>
          <p:nvPr/>
        </p:nvSpPr>
        <p:spPr>
          <a:xfrm>
            <a:off x="251793" y="5817704"/>
            <a:ext cx="6417141" cy="369332"/>
          </a:xfrm>
          <a:prstGeom prst="rect">
            <a:avLst/>
          </a:prstGeom>
          <a:noFill/>
        </p:spPr>
        <p:txBody>
          <a:bodyPr wrap="none" rtlCol="0">
            <a:spAutoFit/>
          </a:bodyPr>
          <a:lstStyle/>
          <a:p>
            <a:r>
              <a:rPr kumimoji="1" lang="ja-JP" altLang="en-US" dirty="0" smtClean="0"/>
              <a:t>とラベルされて、格子理論によく似ているようにも見える。</a:t>
            </a:r>
            <a:endParaRPr kumimoji="1" lang="ja-JP" altLang="en-US" dirty="0"/>
          </a:p>
        </p:txBody>
      </p:sp>
      <p:sp>
        <p:nvSpPr>
          <p:cNvPr id="28" name="大かっこ 27"/>
          <p:cNvSpPr/>
          <p:nvPr/>
        </p:nvSpPr>
        <p:spPr>
          <a:xfrm>
            <a:off x="702365" y="4359965"/>
            <a:ext cx="7487478" cy="54333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8" name="図 7"/>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6502400" y="1943653"/>
            <a:ext cx="1169670" cy="255270"/>
          </a:xfrm>
          <a:prstGeom prst="rect">
            <a:avLst/>
          </a:prstGeom>
        </p:spPr>
      </p:pic>
    </p:spTree>
    <p:extLst>
      <p:ext uri="{BB962C8B-B14F-4D97-AF65-F5344CB8AC3E}">
        <p14:creationId xmlns:p14="http://schemas.microsoft.com/office/powerpoint/2010/main" val="138753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par>
                                <p:cTn id="19" presetID="2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P spid="2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73425" y="2978161"/>
            <a:ext cx="6864626" cy="1252728"/>
          </a:xfrm>
        </p:spPr>
        <p:txBody>
          <a:bodyPr>
            <a:normAutofit fontScale="90000"/>
          </a:bodyPr>
          <a:lstStyle/>
          <a:p>
            <a:pPr algn="ctr"/>
            <a:r>
              <a:rPr lang="ja-JP" altLang="en-US" dirty="0" smtClean="0"/>
              <a:t>３．行列</a:t>
            </a:r>
            <a:r>
              <a:rPr lang="ja-JP" altLang="en-US" dirty="0"/>
              <a:t>模型の数値計算</a:t>
            </a:r>
            <a:r>
              <a:rPr lang="ja-JP" altLang="en-US" dirty="0" smtClean="0"/>
              <a:t>に</a:t>
            </a:r>
            <a:r>
              <a:rPr lang="en-US" altLang="ja-JP" dirty="0" smtClean="0"/>
              <a:t/>
            </a:r>
            <a:br>
              <a:rPr lang="en-US" altLang="ja-JP" dirty="0" smtClean="0"/>
            </a:br>
            <a:r>
              <a:rPr lang="ja-JP" altLang="en-US" dirty="0" smtClean="0"/>
              <a:t>　　関連</a:t>
            </a:r>
            <a:r>
              <a:rPr lang="ja-JP" altLang="en-US" dirty="0"/>
              <a:t>した仕事の紹介</a:t>
            </a:r>
          </a:p>
        </p:txBody>
      </p:sp>
    </p:spTree>
    <p:extLst>
      <p:ext uri="{BB962C8B-B14F-4D97-AF65-F5344CB8AC3E}">
        <p14:creationId xmlns:p14="http://schemas.microsoft.com/office/powerpoint/2010/main" val="37903560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IKKT</a:t>
            </a:r>
            <a:r>
              <a:rPr kumimoji="1" lang="ja-JP" altLang="en-US" dirty="0" smtClean="0"/>
              <a:t>行列模型</a:t>
            </a:r>
            <a:r>
              <a:rPr kumimoji="1" lang="en-US" altLang="ja-JP" dirty="0" smtClean="0"/>
              <a:t>:</a:t>
            </a:r>
            <a:r>
              <a:rPr kumimoji="1" lang="ja-JP" altLang="en-US" dirty="0" smtClean="0"/>
              <a:t>４次元宇宙の出現</a:t>
            </a:r>
            <a:endParaRPr kumimoji="1" lang="ja-JP" altLang="en-US" dirty="0"/>
          </a:p>
        </p:txBody>
      </p:sp>
      <p:pic>
        <p:nvPicPr>
          <p:cNvPr id="4" name="図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605722" y="1963532"/>
            <a:ext cx="4724400" cy="609600"/>
          </a:xfrm>
          <a:prstGeom prst="rect">
            <a:avLst/>
          </a:prstGeom>
        </p:spPr>
      </p:pic>
      <p:sp>
        <p:nvSpPr>
          <p:cNvPr id="5" name="テキスト ボックス 4"/>
          <p:cNvSpPr txBox="1"/>
          <p:nvPr/>
        </p:nvSpPr>
        <p:spPr>
          <a:xfrm>
            <a:off x="569844" y="2902227"/>
            <a:ext cx="7802136" cy="923330"/>
          </a:xfrm>
          <a:prstGeom prst="rect">
            <a:avLst/>
          </a:prstGeom>
          <a:noFill/>
        </p:spPr>
        <p:txBody>
          <a:bodyPr wrap="none" rtlCol="0">
            <a:spAutoFit/>
          </a:bodyPr>
          <a:lstStyle/>
          <a:p>
            <a:r>
              <a:rPr kumimoji="1" lang="ja-JP" altLang="en-US" dirty="0" smtClean="0"/>
              <a:t>この模型は超弦理論の非摂動的定式化を与えているはず。もしそうなら、</a:t>
            </a:r>
            <a:endParaRPr kumimoji="1" lang="en-US" altLang="ja-JP" dirty="0" smtClean="0"/>
          </a:p>
          <a:p>
            <a:r>
              <a:rPr lang="ja-JP" altLang="en-US" dirty="0"/>
              <a:t>我々</a:t>
            </a:r>
            <a:r>
              <a:rPr lang="ja-JP" altLang="en-US" dirty="0" smtClean="0"/>
              <a:t>の宇宙がこの模型で実現されるはずである。時空の次元「４」を、</a:t>
            </a:r>
            <a:endParaRPr lang="en-US" altLang="ja-JP" dirty="0" smtClean="0"/>
          </a:p>
          <a:p>
            <a:r>
              <a:rPr kumimoji="1" lang="ja-JP" altLang="en-US" dirty="0" smtClean="0"/>
              <a:t>この模型から導けるのではないだろうか？</a:t>
            </a:r>
            <a:endParaRPr kumimoji="1" lang="ja-JP" altLang="en-US" dirty="0"/>
          </a:p>
        </p:txBody>
      </p:sp>
      <p:sp>
        <p:nvSpPr>
          <p:cNvPr id="6" name="テキスト ボックス 5"/>
          <p:cNvSpPr txBox="1"/>
          <p:nvPr/>
        </p:nvSpPr>
        <p:spPr>
          <a:xfrm>
            <a:off x="556592" y="4041913"/>
            <a:ext cx="7526163" cy="646331"/>
          </a:xfrm>
          <a:prstGeom prst="rect">
            <a:avLst/>
          </a:prstGeom>
          <a:noFill/>
        </p:spPr>
        <p:txBody>
          <a:bodyPr wrap="none" rtlCol="0">
            <a:spAutoFit/>
          </a:bodyPr>
          <a:lstStyle/>
          <a:p>
            <a:r>
              <a:rPr lang="en-US" altLang="ja-JP" dirty="0"/>
              <a:t>[Kim-Nishimura-Tsuchiya</a:t>
            </a:r>
            <a:r>
              <a:rPr lang="en-US" altLang="ja-JP" dirty="0" smtClean="0"/>
              <a:t>]</a:t>
            </a:r>
            <a:r>
              <a:rPr lang="ja-JP" altLang="en-US" dirty="0" smtClean="0"/>
              <a:t>では数値計算で行列の固有値の広がりを調べ、</a:t>
            </a:r>
            <a:endParaRPr lang="en-US" altLang="ja-JP" dirty="0" smtClean="0"/>
          </a:p>
          <a:p>
            <a:r>
              <a:rPr lang="ja-JP" altLang="en-US" dirty="0" smtClean="0"/>
              <a:t>４次元の時空が実現されていることを示した。</a:t>
            </a:r>
            <a:endParaRPr lang="ja-JP" alt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551" y="4781666"/>
            <a:ext cx="2656232" cy="193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5685183" y="4876800"/>
            <a:ext cx="2047355" cy="369332"/>
          </a:xfrm>
          <a:prstGeom prst="rect">
            <a:avLst/>
          </a:prstGeom>
          <a:noFill/>
        </p:spPr>
        <p:txBody>
          <a:bodyPr wrap="none" rtlCol="0">
            <a:spAutoFit/>
          </a:bodyPr>
          <a:lstStyle/>
          <a:p>
            <a:r>
              <a:rPr kumimoji="1" lang="ja-JP" altLang="en-US" dirty="0" smtClean="0"/>
              <a:t>横軸</a:t>
            </a:r>
            <a:r>
              <a:rPr kumimoji="1" lang="en-US" altLang="ja-JP" dirty="0" smtClean="0"/>
              <a:t>:</a:t>
            </a:r>
            <a:r>
              <a:rPr kumimoji="1" lang="ja-JP" altLang="en-US" dirty="0" smtClean="0"/>
              <a:t>　    の固有値</a:t>
            </a:r>
            <a:endParaRPr kumimoji="1" lang="ja-JP" altLang="en-US" dirty="0"/>
          </a:p>
        </p:txBody>
      </p:sp>
      <p:sp>
        <p:nvSpPr>
          <p:cNvPr id="8" name="テキスト ボックス 7"/>
          <p:cNvSpPr txBox="1"/>
          <p:nvPr/>
        </p:nvSpPr>
        <p:spPr>
          <a:xfrm>
            <a:off x="5685183" y="5310521"/>
            <a:ext cx="1665841" cy="646331"/>
          </a:xfrm>
          <a:prstGeom prst="rect">
            <a:avLst/>
          </a:prstGeom>
          <a:noFill/>
        </p:spPr>
        <p:txBody>
          <a:bodyPr wrap="none" rtlCol="0">
            <a:spAutoFit/>
          </a:bodyPr>
          <a:lstStyle/>
          <a:p>
            <a:r>
              <a:rPr kumimoji="1" lang="ja-JP" altLang="en-US" dirty="0" smtClean="0"/>
              <a:t>縦軸 </a:t>
            </a:r>
            <a:r>
              <a:rPr kumimoji="1" lang="en-US" altLang="ja-JP" dirty="0" smtClean="0"/>
              <a:t>:</a:t>
            </a:r>
            <a:r>
              <a:rPr kumimoji="1" lang="ja-JP" altLang="en-US" dirty="0" smtClean="0"/>
              <a:t>       　　</a:t>
            </a:r>
            <a:endParaRPr kumimoji="1" lang="en-US" altLang="ja-JP" dirty="0" smtClean="0"/>
          </a:p>
          <a:p>
            <a:r>
              <a:rPr lang="en-US" altLang="ja-JP" dirty="0"/>
              <a:t> </a:t>
            </a:r>
            <a:r>
              <a:rPr lang="en-US" altLang="ja-JP" dirty="0" smtClean="0"/>
              <a:t>           </a:t>
            </a:r>
            <a:r>
              <a:rPr kumimoji="1" lang="ja-JP" altLang="en-US" dirty="0" smtClean="0"/>
              <a:t>の固有値</a:t>
            </a:r>
            <a:endParaRPr kumimoji="1" lang="ja-JP" altLang="en-US" dirty="0"/>
          </a:p>
        </p:txBody>
      </p:sp>
      <p:pic>
        <p:nvPicPr>
          <p:cNvPr id="9" name="図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356627" y="4912140"/>
            <a:ext cx="314325" cy="224790"/>
          </a:xfrm>
          <a:prstGeom prst="rect">
            <a:avLst/>
          </a:prstGeom>
        </p:spPr>
      </p:pic>
      <p:pic>
        <p:nvPicPr>
          <p:cNvPr id="10" name="図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363253" y="5352487"/>
            <a:ext cx="1577340" cy="224790"/>
          </a:xfrm>
          <a:prstGeom prst="rect">
            <a:avLst/>
          </a:prstGeom>
        </p:spPr>
      </p:pic>
      <p:sp>
        <p:nvSpPr>
          <p:cNvPr id="12" name="テキスト ボックス 11"/>
          <p:cNvSpPr txBox="1"/>
          <p:nvPr/>
        </p:nvSpPr>
        <p:spPr>
          <a:xfrm>
            <a:off x="5380382" y="6096000"/>
            <a:ext cx="3185487" cy="646331"/>
          </a:xfrm>
          <a:prstGeom prst="rect">
            <a:avLst/>
          </a:prstGeom>
          <a:noFill/>
        </p:spPr>
        <p:txBody>
          <a:bodyPr wrap="none" rtlCol="0">
            <a:spAutoFit/>
          </a:bodyPr>
          <a:lstStyle/>
          <a:p>
            <a:r>
              <a:rPr kumimoji="1" lang="ja-JP" altLang="en-US" dirty="0" smtClean="0"/>
              <a:t>空間３次元が広がっていて、</a:t>
            </a:r>
            <a:endParaRPr kumimoji="1" lang="en-US" altLang="ja-JP" dirty="0" smtClean="0"/>
          </a:p>
          <a:p>
            <a:r>
              <a:rPr lang="ja-JP" altLang="en-US" dirty="0"/>
              <a:t>残り</a:t>
            </a:r>
            <a:r>
              <a:rPr lang="ja-JP" altLang="en-US" dirty="0" smtClean="0"/>
              <a:t>の</a:t>
            </a:r>
            <a:r>
              <a:rPr lang="en-US" altLang="ja-JP" dirty="0" smtClean="0"/>
              <a:t>6</a:t>
            </a:r>
            <a:r>
              <a:rPr lang="ja-JP" altLang="en-US" dirty="0" smtClean="0"/>
              <a:t>次元は小さいまま</a:t>
            </a:r>
            <a:endParaRPr kumimoji="1" lang="ja-JP" altLang="en-US" dirty="0"/>
          </a:p>
        </p:txBody>
      </p:sp>
      <p:sp>
        <p:nvSpPr>
          <p:cNvPr id="13" name="左中かっこ 12"/>
          <p:cNvSpPr/>
          <p:nvPr/>
        </p:nvSpPr>
        <p:spPr>
          <a:xfrm>
            <a:off x="5579165" y="4943061"/>
            <a:ext cx="132522" cy="62285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075464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BFSS</a:t>
            </a:r>
            <a:r>
              <a:rPr kumimoji="1" lang="ja-JP" altLang="en-US" dirty="0" smtClean="0"/>
              <a:t>行列模型</a:t>
            </a:r>
            <a:r>
              <a:rPr kumimoji="1" lang="en-US" altLang="ja-JP" dirty="0" smtClean="0"/>
              <a:t>: </a:t>
            </a:r>
            <a:r>
              <a:rPr kumimoji="1" lang="ja-JP" altLang="en-US" dirty="0" smtClean="0"/>
              <a:t>ゲージ</a:t>
            </a:r>
            <a:r>
              <a:rPr kumimoji="1" lang="en-US" altLang="ja-JP" dirty="0" smtClean="0"/>
              <a:t>/</a:t>
            </a:r>
            <a:r>
              <a:rPr kumimoji="1" lang="ja-JP" altLang="en-US" dirty="0" smtClean="0"/>
              <a:t>重力対応</a:t>
            </a:r>
            <a:endParaRPr kumimoji="1" lang="ja-JP" altLang="en-US" dirty="0"/>
          </a:p>
        </p:txBody>
      </p:sp>
      <p:sp>
        <p:nvSpPr>
          <p:cNvPr id="4" name="角丸四角形 3"/>
          <p:cNvSpPr/>
          <p:nvPr/>
        </p:nvSpPr>
        <p:spPr>
          <a:xfrm>
            <a:off x="5256278" y="3290895"/>
            <a:ext cx="3008366" cy="26102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角丸四角形 4"/>
          <p:cNvSpPr/>
          <p:nvPr/>
        </p:nvSpPr>
        <p:spPr>
          <a:xfrm>
            <a:off x="941580" y="3291208"/>
            <a:ext cx="3274225" cy="26099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角丸四角形 5"/>
          <p:cNvSpPr/>
          <p:nvPr/>
        </p:nvSpPr>
        <p:spPr>
          <a:xfrm>
            <a:off x="3101820" y="2221158"/>
            <a:ext cx="3001231" cy="6786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7" name="グループ化 2"/>
          <p:cNvGrpSpPr>
            <a:grpSpLocks/>
          </p:cNvGrpSpPr>
          <p:nvPr/>
        </p:nvGrpSpPr>
        <p:grpSpPr bwMode="auto">
          <a:xfrm>
            <a:off x="6292686" y="4109084"/>
            <a:ext cx="1027113" cy="873125"/>
            <a:chOff x="2143125" y="1714500"/>
            <a:chExt cx="1027113" cy="873125"/>
          </a:xfrm>
        </p:grpSpPr>
        <p:sp>
          <p:nvSpPr>
            <p:cNvPr id="8" name="円/楕円 7"/>
            <p:cNvSpPr/>
            <p:nvPr/>
          </p:nvSpPr>
          <p:spPr>
            <a:xfrm>
              <a:off x="2143125" y="2016125"/>
              <a:ext cx="142875"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p:cNvSpPr/>
            <p:nvPr/>
          </p:nvSpPr>
          <p:spPr>
            <a:xfrm>
              <a:off x="2714625" y="1873250"/>
              <a:ext cx="142875"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a:xfrm>
              <a:off x="2571750" y="2444750"/>
              <a:ext cx="142875" cy="14287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フリーフォーム 10"/>
            <p:cNvSpPr/>
            <p:nvPr/>
          </p:nvSpPr>
          <p:spPr>
            <a:xfrm>
              <a:off x="2238375" y="1812925"/>
              <a:ext cx="500063" cy="260350"/>
            </a:xfrm>
            <a:custGeom>
              <a:avLst/>
              <a:gdLst>
                <a:gd name="connsiteX0" fmla="*/ 0 w 500332"/>
                <a:gd name="connsiteY0" fmla="*/ 255917 h 258793"/>
                <a:gd name="connsiteX1" fmla="*/ 77638 w 500332"/>
                <a:gd name="connsiteY1" fmla="*/ 92015 h 258793"/>
                <a:gd name="connsiteX2" fmla="*/ 276045 w 500332"/>
                <a:gd name="connsiteY2" fmla="*/ 247291 h 258793"/>
                <a:gd name="connsiteX3" fmla="*/ 388188 w 500332"/>
                <a:gd name="connsiteY3" fmla="*/ 23004 h 258793"/>
                <a:gd name="connsiteX4" fmla="*/ 500332 w 500332"/>
                <a:gd name="connsiteY4" fmla="*/ 109268 h 258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2" h="258793">
                  <a:moveTo>
                    <a:pt x="0" y="255917"/>
                  </a:moveTo>
                  <a:cubicBezTo>
                    <a:pt x="15815" y="174685"/>
                    <a:pt x="31631" y="93453"/>
                    <a:pt x="77638" y="92015"/>
                  </a:cubicBezTo>
                  <a:cubicBezTo>
                    <a:pt x="123645" y="90577"/>
                    <a:pt x="224287" y="258793"/>
                    <a:pt x="276045" y="247291"/>
                  </a:cubicBezTo>
                  <a:cubicBezTo>
                    <a:pt x="327803" y="235789"/>
                    <a:pt x="350807" y="46008"/>
                    <a:pt x="388188" y="23004"/>
                  </a:cubicBezTo>
                  <a:cubicBezTo>
                    <a:pt x="425569" y="0"/>
                    <a:pt x="462950" y="54634"/>
                    <a:pt x="500332" y="109268"/>
                  </a:cubicBezTo>
                </a:path>
              </a:pathLst>
            </a:custGeom>
            <a:ln>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 name="フリーフォーム 11"/>
            <p:cNvSpPr/>
            <p:nvPr/>
          </p:nvSpPr>
          <p:spPr>
            <a:xfrm>
              <a:off x="2230438" y="2138362"/>
              <a:ext cx="379412" cy="369888"/>
            </a:xfrm>
            <a:custGeom>
              <a:avLst/>
              <a:gdLst>
                <a:gd name="connsiteX0" fmla="*/ 0 w 379563"/>
                <a:gd name="connsiteY0" fmla="*/ 0 h 369498"/>
                <a:gd name="connsiteX1" fmla="*/ 172529 w 379563"/>
                <a:gd name="connsiteY1" fmla="*/ 94891 h 369498"/>
                <a:gd name="connsiteX2" fmla="*/ 215661 w 379563"/>
                <a:gd name="connsiteY2" fmla="*/ 327804 h 369498"/>
                <a:gd name="connsiteX3" fmla="*/ 379563 w 379563"/>
                <a:gd name="connsiteY3" fmla="*/ 345057 h 369498"/>
              </a:gdLst>
              <a:ahLst/>
              <a:cxnLst>
                <a:cxn ang="0">
                  <a:pos x="connsiteX0" y="connsiteY0"/>
                </a:cxn>
                <a:cxn ang="0">
                  <a:pos x="connsiteX1" y="connsiteY1"/>
                </a:cxn>
                <a:cxn ang="0">
                  <a:pos x="connsiteX2" y="connsiteY2"/>
                </a:cxn>
                <a:cxn ang="0">
                  <a:pos x="connsiteX3" y="connsiteY3"/>
                </a:cxn>
              </a:cxnLst>
              <a:rect l="l" t="t" r="r" b="b"/>
              <a:pathLst>
                <a:path w="379563" h="369498">
                  <a:moveTo>
                    <a:pt x="0" y="0"/>
                  </a:moveTo>
                  <a:cubicBezTo>
                    <a:pt x="68293" y="20128"/>
                    <a:pt x="136586" y="40257"/>
                    <a:pt x="172529" y="94891"/>
                  </a:cubicBezTo>
                  <a:cubicBezTo>
                    <a:pt x="208472" y="149525"/>
                    <a:pt x="181155" y="286110"/>
                    <a:pt x="215661" y="327804"/>
                  </a:cubicBezTo>
                  <a:cubicBezTo>
                    <a:pt x="250167" y="369498"/>
                    <a:pt x="314865" y="357277"/>
                    <a:pt x="379563" y="345057"/>
                  </a:cubicBezTo>
                </a:path>
              </a:pathLst>
            </a:custGeom>
            <a:ln>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 name="フリーフォーム 12"/>
            <p:cNvSpPr/>
            <p:nvPr/>
          </p:nvSpPr>
          <p:spPr>
            <a:xfrm>
              <a:off x="2606675" y="2017712"/>
              <a:ext cx="239713" cy="466725"/>
            </a:xfrm>
            <a:custGeom>
              <a:avLst/>
              <a:gdLst>
                <a:gd name="connsiteX0" fmla="*/ 89140 w 240102"/>
                <a:gd name="connsiteY0" fmla="*/ 465826 h 465826"/>
                <a:gd name="connsiteX1" fmla="*/ 20128 w 240102"/>
                <a:gd name="connsiteY1" fmla="*/ 241539 h 465826"/>
                <a:gd name="connsiteX2" fmla="*/ 209910 w 240102"/>
                <a:gd name="connsiteY2" fmla="*/ 172528 h 465826"/>
                <a:gd name="connsiteX3" fmla="*/ 201283 w 240102"/>
                <a:gd name="connsiteY3" fmla="*/ 0 h 465826"/>
              </a:gdLst>
              <a:ahLst/>
              <a:cxnLst>
                <a:cxn ang="0">
                  <a:pos x="connsiteX0" y="connsiteY0"/>
                </a:cxn>
                <a:cxn ang="0">
                  <a:pos x="connsiteX1" y="connsiteY1"/>
                </a:cxn>
                <a:cxn ang="0">
                  <a:pos x="connsiteX2" y="connsiteY2"/>
                </a:cxn>
                <a:cxn ang="0">
                  <a:pos x="connsiteX3" y="connsiteY3"/>
                </a:cxn>
              </a:cxnLst>
              <a:rect l="l" t="t" r="r" b="b"/>
              <a:pathLst>
                <a:path w="240102" h="465826">
                  <a:moveTo>
                    <a:pt x="89140" y="465826"/>
                  </a:moveTo>
                  <a:cubicBezTo>
                    <a:pt x="44570" y="378124"/>
                    <a:pt x="0" y="290422"/>
                    <a:pt x="20128" y="241539"/>
                  </a:cubicBezTo>
                  <a:cubicBezTo>
                    <a:pt x="40256" y="192656"/>
                    <a:pt x="179718" y="212784"/>
                    <a:pt x="209910" y="172528"/>
                  </a:cubicBezTo>
                  <a:cubicBezTo>
                    <a:pt x="240102" y="132272"/>
                    <a:pt x="220692" y="66136"/>
                    <a:pt x="201283" y="0"/>
                  </a:cubicBezTo>
                </a:path>
              </a:pathLst>
            </a:custGeom>
            <a:ln>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 name="フリーフォーム 13"/>
            <p:cNvSpPr/>
            <p:nvPr/>
          </p:nvSpPr>
          <p:spPr>
            <a:xfrm>
              <a:off x="2798763" y="1714500"/>
              <a:ext cx="371475" cy="336550"/>
            </a:xfrm>
            <a:custGeom>
              <a:avLst/>
              <a:gdLst>
                <a:gd name="connsiteX0" fmla="*/ 0 w 370936"/>
                <a:gd name="connsiteY0" fmla="*/ 173966 h 336431"/>
                <a:gd name="connsiteX1" fmla="*/ 51758 w 370936"/>
                <a:gd name="connsiteY1" fmla="*/ 27317 h 336431"/>
                <a:gd name="connsiteX2" fmla="*/ 207034 w 370936"/>
                <a:gd name="connsiteY2" fmla="*/ 18691 h 336431"/>
                <a:gd name="connsiteX3" fmla="*/ 276045 w 370936"/>
                <a:gd name="connsiteY3" fmla="*/ 139461 h 336431"/>
                <a:gd name="connsiteX4" fmla="*/ 353683 w 370936"/>
                <a:gd name="connsiteY4" fmla="*/ 225725 h 336431"/>
                <a:gd name="connsiteX5" fmla="*/ 172528 w 370936"/>
                <a:gd name="connsiteY5" fmla="*/ 329242 h 336431"/>
                <a:gd name="connsiteX6" fmla="*/ 51758 w 370936"/>
                <a:gd name="connsiteY6" fmla="*/ 268857 h 33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936" h="336431">
                  <a:moveTo>
                    <a:pt x="0" y="173966"/>
                  </a:moveTo>
                  <a:cubicBezTo>
                    <a:pt x="8626" y="113581"/>
                    <a:pt x="17252" y="53196"/>
                    <a:pt x="51758" y="27317"/>
                  </a:cubicBezTo>
                  <a:cubicBezTo>
                    <a:pt x="86264" y="1438"/>
                    <a:pt x="169653" y="0"/>
                    <a:pt x="207034" y="18691"/>
                  </a:cubicBezTo>
                  <a:cubicBezTo>
                    <a:pt x="244415" y="37382"/>
                    <a:pt x="251604" y="104955"/>
                    <a:pt x="276045" y="139461"/>
                  </a:cubicBezTo>
                  <a:cubicBezTo>
                    <a:pt x="300486" y="173967"/>
                    <a:pt x="370936" y="194095"/>
                    <a:pt x="353683" y="225725"/>
                  </a:cubicBezTo>
                  <a:cubicBezTo>
                    <a:pt x="336430" y="257355"/>
                    <a:pt x="222849" y="322053"/>
                    <a:pt x="172528" y="329242"/>
                  </a:cubicBezTo>
                  <a:cubicBezTo>
                    <a:pt x="122207" y="336431"/>
                    <a:pt x="86982" y="302644"/>
                    <a:pt x="51758" y="268857"/>
                  </a:cubicBezTo>
                </a:path>
              </a:pathLst>
            </a:custGeom>
            <a:ln>
              <a:solidFill>
                <a:srgbClr val="0099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5" name="テキスト ボックス 5"/>
          <p:cNvSpPr txBox="1">
            <a:spLocks noChangeArrowheads="1"/>
          </p:cNvSpPr>
          <p:nvPr/>
        </p:nvSpPr>
        <p:spPr bwMode="auto">
          <a:xfrm>
            <a:off x="5353878" y="5128427"/>
            <a:ext cx="2822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dirty="0" smtClean="0"/>
              <a:t>1d SYM</a:t>
            </a:r>
            <a:r>
              <a:rPr lang="ja-JP" altLang="en-US" dirty="0" smtClean="0"/>
              <a:t>の</a:t>
            </a:r>
            <a:r>
              <a:rPr lang="ja-JP" altLang="en-US" dirty="0"/>
              <a:t>熱力学</a:t>
            </a:r>
            <a:r>
              <a:rPr lang="ja-JP" altLang="en-US" dirty="0" smtClean="0"/>
              <a:t>系</a:t>
            </a:r>
            <a:endParaRPr lang="en-US" altLang="ja-JP" dirty="0" smtClean="0"/>
          </a:p>
          <a:p>
            <a:pPr algn="ctr" eaLnBrk="1" hangingPunct="1"/>
            <a:r>
              <a:rPr lang="en-US" altLang="ja-JP" dirty="0" smtClean="0"/>
              <a:t>(</a:t>
            </a:r>
            <a:r>
              <a:rPr lang="ja-JP" altLang="en-US" dirty="0" smtClean="0"/>
              <a:t>有限温度での</a:t>
            </a:r>
            <a:r>
              <a:rPr lang="en-US" altLang="ja-JP" dirty="0" smtClean="0"/>
              <a:t>BFSS</a:t>
            </a:r>
            <a:r>
              <a:rPr lang="ja-JP" altLang="en-US" dirty="0" smtClean="0"/>
              <a:t>模型</a:t>
            </a:r>
            <a:r>
              <a:rPr lang="en-US" altLang="ja-JP" dirty="0" smtClean="0"/>
              <a:t>)</a:t>
            </a:r>
          </a:p>
        </p:txBody>
      </p:sp>
      <p:sp>
        <p:nvSpPr>
          <p:cNvPr id="16" name="円/楕円 15"/>
          <p:cNvSpPr/>
          <p:nvPr/>
        </p:nvSpPr>
        <p:spPr>
          <a:xfrm>
            <a:off x="2418104" y="4637358"/>
            <a:ext cx="71437" cy="63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a:xfrm>
            <a:off x="2084729" y="4315095"/>
            <a:ext cx="720725" cy="714375"/>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テキスト ボックス 22"/>
          <p:cNvSpPr txBox="1">
            <a:spLocks noChangeArrowheads="1"/>
          </p:cNvSpPr>
          <p:nvPr/>
        </p:nvSpPr>
        <p:spPr bwMode="auto">
          <a:xfrm>
            <a:off x="1191618" y="5255044"/>
            <a:ext cx="3024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t>10</a:t>
            </a:r>
            <a:r>
              <a:rPr lang="ja-JP" altLang="en-US" dirty="0"/>
              <a:t>次元時空において質量と電荷をもつ</a:t>
            </a:r>
            <a:r>
              <a:rPr lang="ja-JP" altLang="en-US" dirty="0" smtClean="0"/>
              <a:t>ブラックホール</a:t>
            </a:r>
            <a:endParaRPr lang="ja-JP" altLang="en-US" dirty="0"/>
          </a:p>
        </p:txBody>
      </p:sp>
      <p:sp>
        <p:nvSpPr>
          <p:cNvPr id="19" name="テキスト ボックス 23"/>
          <p:cNvSpPr txBox="1">
            <a:spLocks noChangeArrowheads="1"/>
          </p:cNvSpPr>
          <p:nvPr/>
        </p:nvSpPr>
        <p:spPr bwMode="auto">
          <a:xfrm>
            <a:off x="2741954" y="4164283"/>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solidFill>
                  <a:srgbClr val="FF0000"/>
                </a:solidFill>
              </a:rPr>
              <a:t>ホライズン</a:t>
            </a:r>
          </a:p>
        </p:txBody>
      </p:sp>
      <p:sp>
        <p:nvSpPr>
          <p:cNvPr id="20" name="テキスト ボックス 19"/>
          <p:cNvSpPr txBox="1"/>
          <p:nvPr/>
        </p:nvSpPr>
        <p:spPr>
          <a:xfrm>
            <a:off x="3101820" y="2375835"/>
            <a:ext cx="2961067" cy="369332"/>
          </a:xfrm>
          <a:prstGeom prst="rect">
            <a:avLst/>
          </a:prstGeom>
          <a:noFill/>
        </p:spPr>
        <p:txBody>
          <a:bodyPr wrap="none" rtlCol="0">
            <a:spAutoFit/>
          </a:bodyPr>
          <a:lstStyle/>
          <a:p>
            <a:r>
              <a:rPr kumimoji="1" lang="en-US" altLang="ja-JP" dirty="0" smtClean="0"/>
              <a:t>N</a:t>
            </a:r>
            <a:r>
              <a:rPr kumimoji="1" lang="ja-JP" altLang="en-US" dirty="0" smtClean="0"/>
              <a:t>個の</a:t>
            </a:r>
            <a:r>
              <a:rPr kumimoji="1" lang="en-US" altLang="ja-JP" dirty="0" smtClean="0"/>
              <a:t>D0</a:t>
            </a:r>
            <a:r>
              <a:rPr kumimoji="1" lang="ja-JP" altLang="en-US" dirty="0" smtClean="0"/>
              <a:t>ブレーンを考える</a:t>
            </a:r>
            <a:endParaRPr kumimoji="1" lang="ja-JP" altLang="en-US" dirty="0"/>
          </a:p>
        </p:txBody>
      </p:sp>
      <p:sp>
        <p:nvSpPr>
          <p:cNvPr id="21" name="曲折矢印 20"/>
          <p:cNvSpPr/>
          <p:nvPr/>
        </p:nvSpPr>
        <p:spPr>
          <a:xfrm rot="5400000">
            <a:off x="6229046" y="2471906"/>
            <a:ext cx="616649" cy="6687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曲折矢印 21"/>
          <p:cNvSpPr/>
          <p:nvPr/>
        </p:nvSpPr>
        <p:spPr>
          <a:xfrm rot="16200000" flipH="1">
            <a:off x="2335792" y="2442545"/>
            <a:ext cx="616649" cy="6687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p:cNvSpPr txBox="1"/>
          <p:nvPr/>
        </p:nvSpPr>
        <p:spPr>
          <a:xfrm>
            <a:off x="5418557" y="3508010"/>
            <a:ext cx="2723823" cy="369332"/>
          </a:xfrm>
          <a:prstGeom prst="rect">
            <a:avLst/>
          </a:prstGeom>
          <a:noFill/>
        </p:spPr>
        <p:txBody>
          <a:bodyPr wrap="none" rtlCol="0">
            <a:spAutoFit/>
          </a:bodyPr>
          <a:lstStyle/>
          <a:p>
            <a:r>
              <a:rPr kumimoji="1" lang="ja-JP" altLang="en-US" dirty="0" smtClean="0"/>
              <a:t>ブレーン上のゲージ理論</a:t>
            </a:r>
            <a:endParaRPr kumimoji="1" lang="ja-JP" altLang="en-US" dirty="0"/>
          </a:p>
        </p:txBody>
      </p:sp>
      <p:sp>
        <p:nvSpPr>
          <p:cNvPr id="24" name="テキスト ボックス 23"/>
          <p:cNvSpPr txBox="1"/>
          <p:nvPr/>
        </p:nvSpPr>
        <p:spPr>
          <a:xfrm>
            <a:off x="917778" y="3375027"/>
            <a:ext cx="3336170" cy="646331"/>
          </a:xfrm>
          <a:prstGeom prst="rect">
            <a:avLst/>
          </a:prstGeom>
          <a:noFill/>
        </p:spPr>
        <p:txBody>
          <a:bodyPr wrap="none" rtlCol="0">
            <a:spAutoFit/>
          </a:bodyPr>
          <a:lstStyle/>
          <a:p>
            <a:pPr algn="ctr"/>
            <a:r>
              <a:rPr kumimoji="1" lang="ja-JP" altLang="en-US" dirty="0" smtClean="0"/>
              <a:t>超重力理論</a:t>
            </a:r>
            <a:endParaRPr kumimoji="1" lang="en-US" altLang="ja-JP" dirty="0" smtClean="0"/>
          </a:p>
          <a:p>
            <a:pPr algn="ctr"/>
            <a:r>
              <a:rPr kumimoji="1" lang="en-US" altLang="ja-JP" dirty="0" smtClean="0"/>
              <a:t>(</a:t>
            </a:r>
            <a:r>
              <a:rPr kumimoji="1" lang="ja-JP" altLang="en-US" dirty="0" smtClean="0"/>
              <a:t>超弦理論の低エネルギー理論</a:t>
            </a:r>
            <a:r>
              <a:rPr kumimoji="1" lang="en-US" altLang="ja-JP" dirty="0" smtClean="0"/>
              <a:t>)</a:t>
            </a:r>
          </a:p>
        </p:txBody>
      </p:sp>
      <p:sp>
        <p:nvSpPr>
          <p:cNvPr id="26" name="テキスト ボックス 25"/>
          <p:cNvSpPr txBox="1"/>
          <p:nvPr/>
        </p:nvSpPr>
        <p:spPr>
          <a:xfrm>
            <a:off x="384314" y="1696278"/>
            <a:ext cx="2141933" cy="369332"/>
          </a:xfrm>
          <a:prstGeom prst="rect">
            <a:avLst/>
          </a:prstGeom>
          <a:noFill/>
        </p:spPr>
        <p:txBody>
          <a:bodyPr wrap="none" rtlCol="0">
            <a:spAutoFit/>
          </a:bodyPr>
          <a:lstStyle/>
          <a:p>
            <a:r>
              <a:rPr kumimoji="1" lang="ja-JP" altLang="en-US" dirty="0" smtClean="0">
                <a:solidFill>
                  <a:schemeClr val="accent3"/>
                </a:solidFill>
              </a:rPr>
              <a:t>◆</a:t>
            </a:r>
            <a:r>
              <a:rPr kumimoji="1" lang="ja-JP" altLang="en-US" dirty="0" smtClean="0"/>
              <a:t> ゲージ</a:t>
            </a:r>
            <a:r>
              <a:rPr kumimoji="1" lang="en-US" altLang="ja-JP" dirty="0" smtClean="0"/>
              <a:t>/</a:t>
            </a:r>
            <a:r>
              <a:rPr kumimoji="1" lang="ja-JP" altLang="en-US" dirty="0" smtClean="0"/>
              <a:t>重力対応</a:t>
            </a:r>
            <a:endParaRPr kumimoji="1" lang="ja-JP" altLang="en-US" dirty="0"/>
          </a:p>
        </p:txBody>
      </p:sp>
      <p:sp>
        <p:nvSpPr>
          <p:cNvPr id="28" name="テキスト ボックス 27"/>
          <p:cNvSpPr txBox="1"/>
          <p:nvPr/>
        </p:nvSpPr>
        <p:spPr>
          <a:xfrm>
            <a:off x="861392" y="6202018"/>
            <a:ext cx="7449475" cy="369332"/>
          </a:xfrm>
          <a:prstGeom prst="rect">
            <a:avLst/>
          </a:prstGeom>
          <a:noFill/>
        </p:spPr>
        <p:txBody>
          <a:bodyPr wrap="none" rtlCol="0">
            <a:spAutoFit/>
          </a:bodyPr>
          <a:lstStyle/>
          <a:p>
            <a:r>
              <a:rPr lang="en-US" altLang="ja-JP" dirty="0" smtClean="0"/>
              <a:t>BFSS</a:t>
            </a:r>
            <a:r>
              <a:rPr kumimoji="1" lang="ja-JP" altLang="en-US" dirty="0" smtClean="0"/>
              <a:t>行列模型をゲージ</a:t>
            </a:r>
            <a:r>
              <a:rPr kumimoji="1" lang="en-US" altLang="ja-JP" dirty="0" smtClean="0"/>
              <a:t>/</a:t>
            </a:r>
            <a:r>
              <a:rPr kumimoji="1" lang="ja-JP" altLang="en-US" dirty="0" smtClean="0"/>
              <a:t>重力対応のゲージ理論側と考えて、対応を検証</a:t>
            </a:r>
            <a:endParaRPr kumimoji="1" lang="ja-JP" altLang="en-US" dirty="0"/>
          </a:p>
        </p:txBody>
      </p:sp>
    </p:spTree>
    <p:extLst>
      <p:ext uri="{BB962C8B-B14F-4D97-AF65-F5344CB8AC3E}">
        <p14:creationId xmlns:p14="http://schemas.microsoft.com/office/powerpoint/2010/main" val="7178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animBg="1"/>
      <p:bldP spid="17" grpId="0" animBg="1"/>
      <p:bldP spid="18" grpId="0"/>
      <p:bldP spid="19" grpId="0"/>
      <p:bldP spid="21" grpId="0" animBg="1"/>
      <p:bldP spid="22" grpId="0" animBg="1"/>
      <p:bldP spid="23" grpId="0"/>
      <p:bldP spid="2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BFSS</a:t>
            </a:r>
            <a:r>
              <a:rPr lang="ja-JP" altLang="en-US" dirty="0"/>
              <a:t>行列模型</a:t>
            </a:r>
            <a:r>
              <a:rPr lang="en-US" altLang="ja-JP" dirty="0"/>
              <a:t>: </a:t>
            </a:r>
            <a:r>
              <a:rPr lang="ja-JP" altLang="en-US" dirty="0"/>
              <a:t>ゲージ</a:t>
            </a:r>
            <a:r>
              <a:rPr lang="en-US" altLang="ja-JP" dirty="0"/>
              <a:t>/</a:t>
            </a:r>
            <a:r>
              <a:rPr lang="ja-JP" altLang="en-US" dirty="0"/>
              <a:t>重力対応</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113" y="2114917"/>
            <a:ext cx="4225373" cy="3029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668398" y="1569872"/>
            <a:ext cx="5475602" cy="369332"/>
          </a:xfrm>
          <a:prstGeom prst="rect">
            <a:avLst/>
          </a:prstGeom>
          <a:noFill/>
        </p:spPr>
        <p:txBody>
          <a:bodyPr wrap="none" rtlCol="0">
            <a:spAutoFit/>
          </a:bodyPr>
          <a:lstStyle/>
          <a:p>
            <a:r>
              <a:rPr kumimoji="1" lang="en-US" altLang="ja-JP" dirty="0" smtClean="0"/>
              <a:t>Figure: [</a:t>
            </a:r>
            <a:r>
              <a:rPr kumimoji="1" lang="en-US" altLang="ja-JP" dirty="0" err="1" smtClean="0"/>
              <a:t>Anagnostopoulos</a:t>
            </a:r>
            <a:r>
              <a:rPr kumimoji="1" lang="en-US" altLang="ja-JP" dirty="0" smtClean="0"/>
              <a:t>-</a:t>
            </a:r>
            <a:r>
              <a:rPr kumimoji="1" lang="en-US" altLang="ja-JP" dirty="0" err="1" smtClean="0"/>
              <a:t>Hanada</a:t>
            </a:r>
            <a:r>
              <a:rPr kumimoji="1" lang="en-US" altLang="ja-JP" dirty="0" smtClean="0"/>
              <a:t>-Nishimura-Takeuchi]</a:t>
            </a:r>
            <a:endParaRPr kumimoji="1" lang="ja-JP" altLang="en-US" dirty="0"/>
          </a:p>
        </p:txBody>
      </p:sp>
      <p:sp>
        <p:nvSpPr>
          <p:cNvPr id="7" name="テキスト ボックス 6"/>
          <p:cNvSpPr txBox="1"/>
          <p:nvPr/>
        </p:nvSpPr>
        <p:spPr>
          <a:xfrm>
            <a:off x="5720862" y="2954215"/>
            <a:ext cx="2031325" cy="923330"/>
          </a:xfrm>
          <a:prstGeom prst="rect">
            <a:avLst/>
          </a:prstGeom>
          <a:noFill/>
        </p:spPr>
        <p:txBody>
          <a:bodyPr wrap="none" rtlCol="0">
            <a:spAutoFit/>
          </a:bodyPr>
          <a:lstStyle/>
          <a:p>
            <a:r>
              <a:rPr kumimoji="1" lang="ja-JP" altLang="en-US" dirty="0" smtClean="0">
                <a:solidFill>
                  <a:schemeClr val="accent3"/>
                </a:solidFill>
              </a:rPr>
              <a:t>ブラックホールと</a:t>
            </a:r>
            <a:endParaRPr kumimoji="1" lang="en-US" altLang="ja-JP" dirty="0" smtClean="0">
              <a:solidFill>
                <a:schemeClr val="accent3"/>
              </a:solidFill>
            </a:endParaRPr>
          </a:p>
          <a:p>
            <a:r>
              <a:rPr lang="ja-JP" altLang="en-US" dirty="0">
                <a:solidFill>
                  <a:schemeClr val="accent3"/>
                </a:solidFill>
              </a:rPr>
              <a:t>ゲージ</a:t>
            </a:r>
            <a:r>
              <a:rPr lang="ja-JP" altLang="en-US" dirty="0" smtClean="0">
                <a:solidFill>
                  <a:schemeClr val="accent3"/>
                </a:solidFill>
              </a:rPr>
              <a:t>理論の内部</a:t>
            </a:r>
            <a:endParaRPr lang="en-US" altLang="ja-JP" dirty="0" smtClean="0">
              <a:solidFill>
                <a:schemeClr val="accent3"/>
              </a:solidFill>
            </a:endParaRPr>
          </a:p>
          <a:p>
            <a:r>
              <a:rPr lang="ja-JP" altLang="en-US" dirty="0" smtClean="0">
                <a:solidFill>
                  <a:schemeClr val="accent3"/>
                </a:solidFill>
              </a:rPr>
              <a:t>エネルギー</a:t>
            </a:r>
            <a:r>
              <a:rPr kumimoji="1" lang="ja-JP" altLang="en-US" dirty="0" smtClean="0">
                <a:solidFill>
                  <a:schemeClr val="accent3"/>
                </a:solidFill>
              </a:rPr>
              <a:t>が一致</a:t>
            </a:r>
            <a:endParaRPr kumimoji="1" lang="ja-JP" altLang="en-US" dirty="0">
              <a:solidFill>
                <a:schemeClr val="accent3"/>
              </a:solidFill>
            </a:endParaRPr>
          </a:p>
        </p:txBody>
      </p:sp>
      <p:sp>
        <p:nvSpPr>
          <p:cNvPr id="10" name="テキスト ボックス 9"/>
          <p:cNvSpPr txBox="1"/>
          <p:nvPr/>
        </p:nvSpPr>
        <p:spPr>
          <a:xfrm>
            <a:off x="1278835" y="5878359"/>
            <a:ext cx="6842707" cy="646331"/>
          </a:xfrm>
          <a:prstGeom prst="rect">
            <a:avLst/>
          </a:prstGeom>
          <a:noFill/>
        </p:spPr>
        <p:txBody>
          <a:bodyPr wrap="none" rtlCol="0">
            <a:spAutoFit/>
          </a:bodyPr>
          <a:lstStyle/>
          <a:p>
            <a:r>
              <a:rPr kumimoji="1" lang="en-US" altLang="ja-JP" dirty="0" smtClean="0"/>
              <a:t>[</a:t>
            </a:r>
            <a:r>
              <a:rPr kumimoji="1" lang="en-US" altLang="ja-JP" dirty="0" err="1" smtClean="0"/>
              <a:t>Catterall</a:t>
            </a:r>
            <a:r>
              <a:rPr lang="en-US" altLang="ja-JP" dirty="0" smtClean="0"/>
              <a:t>-Wiseman, </a:t>
            </a:r>
            <a:r>
              <a:rPr lang="en-US" altLang="ja-JP" dirty="0" err="1" smtClean="0"/>
              <a:t>Hanada</a:t>
            </a:r>
            <a:r>
              <a:rPr lang="en-US" altLang="ja-JP" dirty="0" smtClean="0"/>
              <a:t>-Hyakutake-Nishimura-Takeuchi, </a:t>
            </a:r>
          </a:p>
          <a:p>
            <a:r>
              <a:rPr lang="en-US" altLang="ja-JP" dirty="0" err="1" smtClean="0"/>
              <a:t>Hanada</a:t>
            </a:r>
            <a:r>
              <a:rPr lang="en-US" altLang="ja-JP" dirty="0" smtClean="0"/>
              <a:t>-Hyakutake-</a:t>
            </a:r>
            <a:r>
              <a:rPr lang="en-US" altLang="ja-JP" dirty="0" err="1" smtClean="0"/>
              <a:t>Ishiki</a:t>
            </a:r>
            <a:r>
              <a:rPr lang="en-US" altLang="ja-JP" dirty="0" smtClean="0"/>
              <a:t>-Nishimura, </a:t>
            </a:r>
            <a:r>
              <a:rPr lang="en-US" altLang="ja-JP" dirty="0" err="1" smtClean="0"/>
              <a:t>Kadoh-Kamata</a:t>
            </a:r>
            <a:r>
              <a:rPr lang="en-US" altLang="ja-JP" dirty="0" smtClean="0"/>
              <a:t>, </a:t>
            </a:r>
            <a:r>
              <a:rPr lang="en-US" altLang="ja-JP" dirty="0" err="1" smtClean="0"/>
              <a:t>Filev</a:t>
            </a:r>
            <a:r>
              <a:rPr lang="en-US" altLang="ja-JP" dirty="0" smtClean="0"/>
              <a:t>-O’Connor</a:t>
            </a:r>
            <a:r>
              <a:rPr kumimoji="1" lang="en-US" altLang="ja-JP" dirty="0" smtClean="0"/>
              <a:t>]</a:t>
            </a:r>
            <a:endParaRPr kumimoji="1" lang="ja-JP" altLang="en-US" dirty="0"/>
          </a:p>
        </p:txBody>
      </p:sp>
      <p:sp>
        <p:nvSpPr>
          <p:cNvPr id="9" name="テキスト ボックス 8"/>
          <p:cNvSpPr txBox="1"/>
          <p:nvPr/>
        </p:nvSpPr>
        <p:spPr>
          <a:xfrm>
            <a:off x="1325218" y="5393635"/>
            <a:ext cx="5493812" cy="369332"/>
          </a:xfrm>
          <a:prstGeom prst="rect">
            <a:avLst/>
          </a:prstGeom>
          <a:noFill/>
        </p:spPr>
        <p:txBody>
          <a:bodyPr wrap="none" rtlCol="0">
            <a:spAutoFit/>
          </a:bodyPr>
          <a:lstStyle/>
          <a:p>
            <a:r>
              <a:rPr kumimoji="1" lang="ja-JP" altLang="en-US" dirty="0" smtClean="0"/>
              <a:t>これまでの多くの仕事がこの文脈でなされている。</a:t>
            </a:r>
            <a:endParaRPr kumimoji="1" lang="ja-JP" altLang="en-US" dirty="0"/>
          </a:p>
        </p:txBody>
      </p:sp>
    </p:spTree>
    <p:extLst>
      <p:ext uri="{BB962C8B-B14F-4D97-AF65-F5344CB8AC3E}">
        <p14:creationId xmlns:p14="http://schemas.microsoft.com/office/powerpoint/2010/main" val="12291617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4" name="テキスト ボックス 3"/>
          <p:cNvSpPr txBox="1"/>
          <p:nvPr/>
        </p:nvSpPr>
        <p:spPr>
          <a:xfrm>
            <a:off x="291548" y="4426226"/>
            <a:ext cx="8956298" cy="646331"/>
          </a:xfrm>
          <a:prstGeom prst="rect">
            <a:avLst/>
          </a:prstGeom>
          <a:noFill/>
        </p:spPr>
        <p:txBody>
          <a:bodyPr wrap="none" rtlCol="0">
            <a:spAutoFit/>
          </a:bodyPr>
          <a:lstStyle/>
          <a:p>
            <a:r>
              <a:rPr kumimoji="1" lang="en-US" altLang="ja-JP" dirty="0" smtClean="0"/>
              <a:t>BFSS</a:t>
            </a:r>
            <a:r>
              <a:rPr kumimoji="1" lang="ja-JP" altLang="en-US" dirty="0" smtClean="0"/>
              <a:t>行列模型、</a:t>
            </a:r>
            <a:r>
              <a:rPr kumimoji="1" lang="en-US" altLang="ja-JP" dirty="0" smtClean="0"/>
              <a:t>BMN</a:t>
            </a:r>
            <a:r>
              <a:rPr kumimoji="1" lang="ja-JP" altLang="en-US" dirty="0" smtClean="0"/>
              <a:t>行列模型、</a:t>
            </a:r>
            <a:r>
              <a:rPr kumimoji="1" lang="en-US" altLang="ja-JP" dirty="0" smtClean="0"/>
              <a:t>IKKT</a:t>
            </a:r>
            <a:r>
              <a:rPr kumimoji="1" lang="ja-JP" altLang="en-US" dirty="0" smtClean="0"/>
              <a:t>行列模型は</a:t>
            </a:r>
            <a:r>
              <a:rPr kumimoji="1" lang="en-US" altLang="ja-JP" dirty="0" smtClean="0"/>
              <a:t>M</a:t>
            </a:r>
            <a:r>
              <a:rPr kumimoji="1" lang="ja-JP" altLang="en-US" dirty="0" smtClean="0"/>
              <a:t>理論や超弦理論の第二量子化</a:t>
            </a:r>
            <a:r>
              <a:rPr lang="ja-JP" altLang="en-US" dirty="0" smtClean="0"/>
              <a:t>を</a:t>
            </a:r>
            <a:endParaRPr lang="en-US" altLang="ja-JP" dirty="0" smtClean="0"/>
          </a:p>
          <a:p>
            <a:r>
              <a:rPr kumimoji="1" lang="ja-JP" altLang="en-US" dirty="0"/>
              <a:t>与えて</a:t>
            </a:r>
            <a:r>
              <a:rPr kumimoji="1" lang="ja-JP" altLang="en-US" dirty="0" smtClean="0"/>
              <a:t>いると予想されている模型である</a:t>
            </a:r>
            <a:r>
              <a:rPr kumimoji="1" lang="ja-JP" altLang="en-US" dirty="0" smtClean="0"/>
              <a:t>。どれ</a:t>
            </a:r>
            <a:r>
              <a:rPr kumimoji="1" lang="ja-JP" altLang="en-US" dirty="0" smtClean="0"/>
              <a:t>も有限な模型で数値と相性が良い。</a:t>
            </a:r>
            <a:endParaRPr kumimoji="1" lang="en-US" altLang="ja-JP" dirty="0" smtClean="0"/>
          </a:p>
        </p:txBody>
      </p:sp>
      <p:sp>
        <p:nvSpPr>
          <p:cNvPr id="5" name="テキスト ボックス 4"/>
          <p:cNvSpPr txBox="1"/>
          <p:nvPr/>
        </p:nvSpPr>
        <p:spPr>
          <a:xfrm>
            <a:off x="357809" y="1881809"/>
            <a:ext cx="2031325" cy="369332"/>
          </a:xfrm>
          <a:prstGeom prst="rect">
            <a:avLst/>
          </a:prstGeom>
          <a:noFill/>
        </p:spPr>
        <p:txBody>
          <a:bodyPr wrap="none" rtlCol="0">
            <a:spAutoFit/>
          </a:bodyPr>
          <a:lstStyle/>
          <a:p>
            <a:r>
              <a:rPr kumimoji="1" lang="ja-JP" altLang="en-US" dirty="0" smtClean="0"/>
              <a:t>行列正則化とは、</a:t>
            </a:r>
            <a:endParaRPr kumimoji="1" lang="ja-JP" altLang="en-US" dirty="0"/>
          </a:p>
        </p:txBody>
      </p:sp>
      <p:sp>
        <p:nvSpPr>
          <p:cNvPr id="6" name="テキスト ボックス 5"/>
          <p:cNvSpPr txBox="1"/>
          <p:nvPr/>
        </p:nvSpPr>
        <p:spPr>
          <a:xfrm>
            <a:off x="1192696" y="2358887"/>
            <a:ext cx="1800493" cy="369332"/>
          </a:xfrm>
          <a:prstGeom prst="rect">
            <a:avLst/>
          </a:prstGeom>
          <a:noFill/>
        </p:spPr>
        <p:txBody>
          <a:bodyPr wrap="none" rtlCol="0">
            <a:spAutoFit/>
          </a:bodyPr>
          <a:lstStyle/>
          <a:p>
            <a:r>
              <a:rPr kumimoji="1" lang="ja-JP" altLang="en-US" dirty="0" smtClean="0"/>
              <a:t>関数　⇒　行列</a:t>
            </a:r>
            <a:endParaRPr kumimoji="1" lang="ja-JP" altLang="en-US" dirty="0"/>
          </a:p>
        </p:txBody>
      </p:sp>
      <p:sp>
        <p:nvSpPr>
          <p:cNvPr id="7" name="テキスト ボックス 6"/>
          <p:cNvSpPr txBox="1"/>
          <p:nvPr/>
        </p:nvSpPr>
        <p:spPr>
          <a:xfrm>
            <a:off x="1179444" y="2769705"/>
            <a:ext cx="2954655" cy="369332"/>
          </a:xfrm>
          <a:prstGeom prst="rect">
            <a:avLst/>
          </a:prstGeom>
          <a:noFill/>
        </p:spPr>
        <p:txBody>
          <a:bodyPr wrap="none" rtlCol="0">
            <a:spAutoFit/>
          </a:bodyPr>
          <a:lstStyle/>
          <a:p>
            <a:r>
              <a:rPr kumimoji="1" lang="ja-JP" altLang="en-US" dirty="0" smtClean="0"/>
              <a:t>ポアソン括弧　⇒　交換子</a:t>
            </a:r>
            <a:endParaRPr kumimoji="1" lang="ja-JP" altLang="en-US" dirty="0"/>
          </a:p>
        </p:txBody>
      </p:sp>
      <p:sp>
        <p:nvSpPr>
          <p:cNvPr id="8" name="テキスト ボックス 7"/>
          <p:cNvSpPr txBox="1"/>
          <p:nvPr/>
        </p:nvSpPr>
        <p:spPr>
          <a:xfrm>
            <a:off x="1179443" y="3167270"/>
            <a:ext cx="2262158" cy="369332"/>
          </a:xfrm>
          <a:prstGeom prst="rect">
            <a:avLst/>
          </a:prstGeom>
          <a:noFill/>
        </p:spPr>
        <p:txBody>
          <a:bodyPr wrap="none" rtlCol="0">
            <a:spAutoFit/>
          </a:bodyPr>
          <a:lstStyle/>
          <a:p>
            <a:r>
              <a:rPr kumimoji="1" lang="ja-JP" altLang="en-US" dirty="0" smtClean="0"/>
              <a:t>積分　⇒　トレース</a:t>
            </a:r>
            <a:endParaRPr kumimoji="1" lang="ja-JP" altLang="en-US" dirty="0"/>
          </a:p>
        </p:txBody>
      </p:sp>
      <p:sp>
        <p:nvSpPr>
          <p:cNvPr id="9" name="テキスト ボックス 8"/>
          <p:cNvSpPr txBox="1"/>
          <p:nvPr/>
        </p:nvSpPr>
        <p:spPr>
          <a:xfrm>
            <a:off x="318053" y="3644348"/>
            <a:ext cx="8956298" cy="369332"/>
          </a:xfrm>
          <a:prstGeom prst="rect">
            <a:avLst/>
          </a:prstGeom>
          <a:noFill/>
        </p:spPr>
        <p:txBody>
          <a:bodyPr wrap="none" rtlCol="0">
            <a:spAutoFit/>
          </a:bodyPr>
          <a:lstStyle/>
          <a:p>
            <a:r>
              <a:rPr kumimoji="1" lang="ja-JP" altLang="en-US" dirty="0" smtClean="0"/>
              <a:t>という置き換えで、行列サイズが十分大きい時に関数の代数構造を保つものである。</a:t>
            </a:r>
            <a:endParaRPr kumimoji="1" lang="ja-JP" altLang="en-US" dirty="0"/>
          </a:p>
        </p:txBody>
      </p:sp>
      <p:sp>
        <p:nvSpPr>
          <p:cNvPr id="10" name="テキスト ボックス 9"/>
          <p:cNvSpPr txBox="1"/>
          <p:nvPr/>
        </p:nvSpPr>
        <p:spPr>
          <a:xfrm>
            <a:off x="357809" y="5327373"/>
            <a:ext cx="8517075" cy="923330"/>
          </a:xfrm>
          <a:prstGeom prst="rect">
            <a:avLst/>
          </a:prstGeom>
          <a:noFill/>
        </p:spPr>
        <p:txBody>
          <a:bodyPr wrap="none" rtlCol="0">
            <a:spAutoFit/>
          </a:bodyPr>
          <a:lstStyle/>
          <a:p>
            <a:r>
              <a:rPr kumimoji="1" lang="ja-JP" altLang="en-US" dirty="0" smtClean="0"/>
              <a:t>これらの模型に対して幾つかの数値計算がすでに行われている。</a:t>
            </a:r>
            <a:r>
              <a:rPr kumimoji="1" lang="en-US" altLang="ja-JP" dirty="0" smtClean="0"/>
              <a:t>BFSS</a:t>
            </a:r>
            <a:r>
              <a:rPr kumimoji="1" lang="ja-JP" altLang="en-US" dirty="0" smtClean="0"/>
              <a:t>や</a:t>
            </a:r>
            <a:r>
              <a:rPr kumimoji="1" lang="en-US" altLang="ja-JP" dirty="0" smtClean="0"/>
              <a:t>BMN</a:t>
            </a:r>
            <a:r>
              <a:rPr kumimoji="1" lang="ja-JP" altLang="en-US" dirty="0" smtClean="0"/>
              <a:t>に</a:t>
            </a:r>
            <a:endParaRPr kumimoji="1" lang="en-US" altLang="ja-JP" dirty="0" smtClean="0"/>
          </a:p>
          <a:p>
            <a:r>
              <a:rPr lang="ja-JP" altLang="en-US" dirty="0"/>
              <a:t>関して</a:t>
            </a:r>
            <a:r>
              <a:rPr lang="ja-JP" altLang="en-US" dirty="0" smtClean="0"/>
              <a:t>は、ゲージ</a:t>
            </a:r>
            <a:r>
              <a:rPr lang="en-US" altLang="ja-JP" dirty="0" smtClean="0"/>
              <a:t>/</a:t>
            </a:r>
            <a:r>
              <a:rPr lang="ja-JP" altLang="en-US" dirty="0" smtClean="0"/>
              <a:t>重力対応についての計算のみであり、</a:t>
            </a:r>
            <a:r>
              <a:rPr lang="en-US" altLang="ja-JP" dirty="0" smtClean="0"/>
              <a:t>M</a:t>
            </a:r>
            <a:r>
              <a:rPr lang="ja-JP" altLang="en-US" dirty="0" smtClean="0"/>
              <a:t>理論の文脈での計算は</a:t>
            </a:r>
            <a:endParaRPr lang="en-US" altLang="ja-JP" dirty="0" smtClean="0"/>
          </a:p>
          <a:p>
            <a:r>
              <a:rPr kumimoji="1" lang="ja-JP" altLang="en-US" dirty="0" smtClean="0"/>
              <a:t>まだ行われていない。Ｍ理論を数値的に調べるのは面白い問題では？</a:t>
            </a:r>
            <a:endParaRPr kumimoji="1" lang="ja-JP" altLang="en-US" dirty="0"/>
          </a:p>
        </p:txBody>
      </p:sp>
      <p:sp>
        <p:nvSpPr>
          <p:cNvPr id="11" name="テキスト ボックス 10"/>
          <p:cNvSpPr txBox="1"/>
          <p:nvPr/>
        </p:nvSpPr>
        <p:spPr>
          <a:xfrm>
            <a:off x="39756" y="1881808"/>
            <a:ext cx="415498" cy="369332"/>
          </a:xfrm>
          <a:prstGeom prst="rect">
            <a:avLst/>
          </a:prstGeom>
          <a:noFill/>
        </p:spPr>
        <p:txBody>
          <a:bodyPr wrap="none" rtlCol="0">
            <a:spAutoFit/>
          </a:bodyPr>
          <a:lstStyle/>
          <a:p>
            <a:r>
              <a:rPr kumimoji="1" lang="ja-JP" altLang="en-US" dirty="0" smtClean="0">
                <a:solidFill>
                  <a:schemeClr val="accent3"/>
                </a:solidFill>
              </a:rPr>
              <a:t>◆</a:t>
            </a:r>
            <a:endParaRPr kumimoji="1" lang="ja-JP" altLang="en-US" dirty="0">
              <a:solidFill>
                <a:schemeClr val="accent3"/>
              </a:solidFill>
            </a:endParaRPr>
          </a:p>
        </p:txBody>
      </p:sp>
      <p:sp>
        <p:nvSpPr>
          <p:cNvPr id="12" name="テキスト ボックス 11"/>
          <p:cNvSpPr txBox="1"/>
          <p:nvPr/>
        </p:nvSpPr>
        <p:spPr>
          <a:xfrm>
            <a:off x="13252" y="4432851"/>
            <a:ext cx="415498" cy="369332"/>
          </a:xfrm>
          <a:prstGeom prst="rect">
            <a:avLst/>
          </a:prstGeom>
          <a:noFill/>
        </p:spPr>
        <p:txBody>
          <a:bodyPr wrap="none" rtlCol="0">
            <a:spAutoFit/>
          </a:bodyPr>
          <a:lstStyle/>
          <a:p>
            <a:r>
              <a:rPr kumimoji="1" lang="ja-JP" altLang="en-US" dirty="0" smtClean="0">
                <a:solidFill>
                  <a:schemeClr val="accent3"/>
                </a:solidFill>
              </a:rPr>
              <a:t>◆</a:t>
            </a:r>
            <a:endParaRPr kumimoji="1" lang="ja-JP" altLang="en-US" dirty="0">
              <a:solidFill>
                <a:schemeClr val="accent3"/>
              </a:solidFill>
            </a:endParaRPr>
          </a:p>
        </p:txBody>
      </p:sp>
      <p:sp>
        <p:nvSpPr>
          <p:cNvPr id="13" name="テキスト ボックス 12"/>
          <p:cNvSpPr txBox="1"/>
          <p:nvPr/>
        </p:nvSpPr>
        <p:spPr>
          <a:xfrm>
            <a:off x="19879" y="5367129"/>
            <a:ext cx="415498" cy="369332"/>
          </a:xfrm>
          <a:prstGeom prst="rect">
            <a:avLst/>
          </a:prstGeom>
          <a:noFill/>
        </p:spPr>
        <p:txBody>
          <a:bodyPr wrap="none" rtlCol="0">
            <a:spAutoFit/>
          </a:bodyPr>
          <a:lstStyle/>
          <a:p>
            <a:r>
              <a:rPr kumimoji="1" lang="ja-JP" altLang="en-US" dirty="0" smtClean="0">
                <a:solidFill>
                  <a:schemeClr val="accent3"/>
                </a:solidFill>
              </a:rPr>
              <a:t>◆</a:t>
            </a:r>
            <a:endParaRPr kumimoji="1" lang="ja-JP" altLang="en-US" dirty="0">
              <a:solidFill>
                <a:schemeClr val="accent3"/>
              </a:solidFill>
            </a:endParaRPr>
          </a:p>
        </p:txBody>
      </p:sp>
      <p:sp>
        <p:nvSpPr>
          <p:cNvPr id="3" name="左中かっこ 2"/>
          <p:cNvSpPr/>
          <p:nvPr/>
        </p:nvSpPr>
        <p:spPr>
          <a:xfrm>
            <a:off x="914400" y="2425148"/>
            <a:ext cx="198783" cy="99391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4030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関数と演算子の</a:t>
            </a:r>
            <a:r>
              <a:rPr kumimoji="1" lang="en-US" altLang="ja-JP" dirty="0" smtClean="0"/>
              <a:t>mapping</a:t>
            </a:r>
            <a:endParaRPr kumimoji="1" lang="ja-JP" altLang="en-US" dirty="0"/>
          </a:p>
        </p:txBody>
      </p:sp>
      <p:sp>
        <p:nvSpPr>
          <p:cNvPr id="4" name="テキスト ボックス 3"/>
          <p:cNvSpPr txBox="1"/>
          <p:nvPr/>
        </p:nvSpPr>
        <p:spPr>
          <a:xfrm>
            <a:off x="265044" y="1749287"/>
            <a:ext cx="8752717" cy="369332"/>
          </a:xfrm>
          <a:prstGeom prst="rect">
            <a:avLst/>
          </a:prstGeom>
          <a:noFill/>
        </p:spPr>
        <p:txBody>
          <a:bodyPr wrap="none" rtlCol="0">
            <a:spAutoFit/>
          </a:bodyPr>
          <a:lstStyle/>
          <a:p>
            <a:r>
              <a:rPr kumimoji="1" lang="ja-JP" altLang="en-US" dirty="0" smtClean="0"/>
              <a:t>一般に、　　   という平面上の関数があった時に、非可換平面上の関数（</a:t>
            </a:r>
            <a:r>
              <a:rPr kumimoji="1" lang="en-US" altLang="ja-JP" dirty="0" smtClean="0"/>
              <a:t>=</a:t>
            </a:r>
            <a:r>
              <a:rPr kumimoji="1" lang="ja-JP" altLang="en-US" dirty="0" smtClean="0"/>
              <a:t>演算子）</a:t>
            </a:r>
            <a:endParaRPr kumimoji="1" lang="ja-JP" altLang="en-US" dirty="0"/>
          </a:p>
        </p:txBody>
      </p:sp>
      <p:pic>
        <p:nvPicPr>
          <p:cNvPr id="5" name="図 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347304" y="1797879"/>
            <a:ext cx="455295" cy="255270"/>
          </a:xfrm>
          <a:prstGeom prst="rect">
            <a:avLst/>
          </a:prstGeom>
        </p:spPr>
      </p:pic>
      <p:sp>
        <p:nvSpPr>
          <p:cNvPr id="6" name="テキスト ボックス 5"/>
          <p:cNvSpPr txBox="1"/>
          <p:nvPr/>
        </p:nvSpPr>
        <p:spPr>
          <a:xfrm>
            <a:off x="318052" y="2120349"/>
            <a:ext cx="4229043" cy="369332"/>
          </a:xfrm>
          <a:prstGeom prst="rect">
            <a:avLst/>
          </a:prstGeom>
          <a:noFill/>
        </p:spPr>
        <p:txBody>
          <a:bodyPr wrap="none" rtlCol="0">
            <a:spAutoFit/>
          </a:bodyPr>
          <a:lstStyle/>
          <a:p>
            <a:r>
              <a:rPr kumimoji="1" lang="ja-JP" altLang="en-US" dirty="0" smtClean="0"/>
              <a:t>は</a:t>
            </a:r>
            <a:r>
              <a:rPr lang="ja-JP" altLang="en-US" dirty="0"/>
              <a:t>座標</a:t>
            </a:r>
            <a:r>
              <a:rPr kumimoji="1" lang="ja-JP" altLang="en-US" dirty="0" smtClean="0"/>
              <a:t>の</a:t>
            </a:r>
            <a:r>
              <a:rPr kumimoji="1" lang="en-US" altLang="ja-JP" dirty="0" smtClean="0"/>
              <a:t>ordering</a:t>
            </a:r>
            <a:r>
              <a:rPr kumimoji="1" lang="ja-JP" altLang="en-US" dirty="0" smtClean="0"/>
              <a:t>を指定すれば決まる。</a:t>
            </a:r>
            <a:endParaRPr kumimoji="1" lang="ja-JP" altLang="en-US" dirty="0"/>
          </a:p>
        </p:txBody>
      </p:sp>
      <p:pic>
        <p:nvPicPr>
          <p:cNvPr id="7" name="図 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241287" y="2858051"/>
            <a:ext cx="927735" cy="255270"/>
          </a:xfrm>
          <a:prstGeom prst="rect">
            <a:avLst/>
          </a:prstGeom>
        </p:spPr>
      </p:pic>
      <p:pic>
        <p:nvPicPr>
          <p:cNvPr id="8" name="図 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057374" y="2811668"/>
            <a:ext cx="927735" cy="306705"/>
          </a:xfrm>
          <a:prstGeom prst="rect">
            <a:avLst/>
          </a:prstGeom>
        </p:spPr>
      </p:pic>
      <p:pic>
        <p:nvPicPr>
          <p:cNvPr id="3" name="図 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234662" y="3288747"/>
            <a:ext cx="1024890" cy="285750"/>
          </a:xfrm>
          <a:prstGeom prst="rect">
            <a:avLst/>
          </a:prstGeom>
        </p:spPr>
      </p:pic>
      <p:pic>
        <p:nvPicPr>
          <p:cNvPr id="11" name="図 1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010992" y="3242363"/>
            <a:ext cx="1024890" cy="306705"/>
          </a:xfrm>
          <a:prstGeom prst="rect">
            <a:avLst/>
          </a:prstGeom>
        </p:spPr>
      </p:pic>
      <p:pic>
        <p:nvPicPr>
          <p:cNvPr id="19" name="図 18"/>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1214784" y="3745948"/>
            <a:ext cx="1268730" cy="285750"/>
          </a:xfrm>
          <a:prstGeom prst="rect">
            <a:avLst/>
          </a:prstGeom>
        </p:spPr>
      </p:pic>
      <p:pic>
        <p:nvPicPr>
          <p:cNvPr id="20" name="図 19"/>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977861" y="3646555"/>
            <a:ext cx="2446020" cy="514350"/>
          </a:xfrm>
          <a:prstGeom prst="rect">
            <a:avLst/>
          </a:prstGeom>
        </p:spPr>
      </p:pic>
      <p:sp>
        <p:nvSpPr>
          <p:cNvPr id="13" name="テキスト ボックス 12"/>
          <p:cNvSpPr txBox="1"/>
          <p:nvPr/>
        </p:nvSpPr>
        <p:spPr>
          <a:xfrm>
            <a:off x="6961962" y="3684104"/>
            <a:ext cx="1701107" cy="369332"/>
          </a:xfrm>
          <a:prstGeom prst="rect">
            <a:avLst/>
          </a:prstGeom>
          <a:noFill/>
        </p:spPr>
        <p:txBody>
          <a:bodyPr wrap="none" rtlCol="0">
            <a:spAutoFit/>
          </a:bodyPr>
          <a:lstStyle/>
          <a:p>
            <a:r>
              <a:rPr lang="en-US" altLang="ja-JP" dirty="0" smtClean="0"/>
              <a:t>(Weyl ordering) </a:t>
            </a:r>
            <a:endParaRPr kumimoji="1" lang="ja-JP" altLang="en-US" dirty="0"/>
          </a:p>
        </p:txBody>
      </p:sp>
      <p:sp>
        <p:nvSpPr>
          <p:cNvPr id="14" name="右矢印 13"/>
          <p:cNvSpPr/>
          <p:nvPr/>
        </p:nvSpPr>
        <p:spPr>
          <a:xfrm>
            <a:off x="3034747" y="2862470"/>
            <a:ext cx="530087" cy="17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a:off x="3041373" y="3306418"/>
            <a:ext cx="530087" cy="17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3048000" y="3803375"/>
            <a:ext cx="530087" cy="17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18052" y="4346713"/>
            <a:ext cx="8384026" cy="646331"/>
          </a:xfrm>
          <a:prstGeom prst="rect">
            <a:avLst/>
          </a:prstGeom>
          <a:noFill/>
        </p:spPr>
        <p:txBody>
          <a:bodyPr wrap="none" rtlCol="0">
            <a:spAutoFit/>
          </a:bodyPr>
          <a:lstStyle/>
          <a:p>
            <a:r>
              <a:rPr kumimoji="1" lang="ja-JP" altLang="en-US" dirty="0" smtClean="0"/>
              <a:t>逆に</a:t>
            </a:r>
            <a:r>
              <a:rPr kumimoji="1" lang="en-US" altLang="ja-JP" dirty="0" smtClean="0"/>
              <a:t>ordering</a:t>
            </a:r>
            <a:r>
              <a:rPr kumimoji="1" lang="ja-JP" altLang="en-US" dirty="0" smtClean="0"/>
              <a:t>を忘れて　　　　　という置き換えをすると、演算子から関数に</a:t>
            </a:r>
            <a:endParaRPr kumimoji="1" lang="en-US" altLang="ja-JP" dirty="0" smtClean="0"/>
          </a:p>
          <a:p>
            <a:r>
              <a:rPr lang="ja-JP" altLang="en-US" dirty="0"/>
              <a:t>戻す</a:t>
            </a:r>
            <a:r>
              <a:rPr lang="ja-JP" altLang="en-US" dirty="0" smtClean="0"/>
              <a:t>ことも、もちろん出来る。</a:t>
            </a:r>
            <a:endParaRPr kumimoji="1" lang="ja-JP" altLang="en-US" dirty="0"/>
          </a:p>
        </p:txBody>
      </p:sp>
      <p:pic>
        <p:nvPicPr>
          <p:cNvPr id="18" name="図 17"/>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2752038" y="4382052"/>
            <a:ext cx="824865" cy="226695"/>
          </a:xfrm>
          <a:prstGeom prst="rect">
            <a:avLst/>
          </a:prstGeom>
        </p:spPr>
      </p:pic>
      <p:sp>
        <p:nvSpPr>
          <p:cNvPr id="22" name="テキスト ボックス 21"/>
          <p:cNvSpPr txBox="1"/>
          <p:nvPr/>
        </p:nvSpPr>
        <p:spPr>
          <a:xfrm>
            <a:off x="357809" y="5989982"/>
            <a:ext cx="8646919" cy="369332"/>
          </a:xfrm>
          <a:prstGeom prst="rect">
            <a:avLst/>
          </a:prstGeom>
          <a:noFill/>
        </p:spPr>
        <p:txBody>
          <a:bodyPr wrap="none" rtlCol="0">
            <a:spAutoFit/>
          </a:bodyPr>
          <a:lstStyle/>
          <a:p>
            <a:r>
              <a:rPr kumimoji="1" lang="ja-JP" altLang="en-US" dirty="0" smtClean="0"/>
              <a:t>このように非可換平面上の場は、通常の場からの</a:t>
            </a:r>
            <a:r>
              <a:rPr kumimoji="1" lang="en-US" altLang="ja-JP" dirty="0" smtClean="0"/>
              <a:t>mapping</a:t>
            </a:r>
            <a:r>
              <a:rPr kumimoji="1" lang="ja-JP" altLang="en-US" dirty="0" smtClean="0"/>
              <a:t>で得ることが出来る。</a:t>
            </a:r>
            <a:endParaRPr kumimoji="1" lang="ja-JP" altLang="en-US" dirty="0"/>
          </a:p>
        </p:txBody>
      </p:sp>
      <p:sp>
        <p:nvSpPr>
          <p:cNvPr id="23" name="テキスト ボックス 22"/>
          <p:cNvSpPr txBox="1"/>
          <p:nvPr/>
        </p:nvSpPr>
        <p:spPr>
          <a:xfrm>
            <a:off x="344557" y="6308035"/>
            <a:ext cx="8263801" cy="369332"/>
          </a:xfrm>
          <a:prstGeom prst="rect">
            <a:avLst/>
          </a:prstGeom>
          <a:noFill/>
        </p:spPr>
        <p:txBody>
          <a:bodyPr wrap="none" rtlCol="0">
            <a:spAutoFit/>
          </a:bodyPr>
          <a:lstStyle/>
          <a:p>
            <a:r>
              <a:rPr kumimoji="1" lang="ja-JP" altLang="en-US" dirty="0" smtClean="0">
                <a:solidFill>
                  <a:srgbClr val="FF0000"/>
                </a:solidFill>
              </a:rPr>
              <a:t>大雑把にいうと非可換化というのは、関数を演算子に置き換えることである。</a:t>
            </a:r>
            <a:endParaRPr kumimoji="1" lang="ja-JP" altLang="en-US" dirty="0">
              <a:solidFill>
                <a:srgbClr val="FF0000"/>
              </a:solidFill>
            </a:endParaRPr>
          </a:p>
        </p:txBody>
      </p:sp>
      <p:pic>
        <p:nvPicPr>
          <p:cNvPr id="9" name="図 8"/>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3348382" y="5269948"/>
            <a:ext cx="1341120" cy="306705"/>
          </a:xfrm>
          <a:prstGeom prst="rect">
            <a:avLst/>
          </a:prstGeom>
        </p:spPr>
      </p:pic>
    </p:spTree>
    <p:extLst>
      <p:ext uri="{BB962C8B-B14F-4D97-AF65-F5344CB8AC3E}">
        <p14:creationId xmlns:p14="http://schemas.microsoft.com/office/powerpoint/2010/main" val="371979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8313" y="2001078"/>
            <a:ext cx="4784034"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関数と演算子の</a:t>
            </a:r>
            <a:r>
              <a:rPr lang="en-US" altLang="ja-JP" dirty="0"/>
              <a:t>mapping</a:t>
            </a:r>
            <a:endParaRPr kumimoji="1" lang="ja-JP" altLang="en-US" dirty="0"/>
          </a:p>
        </p:txBody>
      </p:sp>
      <p:sp>
        <p:nvSpPr>
          <p:cNvPr id="4" name="テキスト ボックス 3"/>
          <p:cNvSpPr txBox="1"/>
          <p:nvPr/>
        </p:nvSpPr>
        <p:spPr>
          <a:xfrm>
            <a:off x="238538" y="1577009"/>
            <a:ext cx="4517583" cy="369332"/>
          </a:xfrm>
          <a:prstGeom prst="rect">
            <a:avLst/>
          </a:prstGeom>
          <a:noFill/>
        </p:spPr>
        <p:txBody>
          <a:bodyPr wrap="none" rtlCol="0">
            <a:spAutoFit/>
          </a:bodyPr>
          <a:lstStyle/>
          <a:p>
            <a:r>
              <a:rPr kumimoji="1" lang="ja-JP" altLang="en-US" dirty="0" smtClean="0"/>
              <a:t>一般に</a:t>
            </a:r>
            <a:r>
              <a:rPr kumimoji="1" lang="en-US" altLang="ja-JP" dirty="0" smtClean="0"/>
              <a:t>Weyl ordering</a:t>
            </a:r>
            <a:r>
              <a:rPr kumimoji="1" lang="ja-JP" altLang="en-US" dirty="0" smtClean="0"/>
              <a:t>は次のように書ける。</a:t>
            </a:r>
            <a:endParaRPr kumimoji="1" lang="ja-JP" altLang="en-US" dirty="0"/>
          </a:p>
        </p:txBody>
      </p:sp>
      <p:pic>
        <p:nvPicPr>
          <p:cNvPr id="5" name="図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168939" y="2102676"/>
            <a:ext cx="4097655" cy="621030"/>
          </a:xfrm>
          <a:prstGeom prst="rect">
            <a:avLst/>
          </a:prstGeom>
        </p:spPr>
      </p:pic>
      <p:pic>
        <p:nvPicPr>
          <p:cNvPr id="6" name="図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9897" y="2924313"/>
            <a:ext cx="2244090" cy="285750"/>
          </a:xfrm>
          <a:prstGeom prst="rect">
            <a:avLst/>
          </a:prstGeom>
        </p:spPr>
      </p:pic>
      <p:pic>
        <p:nvPicPr>
          <p:cNvPr id="8" name="図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181654" y="3421266"/>
            <a:ext cx="5290185" cy="621030"/>
          </a:xfrm>
          <a:prstGeom prst="rect">
            <a:avLst/>
          </a:prstGeom>
        </p:spPr>
      </p:pic>
      <p:pic>
        <p:nvPicPr>
          <p:cNvPr id="13" name="図 12"/>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705119" y="4156763"/>
            <a:ext cx="5271135" cy="624840"/>
          </a:xfrm>
          <a:prstGeom prst="rect">
            <a:avLst/>
          </a:prstGeom>
        </p:spPr>
      </p:pic>
      <p:pic>
        <p:nvPicPr>
          <p:cNvPr id="15" name="図 14"/>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671989" y="4839250"/>
            <a:ext cx="5271135" cy="624840"/>
          </a:xfrm>
          <a:prstGeom prst="rect">
            <a:avLst/>
          </a:prstGeom>
        </p:spPr>
      </p:pic>
      <p:sp>
        <p:nvSpPr>
          <p:cNvPr id="16" name="テキスト ボックス 15"/>
          <p:cNvSpPr txBox="1"/>
          <p:nvPr/>
        </p:nvSpPr>
        <p:spPr>
          <a:xfrm>
            <a:off x="2716697" y="2902226"/>
            <a:ext cx="1107996" cy="369332"/>
          </a:xfrm>
          <a:prstGeom prst="rect">
            <a:avLst/>
          </a:prstGeom>
          <a:noFill/>
        </p:spPr>
        <p:txBody>
          <a:bodyPr wrap="none" rtlCol="0">
            <a:spAutoFit/>
          </a:bodyPr>
          <a:lstStyle/>
          <a:p>
            <a:r>
              <a:rPr kumimoji="1" lang="ja-JP" altLang="en-US" dirty="0" smtClean="0"/>
              <a:t>の場合、</a:t>
            </a:r>
            <a:endParaRPr kumimoji="1" lang="ja-JP" altLang="en-US" dirty="0"/>
          </a:p>
        </p:txBody>
      </p:sp>
      <p:pic>
        <p:nvPicPr>
          <p:cNvPr id="18" name="図 17"/>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1652112" y="5601252"/>
            <a:ext cx="3404235" cy="630555"/>
          </a:xfrm>
          <a:prstGeom prst="rect">
            <a:avLst/>
          </a:prstGeom>
        </p:spPr>
      </p:pic>
      <p:pic>
        <p:nvPicPr>
          <p:cNvPr id="21" name="図 20"/>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658731" y="6469269"/>
            <a:ext cx="1680210" cy="262890"/>
          </a:xfrm>
          <a:prstGeom prst="rect">
            <a:avLst/>
          </a:prstGeom>
        </p:spPr>
      </p:pic>
    </p:spTree>
    <p:extLst>
      <p:ext uri="{BB962C8B-B14F-4D97-AF65-F5344CB8AC3E}">
        <p14:creationId xmlns:p14="http://schemas.microsoft.com/office/powerpoint/2010/main" val="3522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二次の部分</a:t>
            </a:r>
            <a:endParaRPr kumimoji="1" lang="ja-JP" altLang="en-US" dirty="0"/>
          </a:p>
        </p:txBody>
      </p:sp>
      <p:pic>
        <p:nvPicPr>
          <p:cNvPr id="5" name="図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082270" y="1890646"/>
            <a:ext cx="4867275" cy="636270"/>
          </a:xfrm>
          <a:prstGeom prst="rect">
            <a:avLst/>
          </a:prstGeom>
        </p:spPr>
      </p:pic>
      <p:pic>
        <p:nvPicPr>
          <p:cNvPr id="8" name="図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983952" y="2851431"/>
            <a:ext cx="3547110" cy="630555"/>
          </a:xfrm>
          <a:prstGeom prst="rect">
            <a:avLst/>
          </a:prstGeom>
        </p:spPr>
      </p:pic>
      <p:pic>
        <p:nvPicPr>
          <p:cNvPr id="12" name="図 11"/>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990578" y="3851970"/>
            <a:ext cx="2080260" cy="514350"/>
          </a:xfrm>
          <a:prstGeom prst="rect">
            <a:avLst/>
          </a:prstGeom>
        </p:spPr>
      </p:pic>
      <p:sp>
        <p:nvSpPr>
          <p:cNvPr id="13" name="テキスト ボックス 12"/>
          <p:cNvSpPr txBox="1"/>
          <p:nvPr/>
        </p:nvSpPr>
        <p:spPr>
          <a:xfrm>
            <a:off x="4744278" y="4691270"/>
            <a:ext cx="3305713" cy="369332"/>
          </a:xfrm>
          <a:prstGeom prst="rect">
            <a:avLst/>
          </a:prstGeom>
          <a:noFill/>
        </p:spPr>
        <p:txBody>
          <a:bodyPr wrap="none" rtlCol="0">
            <a:spAutoFit/>
          </a:bodyPr>
          <a:lstStyle/>
          <a:p>
            <a:r>
              <a:rPr kumimoji="1" lang="ja-JP" altLang="en-US" dirty="0" smtClean="0"/>
              <a:t>対称な</a:t>
            </a:r>
            <a:r>
              <a:rPr kumimoji="1" lang="en-US" altLang="ja-JP" dirty="0" smtClean="0"/>
              <a:t>ordering</a:t>
            </a:r>
            <a:r>
              <a:rPr kumimoji="1" lang="ja-JP" altLang="en-US" dirty="0" smtClean="0"/>
              <a:t>になっている。</a:t>
            </a:r>
            <a:endParaRPr kumimoji="1" lang="ja-JP" altLang="en-US" dirty="0"/>
          </a:p>
        </p:txBody>
      </p:sp>
      <p:sp>
        <p:nvSpPr>
          <p:cNvPr id="3" name="テキスト ボックス 2"/>
          <p:cNvSpPr txBox="1"/>
          <p:nvPr/>
        </p:nvSpPr>
        <p:spPr>
          <a:xfrm>
            <a:off x="1285461" y="5632173"/>
            <a:ext cx="5606022" cy="646331"/>
          </a:xfrm>
          <a:prstGeom prst="rect">
            <a:avLst/>
          </a:prstGeom>
          <a:noFill/>
        </p:spPr>
        <p:txBody>
          <a:bodyPr wrap="none" rtlCol="0">
            <a:spAutoFit/>
          </a:bodyPr>
          <a:lstStyle/>
          <a:p>
            <a:r>
              <a:rPr kumimoji="1" lang="ja-JP" altLang="en-US" dirty="0" smtClean="0"/>
              <a:t>一般に高次の項を考えても、</a:t>
            </a:r>
            <a:r>
              <a:rPr kumimoji="1" lang="en-US" altLang="ja-JP" dirty="0" smtClean="0"/>
              <a:t>k</a:t>
            </a:r>
            <a:r>
              <a:rPr kumimoji="1" lang="ja-JP" altLang="en-US" dirty="0" smtClean="0"/>
              <a:t>の微分は対称なので、</a:t>
            </a:r>
            <a:endParaRPr kumimoji="1" lang="en-US" altLang="ja-JP" dirty="0" smtClean="0"/>
          </a:p>
          <a:p>
            <a:r>
              <a:rPr kumimoji="1" lang="ja-JP" altLang="en-US" dirty="0" smtClean="0"/>
              <a:t>出てくる演算子も</a:t>
            </a:r>
            <a:r>
              <a:rPr lang="ja-JP" altLang="en-US" dirty="0" smtClean="0"/>
              <a:t>対称な順序のものが出てくる。</a:t>
            </a:r>
            <a:endParaRPr kumimoji="1" lang="ja-JP" altLang="en-US" dirty="0"/>
          </a:p>
        </p:txBody>
      </p:sp>
    </p:spTree>
    <p:extLst>
      <p:ext uri="{BB962C8B-B14F-4D97-AF65-F5344CB8AC3E}">
        <p14:creationId xmlns:p14="http://schemas.microsoft.com/office/powerpoint/2010/main" val="14224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271670" y="4340086"/>
            <a:ext cx="8719930" cy="11728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角丸四角形 16"/>
          <p:cNvSpPr/>
          <p:nvPr/>
        </p:nvSpPr>
        <p:spPr>
          <a:xfrm>
            <a:off x="278296" y="2398643"/>
            <a:ext cx="8719930" cy="1497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非可換平面上の微分</a:t>
            </a:r>
            <a:endParaRPr kumimoji="1" lang="ja-JP" altLang="en-US" dirty="0"/>
          </a:p>
        </p:txBody>
      </p:sp>
      <p:pic>
        <p:nvPicPr>
          <p:cNvPr id="5" name="図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60626" y="1744869"/>
            <a:ext cx="1341120" cy="306705"/>
          </a:xfrm>
          <a:prstGeom prst="rect">
            <a:avLst/>
          </a:prstGeom>
        </p:spPr>
      </p:pic>
      <p:sp>
        <p:nvSpPr>
          <p:cNvPr id="6" name="テキスト ボックス 5"/>
          <p:cNvSpPr txBox="1"/>
          <p:nvPr/>
        </p:nvSpPr>
        <p:spPr>
          <a:xfrm>
            <a:off x="1603516" y="1762539"/>
            <a:ext cx="2226892" cy="369332"/>
          </a:xfrm>
          <a:prstGeom prst="rect">
            <a:avLst/>
          </a:prstGeom>
          <a:noFill/>
        </p:spPr>
        <p:txBody>
          <a:bodyPr wrap="none" rtlCol="0">
            <a:spAutoFit/>
          </a:bodyPr>
          <a:lstStyle/>
          <a:p>
            <a:r>
              <a:rPr kumimoji="1" lang="ja-JP" altLang="en-US" dirty="0" smtClean="0"/>
              <a:t>と</a:t>
            </a:r>
            <a:r>
              <a:rPr kumimoji="1" lang="en-US" altLang="ja-JP" dirty="0" smtClean="0"/>
              <a:t>map</a:t>
            </a:r>
            <a:r>
              <a:rPr kumimoji="1" lang="ja-JP" altLang="en-US" dirty="0" smtClean="0"/>
              <a:t>されるとき、</a:t>
            </a:r>
            <a:endParaRPr kumimoji="1" lang="ja-JP" altLang="en-US" dirty="0"/>
          </a:p>
        </p:txBody>
      </p:sp>
      <p:pic>
        <p:nvPicPr>
          <p:cNvPr id="7" name="図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825461" y="1638852"/>
            <a:ext cx="1946910" cy="533400"/>
          </a:xfrm>
          <a:prstGeom prst="rect">
            <a:avLst/>
          </a:prstGeom>
        </p:spPr>
      </p:pic>
      <p:sp>
        <p:nvSpPr>
          <p:cNvPr id="8" name="テキスト ボックス 7"/>
          <p:cNvSpPr txBox="1"/>
          <p:nvPr/>
        </p:nvSpPr>
        <p:spPr>
          <a:xfrm>
            <a:off x="5764698" y="1762539"/>
            <a:ext cx="3196709" cy="369332"/>
          </a:xfrm>
          <a:prstGeom prst="rect">
            <a:avLst/>
          </a:prstGeom>
          <a:noFill/>
        </p:spPr>
        <p:txBody>
          <a:bodyPr wrap="none" rtlCol="0">
            <a:spAutoFit/>
          </a:bodyPr>
          <a:lstStyle/>
          <a:p>
            <a:r>
              <a:rPr kumimoji="1" lang="ja-JP" altLang="en-US" dirty="0" smtClean="0"/>
              <a:t>は何に</a:t>
            </a:r>
            <a:r>
              <a:rPr kumimoji="1" lang="en-US" altLang="ja-JP" dirty="0" smtClean="0"/>
              <a:t>map </a:t>
            </a:r>
            <a:r>
              <a:rPr kumimoji="1" lang="ja-JP" altLang="en-US" dirty="0" smtClean="0"/>
              <a:t>されるだろうか？</a:t>
            </a:r>
            <a:endParaRPr kumimoji="1" lang="ja-JP" altLang="en-US" dirty="0"/>
          </a:p>
        </p:txBody>
      </p:sp>
      <p:pic>
        <p:nvPicPr>
          <p:cNvPr id="10" name="図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320800" y="3136346"/>
            <a:ext cx="3486150" cy="621030"/>
          </a:xfrm>
          <a:prstGeom prst="rect">
            <a:avLst/>
          </a:prstGeom>
        </p:spPr>
      </p:pic>
      <p:pic>
        <p:nvPicPr>
          <p:cNvPr id="11" name="図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294295" y="2433982"/>
            <a:ext cx="4097655" cy="621030"/>
          </a:xfrm>
          <a:prstGeom prst="rect">
            <a:avLst/>
          </a:prstGeom>
        </p:spPr>
      </p:pic>
      <p:sp>
        <p:nvSpPr>
          <p:cNvPr id="12" name="テキスト ボックス 11"/>
          <p:cNvSpPr txBox="1"/>
          <p:nvPr/>
        </p:nvSpPr>
        <p:spPr>
          <a:xfrm>
            <a:off x="596348" y="2570922"/>
            <a:ext cx="522900" cy="369332"/>
          </a:xfrm>
          <a:prstGeom prst="rect">
            <a:avLst/>
          </a:prstGeom>
          <a:noFill/>
        </p:spPr>
        <p:txBody>
          <a:bodyPr wrap="none" rtlCol="0">
            <a:spAutoFit/>
          </a:bodyPr>
          <a:lstStyle/>
          <a:p>
            <a:r>
              <a:rPr kumimoji="1" lang="ja-JP" altLang="en-US" dirty="0" smtClean="0"/>
              <a:t>問</a:t>
            </a:r>
            <a:r>
              <a:rPr kumimoji="1" lang="en-US" altLang="ja-JP" dirty="0" smtClean="0"/>
              <a:t>. </a:t>
            </a:r>
            <a:endParaRPr kumimoji="1" lang="ja-JP" altLang="en-US" dirty="0"/>
          </a:p>
        </p:txBody>
      </p:sp>
      <p:sp>
        <p:nvSpPr>
          <p:cNvPr id="13" name="テキスト ボックス 12"/>
          <p:cNvSpPr txBox="1"/>
          <p:nvPr/>
        </p:nvSpPr>
        <p:spPr>
          <a:xfrm>
            <a:off x="5579166" y="2597426"/>
            <a:ext cx="1107996" cy="369332"/>
          </a:xfrm>
          <a:prstGeom prst="rect">
            <a:avLst/>
          </a:prstGeom>
          <a:noFill/>
        </p:spPr>
        <p:txBody>
          <a:bodyPr wrap="none" rtlCol="0">
            <a:spAutoFit/>
          </a:bodyPr>
          <a:lstStyle/>
          <a:p>
            <a:r>
              <a:rPr kumimoji="1" lang="ja-JP" altLang="en-US" dirty="0" smtClean="0"/>
              <a:t>のとき、</a:t>
            </a:r>
            <a:endParaRPr kumimoji="1" lang="ja-JP" altLang="en-US" dirty="0"/>
          </a:p>
        </p:txBody>
      </p:sp>
      <p:sp>
        <p:nvSpPr>
          <p:cNvPr id="14" name="テキスト ボックス 13"/>
          <p:cNvSpPr txBox="1"/>
          <p:nvPr/>
        </p:nvSpPr>
        <p:spPr>
          <a:xfrm>
            <a:off x="4916557" y="3339548"/>
            <a:ext cx="3877985" cy="369332"/>
          </a:xfrm>
          <a:prstGeom prst="rect">
            <a:avLst/>
          </a:prstGeom>
          <a:noFill/>
        </p:spPr>
        <p:txBody>
          <a:bodyPr wrap="none" rtlCol="0">
            <a:spAutoFit/>
          </a:bodyPr>
          <a:lstStyle/>
          <a:p>
            <a:r>
              <a:rPr kumimoji="1" lang="ja-JP" altLang="en-US" dirty="0" smtClean="0"/>
              <a:t>は　　　を使ってどう表されるか？</a:t>
            </a:r>
            <a:endParaRPr kumimoji="1" lang="ja-JP" altLang="en-US" dirty="0"/>
          </a:p>
        </p:txBody>
      </p:sp>
      <p:pic>
        <p:nvPicPr>
          <p:cNvPr id="16" name="図 1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5389218" y="3321878"/>
            <a:ext cx="455295" cy="306705"/>
          </a:xfrm>
          <a:prstGeom prst="rect">
            <a:avLst/>
          </a:prstGeom>
        </p:spPr>
      </p:pic>
      <p:pic>
        <p:nvPicPr>
          <p:cNvPr id="19" name="図 18"/>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890104" y="7118624"/>
            <a:ext cx="7583805" cy="621030"/>
          </a:xfrm>
          <a:prstGeom prst="rect">
            <a:avLst/>
          </a:prstGeom>
        </p:spPr>
      </p:pic>
      <p:pic>
        <p:nvPicPr>
          <p:cNvPr id="21" name="図 20"/>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4713358" y="7933631"/>
            <a:ext cx="3838575" cy="621030"/>
          </a:xfrm>
          <a:prstGeom prst="rect">
            <a:avLst/>
          </a:prstGeom>
        </p:spPr>
      </p:pic>
      <p:sp>
        <p:nvSpPr>
          <p:cNvPr id="22" name="テキスト ボックス 21"/>
          <p:cNvSpPr txBox="1"/>
          <p:nvPr/>
        </p:nvSpPr>
        <p:spPr>
          <a:xfrm>
            <a:off x="1364973" y="5976731"/>
            <a:ext cx="6186309" cy="369332"/>
          </a:xfrm>
          <a:prstGeom prst="rect">
            <a:avLst/>
          </a:prstGeom>
          <a:noFill/>
        </p:spPr>
        <p:txBody>
          <a:bodyPr wrap="none" rtlCol="0">
            <a:spAutoFit/>
          </a:bodyPr>
          <a:lstStyle/>
          <a:p>
            <a:r>
              <a:rPr kumimoji="1" lang="ja-JP" altLang="en-US" dirty="0" smtClean="0">
                <a:solidFill>
                  <a:srgbClr val="FF0000"/>
                </a:solidFill>
              </a:rPr>
              <a:t>非可換平面上の微分は、座標との交換子で与えられる。</a:t>
            </a:r>
            <a:endParaRPr kumimoji="1" lang="ja-JP" altLang="en-US" dirty="0">
              <a:solidFill>
                <a:srgbClr val="FF0000"/>
              </a:solidFill>
            </a:endParaRPr>
          </a:p>
        </p:txBody>
      </p:sp>
      <p:sp>
        <p:nvSpPr>
          <p:cNvPr id="23" name="テキスト ボックス 22"/>
          <p:cNvSpPr txBox="1"/>
          <p:nvPr/>
        </p:nvSpPr>
        <p:spPr>
          <a:xfrm>
            <a:off x="609600" y="4731026"/>
            <a:ext cx="522900" cy="369332"/>
          </a:xfrm>
          <a:prstGeom prst="rect">
            <a:avLst/>
          </a:prstGeom>
          <a:noFill/>
        </p:spPr>
        <p:txBody>
          <a:bodyPr wrap="none" rtlCol="0">
            <a:spAutoFit/>
          </a:bodyPr>
          <a:lstStyle/>
          <a:p>
            <a:r>
              <a:rPr kumimoji="1" lang="ja-JP" altLang="en-US" dirty="0" smtClean="0"/>
              <a:t>答</a:t>
            </a:r>
            <a:r>
              <a:rPr kumimoji="1" lang="en-US" altLang="ja-JP" dirty="0" smtClean="0"/>
              <a:t>. </a:t>
            </a:r>
            <a:endParaRPr kumimoji="1" lang="ja-JP" altLang="en-US" dirty="0"/>
          </a:p>
        </p:txBody>
      </p:sp>
      <p:pic>
        <p:nvPicPr>
          <p:cNvPr id="28" name="図 27"/>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1406943" y="4613963"/>
            <a:ext cx="5271135" cy="621030"/>
          </a:xfrm>
          <a:prstGeom prst="rect">
            <a:avLst/>
          </a:prstGeom>
        </p:spPr>
      </p:pic>
    </p:spTree>
    <p:extLst>
      <p:ext uri="{BB962C8B-B14F-4D97-AF65-F5344CB8AC3E}">
        <p14:creationId xmlns:p14="http://schemas.microsoft.com/office/powerpoint/2010/main" val="156695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12" grpId="0"/>
      <p:bldP spid="13" grpId="0"/>
      <p:bldP spid="14"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非可換平面上の微分</a:t>
            </a:r>
            <a:endParaRPr kumimoji="1" lang="ja-JP" altLang="en-US" dirty="0"/>
          </a:p>
        </p:txBody>
      </p:sp>
      <p:sp>
        <p:nvSpPr>
          <p:cNvPr id="4" name="テキスト ボックス 3"/>
          <p:cNvSpPr txBox="1"/>
          <p:nvPr/>
        </p:nvSpPr>
        <p:spPr>
          <a:xfrm>
            <a:off x="212035" y="1563756"/>
            <a:ext cx="646331" cy="369332"/>
          </a:xfrm>
          <a:prstGeom prst="rect">
            <a:avLst/>
          </a:prstGeom>
          <a:noFill/>
        </p:spPr>
        <p:txBody>
          <a:bodyPr wrap="none" rtlCol="0">
            <a:spAutoFit/>
          </a:bodyPr>
          <a:lstStyle/>
          <a:p>
            <a:r>
              <a:rPr kumimoji="1" lang="ja-JP" altLang="en-US" dirty="0" smtClean="0"/>
              <a:t>証明</a:t>
            </a:r>
            <a:endParaRPr kumimoji="1" lang="ja-JP" altLang="en-US" dirty="0"/>
          </a:p>
        </p:txBody>
      </p:sp>
      <p:pic>
        <p:nvPicPr>
          <p:cNvPr id="3" name="図 2"/>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1744869" y="2433986"/>
            <a:ext cx="944880" cy="293370"/>
          </a:xfrm>
          <a:prstGeom prst="rect">
            <a:avLst/>
          </a:prstGeom>
        </p:spPr>
      </p:pic>
      <p:pic>
        <p:nvPicPr>
          <p:cNvPr id="13" name="図 12"/>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779617" y="2274960"/>
            <a:ext cx="1242060" cy="565785"/>
          </a:xfrm>
          <a:prstGeom prst="rect">
            <a:avLst/>
          </a:prstGeom>
        </p:spPr>
      </p:pic>
      <p:pic>
        <p:nvPicPr>
          <p:cNvPr id="16" name="図 1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811670" y="2440615"/>
            <a:ext cx="1289685" cy="268605"/>
          </a:xfrm>
          <a:prstGeom prst="rect">
            <a:avLst/>
          </a:prstGeom>
        </p:spPr>
      </p:pic>
      <p:pic>
        <p:nvPicPr>
          <p:cNvPr id="19" name="図 18"/>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66041" y="3302001"/>
            <a:ext cx="3122295" cy="516255"/>
          </a:xfrm>
          <a:prstGeom prst="rect">
            <a:avLst/>
          </a:prstGeom>
        </p:spPr>
      </p:pic>
      <p:pic>
        <p:nvPicPr>
          <p:cNvPr id="20" name="図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745953" y="3295373"/>
            <a:ext cx="4427220" cy="621030"/>
          </a:xfrm>
          <a:prstGeom prst="rect">
            <a:avLst/>
          </a:prstGeom>
        </p:spPr>
      </p:pic>
      <p:pic>
        <p:nvPicPr>
          <p:cNvPr id="23" name="図 22"/>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016546" y="3951357"/>
            <a:ext cx="3867150" cy="621030"/>
          </a:xfrm>
          <a:prstGeom prst="rect">
            <a:avLst/>
          </a:prstGeom>
        </p:spPr>
      </p:pic>
      <p:pic>
        <p:nvPicPr>
          <p:cNvPr id="27" name="図 2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009921" y="4607340"/>
            <a:ext cx="4021455" cy="621030"/>
          </a:xfrm>
          <a:prstGeom prst="rect">
            <a:avLst/>
          </a:prstGeom>
        </p:spPr>
      </p:pic>
      <p:pic>
        <p:nvPicPr>
          <p:cNvPr id="28" name="図 27"/>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2003294" y="5322572"/>
            <a:ext cx="3783330" cy="621030"/>
          </a:xfrm>
          <a:prstGeom prst="rect">
            <a:avLst/>
          </a:prstGeom>
        </p:spPr>
      </p:pic>
      <p:sp>
        <p:nvSpPr>
          <p:cNvPr id="29" name="テキスト ボックス 28"/>
          <p:cNvSpPr txBox="1"/>
          <p:nvPr/>
        </p:nvSpPr>
        <p:spPr>
          <a:xfrm>
            <a:off x="7580243" y="5565913"/>
            <a:ext cx="1338828" cy="369332"/>
          </a:xfrm>
          <a:prstGeom prst="rect">
            <a:avLst/>
          </a:prstGeom>
          <a:noFill/>
        </p:spPr>
        <p:txBody>
          <a:bodyPr wrap="none" rtlCol="0">
            <a:spAutoFit/>
          </a:bodyPr>
          <a:lstStyle/>
          <a:p>
            <a:r>
              <a:rPr kumimoji="1" lang="ja-JP" altLang="en-US" dirty="0" smtClean="0"/>
              <a:t>の時も同様</a:t>
            </a:r>
            <a:endParaRPr kumimoji="1" lang="ja-JP" altLang="en-US" dirty="0"/>
          </a:p>
        </p:txBody>
      </p:sp>
      <p:pic>
        <p:nvPicPr>
          <p:cNvPr id="31" name="図 30"/>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7032485" y="5654261"/>
            <a:ext cx="525780" cy="171450"/>
          </a:xfrm>
          <a:prstGeom prst="rect">
            <a:avLst/>
          </a:prstGeom>
        </p:spPr>
      </p:pic>
      <p:sp>
        <p:nvSpPr>
          <p:cNvPr id="5" name="テキスト ボックス 4"/>
          <p:cNvSpPr txBox="1"/>
          <p:nvPr/>
        </p:nvSpPr>
        <p:spPr>
          <a:xfrm>
            <a:off x="1272209" y="1762539"/>
            <a:ext cx="877163" cy="369332"/>
          </a:xfrm>
          <a:prstGeom prst="rect">
            <a:avLst/>
          </a:prstGeom>
          <a:noFill/>
        </p:spPr>
        <p:txBody>
          <a:bodyPr wrap="none" rtlCol="0">
            <a:spAutoFit/>
          </a:bodyPr>
          <a:lstStyle/>
          <a:p>
            <a:r>
              <a:rPr kumimoji="1" lang="ja-JP" altLang="en-US" dirty="0" smtClean="0"/>
              <a:t>まず、</a:t>
            </a:r>
            <a:endParaRPr kumimoji="1" lang="ja-JP" altLang="en-US" dirty="0"/>
          </a:p>
        </p:txBody>
      </p:sp>
      <p:sp>
        <p:nvSpPr>
          <p:cNvPr id="7" name="大かっこ 6"/>
          <p:cNvSpPr/>
          <p:nvPr/>
        </p:nvSpPr>
        <p:spPr>
          <a:xfrm>
            <a:off x="4572000" y="1802295"/>
            <a:ext cx="1630017" cy="1086679"/>
          </a:xfrm>
          <a:prstGeom prst="bracketPair">
            <a:avLst>
              <a:gd name="adj" fmla="val 813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21" name="図 20"/>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4753113" y="1943652"/>
            <a:ext cx="1282065" cy="255270"/>
          </a:xfrm>
          <a:prstGeom prst="rect">
            <a:avLst/>
          </a:prstGeom>
        </p:spPr>
      </p:pic>
    </p:spTree>
    <p:extLst>
      <p:ext uri="{BB962C8B-B14F-4D97-AF65-F5344CB8AC3E}">
        <p14:creationId xmlns:p14="http://schemas.microsoft.com/office/powerpoint/2010/main" val="246265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par>
                                <p:cTn id="33" presetID="22" presetClass="entr" presetSubtype="4"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非可換平面上の微分</a:t>
            </a:r>
            <a:endParaRPr kumimoji="1" lang="ja-JP" altLang="en-US" dirty="0"/>
          </a:p>
        </p:txBody>
      </p:sp>
      <p:pic>
        <p:nvPicPr>
          <p:cNvPr id="4" name="図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63604" y="1976780"/>
            <a:ext cx="5271135" cy="621030"/>
          </a:xfrm>
          <a:prstGeom prst="rect">
            <a:avLst/>
          </a:prstGeom>
        </p:spPr>
      </p:pic>
      <p:sp>
        <p:nvSpPr>
          <p:cNvPr id="5" name="テキスト ボックス 4"/>
          <p:cNvSpPr txBox="1"/>
          <p:nvPr/>
        </p:nvSpPr>
        <p:spPr>
          <a:xfrm>
            <a:off x="437322" y="2849218"/>
            <a:ext cx="6186309" cy="369332"/>
          </a:xfrm>
          <a:prstGeom prst="rect">
            <a:avLst/>
          </a:prstGeom>
          <a:noFill/>
        </p:spPr>
        <p:txBody>
          <a:bodyPr wrap="none" rtlCol="0">
            <a:spAutoFit/>
          </a:bodyPr>
          <a:lstStyle/>
          <a:p>
            <a:r>
              <a:rPr kumimoji="1" lang="ja-JP" altLang="en-US" dirty="0" smtClean="0"/>
              <a:t>この式は平面上のポアソン括弧を使えばきれいに表せる。</a:t>
            </a:r>
            <a:endParaRPr kumimoji="1" lang="ja-JP" altLang="en-US" dirty="0"/>
          </a:p>
        </p:txBody>
      </p:sp>
      <p:pic>
        <p:nvPicPr>
          <p:cNvPr id="8" name="図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784628" y="3454400"/>
            <a:ext cx="3724275" cy="297180"/>
          </a:xfrm>
          <a:prstGeom prst="rect">
            <a:avLst/>
          </a:prstGeom>
        </p:spPr>
      </p:pic>
      <p:pic>
        <p:nvPicPr>
          <p:cNvPr id="10" name="図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778002" y="3991114"/>
            <a:ext cx="2596515" cy="297180"/>
          </a:xfrm>
          <a:prstGeom prst="rect">
            <a:avLst/>
          </a:prstGeom>
        </p:spPr>
      </p:pic>
      <p:pic>
        <p:nvPicPr>
          <p:cNvPr id="13" name="図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141900" y="4613963"/>
            <a:ext cx="5478780" cy="621030"/>
          </a:xfrm>
          <a:prstGeom prst="rect">
            <a:avLst/>
          </a:prstGeom>
        </p:spPr>
      </p:pic>
      <p:pic>
        <p:nvPicPr>
          <p:cNvPr id="16" name="図 15"/>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526751" y="5309701"/>
            <a:ext cx="4130040" cy="621030"/>
          </a:xfrm>
          <a:prstGeom prst="rect">
            <a:avLst/>
          </a:prstGeom>
        </p:spPr>
      </p:pic>
      <p:pic>
        <p:nvPicPr>
          <p:cNvPr id="18" name="図 17"/>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6356627" y="6025322"/>
            <a:ext cx="1802130" cy="516255"/>
          </a:xfrm>
          <a:prstGeom prst="rect">
            <a:avLst/>
          </a:prstGeom>
        </p:spPr>
      </p:pic>
      <p:sp>
        <p:nvSpPr>
          <p:cNvPr id="19" name="テキスト ボックス 18"/>
          <p:cNvSpPr txBox="1"/>
          <p:nvPr/>
        </p:nvSpPr>
        <p:spPr>
          <a:xfrm>
            <a:off x="516835" y="6135757"/>
            <a:ext cx="5920210" cy="369332"/>
          </a:xfrm>
          <a:prstGeom prst="rect">
            <a:avLst/>
          </a:prstGeom>
          <a:noFill/>
        </p:spPr>
        <p:txBody>
          <a:bodyPr wrap="none" rtlCol="0">
            <a:spAutoFit/>
          </a:bodyPr>
          <a:lstStyle/>
          <a:p>
            <a:r>
              <a:rPr kumimoji="1" lang="ja-JP" altLang="en-US" dirty="0" smtClean="0"/>
              <a:t>ポアソン括弧は交換子に</a:t>
            </a:r>
            <a:r>
              <a:rPr kumimoji="1" lang="en-US" altLang="ja-JP" dirty="0" smtClean="0"/>
              <a:t>map</a:t>
            </a:r>
            <a:r>
              <a:rPr kumimoji="1" lang="ja-JP" altLang="en-US" dirty="0" smtClean="0"/>
              <a:t>されることを示している。</a:t>
            </a:r>
            <a:endParaRPr kumimoji="1" lang="ja-JP" altLang="en-US" dirty="0"/>
          </a:p>
        </p:txBody>
      </p:sp>
    </p:spTree>
    <p:extLst>
      <p:ext uri="{BB962C8B-B14F-4D97-AF65-F5344CB8AC3E}">
        <p14:creationId xmlns:p14="http://schemas.microsoft.com/office/powerpoint/2010/main" val="31015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56591" y="2769704"/>
            <a:ext cx="8017566" cy="29154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非可換</a:t>
            </a:r>
            <a:r>
              <a:rPr lang="ja-JP" altLang="en-US" dirty="0"/>
              <a:t>平面</a:t>
            </a:r>
            <a:r>
              <a:rPr kumimoji="1" lang="ja-JP" altLang="en-US" dirty="0" smtClean="0"/>
              <a:t>上の積分</a:t>
            </a:r>
            <a:endParaRPr kumimoji="1" lang="ja-JP" altLang="en-US" dirty="0"/>
          </a:p>
        </p:txBody>
      </p:sp>
      <p:sp>
        <p:nvSpPr>
          <p:cNvPr id="3" name="テキスト ボックス 2"/>
          <p:cNvSpPr txBox="1"/>
          <p:nvPr/>
        </p:nvSpPr>
        <p:spPr>
          <a:xfrm>
            <a:off x="424070" y="2239617"/>
            <a:ext cx="5240537" cy="369332"/>
          </a:xfrm>
          <a:prstGeom prst="rect">
            <a:avLst/>
          </a:prstGeom>
          <a:noFill/>
        </p:spPr>
        <p:txBody>
          <a:bodyPr wrap="none" rtlCol="0">
            <a:spAutoFit/>
          </a:bodyPr>
          <a:lstStyle/>
          <a:p>
            <a:r>
              <a:rPr kumimoji="1" lang="ja-JP" altLang="en-US" dirty="0" smtClean="0"/>
              <a:t>非可換平面上の</a:t>
            </a:r>
            <a:r>
              <a:rPr lang="en-US" altLang="ja-JP" dirty="0" smtClean="0"/>
              <a:t>`</a:t>
            </a:r>
            <a:r>
              <a:rPr kumimoji="1" lang="ja-JP" altLang="en-US" dirty="0" smtClean="0"/>
              <a:t>積分</a:t>
            </a:r>
            <a:r>
              <a:rPr kumimoji="1" lang="en-US" altLang="ja-JP" dirty="0" smtClean="0"/>
              <a:t>’</a:t>
            </a:r>
            <a:r>
              <a:rPr kumimoji="1" lang="ja-JP" altLang="en-US" dirty="0" smtClean="0"/>
              <a:t>はトレースで与えられる。</a:t>
            </a:r>
            <a:endParaRPr kumimoji="1" lang="ja-JP" altLang="en-US" dirty="0"/>
          </a:p>
        </p:txBody>
      </p:sp>
      <p:pic>
        <p:nvPicPr>
          <p:cNvPr id="4" name="図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042504" y="2937564"/>
            <a:ext cx="4097655" cy="621030"/>
          </a:xfrm>
          <a:prstGeom prst="rect">
            <a:avLst/>
          </a:prstGeom>
        </p:spPr>
      </p:pic>
      <p:sp>
        <p:nvSpPr>
          <p:cNvPr id="5" name="テキスト ボックス 4"/>
          <p:cNvSpPr txBox="1"/>
          <p:nvPr/>
        </p:nvSpPr>
        <p:spPr>
          <a:xfrm>
            <a:off x="5274365" y="3154016"/>
            <a:ext cx="2954655" cy="369332"/>
          </a:xfrm>
          <a:prstGeom prst="rect">
            <a:avLst/>
          </a:prstGeom>
          <a:noFill/>
        </p:spPr>
        <p:txBody>
          <a:bodyPr wrap="none" rtlCol="0">
            <a:spAutoFit/>
          </a:bodyPr>
          <a:lstStyle/>
          <a:p>
            <a:r>
              <a:rPr kumimoji="1" lang="ja-JP" altLang="en-US" dirty="0" smtClean="0"/>
              <a:t>のとき、以下が成り立つ。</a:t>
            </a:r>
            <a:endParaRPr kumimoji="1" lang="ja-JP" altLang="en-US" dirty="0"/>
          </a:p>
        </p:txBody>
      </p:sp>
      <p:pic>
        <p:nvPicPr>
          <p:cNvPr id="8" name="図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149601" y="3838714"/>
            <a:ext cx="2238375" cy="563880"/>
          </a:xfrm>
          <a:prstGeom prst="rect">
            <a:avLst/>
          </a:prstGeom>
        </p:spPr>
      </p:pic>
      <p:pic>
        <p:nvPicPr>
          <p:cNvPr id="7" name="図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40000" y="4673600"/>
            <a:ext cx="2324100" cy="563880"/>
          </a:xfrm>
          <a:prstGeom prst="rect">
            <a:avLst/>
          </a:prstGeom>
        </p:spPr>
      </p:pic>
      <p:sp>
        <p:nvSpPr>
          <p:cNvPr id="11" name="テキスト ボックス 10"/>
          <p:cNvSpPr txBox="1"/>
          <p:nvPr/>
        </p:nvSpPr>
        <p:spPr>
          <a:xfrm>
            <a:off x="874643" y="4770782"/>
            <a:ext cx="7343677" cy="369332"/>
          </a:xfrm>
          <a:prstGeom prst="rect">
            <a:avLst/>
          </a:prstGeom>
          <a:noFill/>
        </p:spPr>
        <p:txBody>
          <a:bodyPr wrap="none" rtlCol="0">
            <a:spAutoFit/>
          </a:bodyPr>
          <a:lstStyle/>
          <a:p>
            <a:r>
              <a:rPr kumimoji="1" lang="ja-JP" altLang="en-US" dirty="0" smtClean="0"/>
              <a:t>ただしここで　　　　　　　　　　  　であり、　　は        </a:t>
            </a:r>
            <a:r>
              <a:rPr lang="ja-JP" altLang="en-US" dirty="0" smtClean="0"/>
              <a:t>の固有状態</a:t>
            </a:r>
            <a:endParaRPr kumimoji="1" lang="en-US" altLang="ja-JP" dirty="0" smtClean="0"/>
          </a:p>
        </p:txBody>
      </p:sp>
      <p:pic>
        <p:nvPicPr>
          <p:cNvPr id="12" name="図 1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985562" y="4819373"/>
            <a:ext cx="234315" cy="255270"/>
          </a:xfrm>
          <a:prstGeom prst="rect">
            <a:avLst/>
          </a:prstGeom>
        </p:spPr>
      </p:pic>
      <p:pic>
        <p:nvPicPr>
          <p:cNvPr id="14" name="図 13"/>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6654797" y="4786242"/>
            <a:ext cx="222885" cy="226695"/>
          </a:xfrm>
          <a:prstGeom prst="rect">
            <a:avLst/>
          </a:prstGeom>
        </p:spPr>
      </p:pic>
      <p:pic>
        <p:nvPicPr>
          <p:cNvPr id="15" name="図 14"/>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6502400" y="5177182"/>
            <a:ext cx="1264920" cy="289560"/>
          </a:xfrm>
          <a:prstGeom prst="rect">
            <a:avLst/>
          </a:prstGeom>
        </p:spPr>
      </p:pic>
    </p:spTree>
    <p:extLst>
      <p:ext uri="{BB962C8B-B14F-4D97-AF65-F5344CB8AC3E}">
        <p14:creationId xmlns:p14="http://schemas.microsoft.com/office/powerpoint/2010/main" val="828962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非可換平面上の積分</a:t>
            </a:r>
            <a:endParaRPr kumimoji="1" lang="ja-JP" altLang="en-US" dirty="0"/>
          </a:p>
        </p:txBody>
      </p:sp>
      <p:sp>
        <p:nvSpPr>
          <p:cNvPr id="4" name="テキスト ボックス 3"/>
          <p:cNvSpPr txBox="1"/>
          <p:nvPr/>
        </p:nvSpPr>
        <p:spPr>
          <a:xfrm>
            <a:off x="331304" y="1630017"/>
            <a:ext cx="646331" cy="369332"/>
          </a:xfrm>
          <a:prstGeom prst="rect">
            <a:avLst/>
          </a:prstGeom>
          <a:noFill/>
        </p:spPr>
        <p:txBody>
          <a:bodyPr wrap="none" rtlCol="0">
            <a:spAutoFit/>
          </a:bodyPr>
          <a:lstStyle/>
          <a:p>
            <a:r>
              <a:rPr kumimoji="1" lang="ja-JP" altLang="en-US" dirty="0" smtClean="0"/>
              <a:t>証明</a:t>
            </a:r>
            <a:endParaRPr kumimoji="1" lang="ja-JP" altLang="en-US" dirty="0"/>
          </a:p>
        </p:txBody>
      </p:sp>
      <p:pic>
        <p:nvPicPr>
          <p:cNvPr id="5" name="図 4"/>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538923" y="2195442"/>
            <a:ext cx="4627245" cy="563880"/>
          </a:xfrm>
          <a:prstGeom prst="rect">
            <a:avLst/>
          </a:prstGeom>
        </p:spPr>
      </p:pic>
      <p:sp>
        <p:nvSpPr>
          <p:cNvPr id="6" name="テキスト ボックス 5"/>
          <p:cNvSpPr txBox="1"/>
          <p:nvPr/>
        </p:nvSpPr>
        <p:spPr>
          <a:xfrm>
            <a:off x="5685182" y="2107095"/>
            <a:ext cx="1800493" cy="646331"/>
          </a:xfrm>
          <a:prstGeom prst="rect">
            <a:avLst/>
          </a:prstGeom>
          <a:noFill/>
        </p:spPr>
        <p:txBody>
          <a:bodyPr wrap="none" rtlCol="0">
            <a:spAutoFit/>
          </a:bodyPr>
          <a:lstStyle/>
          <a:p>
            <a:r>
              <a:rPr kumimoji="1" lang="ja-JP" altLang="en-US" dirty="0" smtClean="0"/>
              <a:t>トレースの定義</a:t>
            </a:r>
            <a:endParaRPr kumimoji="1" lang="en-US" altLang="ja-JP" dirty="0" smtClean="0"/>
          </a:p>
          <a:p>
            <a:r>
              <a:rPr lang="ja-JP" altLang="en-US" dirty="0" smtClean="0"/>
              <a:t>＆ </a:t>
            </a:r>
            <a:r>
              <a:rPr lang="en-US" altLang="ja-JP" dirty="0" smtClean="0"/>
              <a:t>BCH</a:t>
            </a:r>
            <a:r>
              <a:rPr lang="ja-JP" altLang="en-US" dirty="0" smtClean="0"/>
              <a:t>公式</a:t>
            </a:r>
            <a:endParaRPr kumimoji="1" lang="ja-JP" altLang="en-US" dirty="0"/>
          </a:p>
        </p:txBody>
      </p:sp>
      <p:pic>
        <p:nvPicPr>
          <p:cNvPr id="14" name="図 13"/>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7085495" y="2884553"/>
            <a:ext cx="1769745" cy="565785"/>
          </a:xfrm>
          <a:prstGeom prst="rect">
            <a:avLst/>
          </a:prstGeom>
        </p:spPr>
      </p:pic>
      <p:pic>
        <p:nvPicPr>
          <p:cNvPr id="23" name="図 22"/>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340676" y="3646558"/>
            <a:ext cx="3802380" cy="565785"/>
          </a:xfrm>
          <a:prstGeom prst="rect">
            <a:avLst/>
          </a:prstGeom>
        </p:spPr>
      </p:pic>
      <p:pic>
        <p:nvPicPr>
          <p:cNvPr id="17" name="図 16"/>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314176" y="2917685"/>
            <a:ext cx="5198745" cy="565785"/>
          </a:xfrm>
          <a:prstGeom prst="rect">
            <a:avLst/>
          </a:prstGeom>
        </p:spPr>
      </p:pic>
      <p:sp>
        <p:nvSpPr>
          <p:cNvPr id="18" name="テキスト ボックス 17"/>
          <p:cNvSpPr txBox="1"/>
          <p:nvPr/>
        </p:nvSpPr>
        <p:spPr>
          <a:xfrm>
            <a:off x="7103166" y="3472068"/>
            <a:ext cx="1939955" cy="369332"/>
          </a:xfrm>
          <a:prstGeom prst="rect">
            <a:avLst/>
          </a:prstGeom>
          <a:noFill/>
        </p:spPr>
        <p:txBody>
          <a:bodyPr wrap="none" rtlCol="0">
            <a:spAutoFit/>
          </a:bodyPr>
          <a:lstStyle/>
          <a:p>
            <a:r>
              <a:rPr kumimoji="1" lang="ja-JP" altLang="en-US" dirty="0" smtClean="0"/>
              <a:t>は　   の固有状態</a:t>
            </a:r>
            <a:endParaRPr kumimoji="1" lang="ja-JP" altLang="en-US" dirty="0"/>
          </a:p>
        </p:txBody>
      </p:sp>
      <p:pic>
        <p:nvPicPr>
          <p:cNvPr id="21" name="図 20"/>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6899964" y="3520659"/>
            <a:ext cx="240030" cy="255270"/>
          </a:xfrm>
          <a:prstGeom prst="rect">
            <a:avLst/>
          </a:prstGeom>
        </p:spPr>
      </p:pic>
      <p:pic>
        <p:nvPicPr>
          <p:cNvPr id="22" name="図 21"/>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7502941" y="3514032"/>
            <a:ext cx="228600" cy="226695"/>
          </a:xfrm>
          <a:prstGeom prst="rect">
            <a:avLst/>
          </a:prstGeom>
        </p:spPr>
      </p:pic>
      <p:pic>
        <p:nvPicPr>
          <p:cNvPr id="25" name="図 24"/>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1347302" y="4421809"/>
            <a:ext cx="1550670" cy="304800"/>
          </a:xfrm>
          <a:prstGeom prst="rect">
            <a:avLst/>
          </a:prstGeom>
        </p:spPr>
      </p:pic>
      <p:pic>
        <p:nvPicPr>
          <p:cNvPr id="27" name="図 26"/>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525669" y="5084418"/>
            <a:ext cx="4625340" cy="621030"/>
          </a:xfrm>
          <a:prstGeom prst="rect">
            <a:avLst/>
          </a:prstGeom>
        </p:spPr>
      </p:pic>
      <p:pic>
        <p:nvPicPr>
          <p:cNvPr id="29" name="図 28"/>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1300920" y="5819914"/>
            <a:ext cx="3509010" cy="563880"/>
          </a:xfrm>
          <a:prstGeom prst="rect">
            <a:avLst/>
          </a:prstGeom>
        </p:spPr>
      </p:pic>
      <p:pic>
        <p:nvPicPr>
          <p:cNvPr id="31" name="図 30"/>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4965146" y="5813288"/>
            <a:ext cx="1407795" cy="563880"/>
          </a:xfrm>
          <a:prstGeom prst="rect">
            <a:avLst/>
          </a:prstGeom>
        </p:spPr>
      </p:pic>
    </p:spTree>
    <p:extLst>
      <p:ext uri="{BB962C8B-B14F-4D97-AF65-F5344CB8AC3E}">
        <p14:creationId xmlns:p14="http://schemas.microsoft.com/office/powerpoint/2010/main" val="200039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スター</a:t>
            </a:r>
            <a:r>
              <a:rPr kumimoji="1" lang="ja-JP" altLang="en-US" dirty="0" smtClean="0"/>
              <a:t>積</a:t>
            </a:r>
            <a:endParaRPr kumimoji="1" lang="ja-JP" altLang="en-US" dirty="0"/>
          </a:p>
        </p:txBody>
      </p:sp>
      <p:pic>
        <p:nvPicPr>
          <p:cNvPr id="5" name="図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976244" y="1956905"/>
            <a:ext cx="1024890" cy="306705"/>
          </a:xfrm>
          <a:prstGeom prst="rect">
            <a:avLst/>
          </a:prstGeom>
        </p:spPr>
      </p:pic>
      <p:pic>
        <p:nvPicPr>
          <p:cNvPr id="7" name="図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996123" y="2440610"/>
            <a:ext cx="982980" cy="255270"/>
          </a:xfrm>
          <a:prstGeom prst="rect">
            <a:avLst/>
          </a:prstGeom>
        </p:spPr>
      </p:pic>
      <p:sp>
        <p:nvSpPr>
          <p:cNvPr id="8" name="テキスト ボックス 7"/>
          <p:cNvSpPr txBox="1"/>
          <p:nvPr/>
        </p:nvSpPr>
        <p:spPr>
          <a:xfrm>
            <a:off x="2332382" y="2173357"/>
            <a:ext cx="2226892" cy="369332"/>
          </a:xfrm>
          <a:prstGeom prst="rect">
            <a:avLst/>
          </a:prstGeom>
          <a:noFill/>
        </p:spPr>
        <p:txBody>
          <a:bodyPr wrap="none" rtlCol="0">
            <a:spAutoFit/>
          </a:bodyPr>
          <a:lstStyle/>
          <a:p>
            <a:r>
              <a:rPr kumimoji="1" lang="ja-JP" altLang="en-US" dirty="0" smtClean="0"/>
              <a:t>と</a:t>
            </a:r>
            <a:r>
              <a:rPr kumimoji="1" lang="en-US" altLang="ja-JP" dirty="0" smtClean="0"/>
              <a:t>map</a:t>
            </a:r>
            <a:r>
              <a:rPr kumimoji="1" lang="ja-JP" altLang="en-US" dirty="0" smtClean="0"/>
              <a:t>されるとき、</a:t>
            </a:r>
            <a:endParaRPr kumimoji="1" lang="ja-JP" altLang="en-US" dirty="0"/>
          </a:p>
        </p:txBody>
      </p:sp>
      <p:sp>
        <p:nvSpPr>
          <p:cNvPr id="9" name="左中かっこ 8"/>
          <p:cNvSpPr/>
          <p:nvPr/>
        </p:nvSpPr>
        <p:spPr>
          <a:xfrm>
            <a:off x="662609" y="1974574"/>
            <a:ext cx="238539" cy="70236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10" name="図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554330" y="2195443"/>
            <a:ext cx="1009650" cy="295275"/>
          </a:xfrm>
          <a:prstGeom prst="rect">
            <a:avLst/>
          </a:prstGeom>
        </p:spPr>
      </p:pic>
      <p:pic>
        <p:nvPicPr>
          <p:cNvPr id="13" name="図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774069" y="3036955"/>
            <a:ext cx="1512570" cy="306705"/>
          </a:xfrm>
          <a:prstGeom prst="rect">
            <a:avLst/>
          </a:prstGeom>
        </p:spPr>
      </p:pic>
      <p:sp>
        <p:nvSpPr>
          <p:cNvPr id="12" name="テキスト ボックス 11"/>
          <p:cNvSpPr txBox="1"/>
          <p:nvPr/>
        </p:nvSpPr>
        <p:spPr>
          <a:xfrm>
            <a:off x="728870" y="3048000"/>
            <a:ext cx="6151043" cy="369332"/>
          </a:xfrm>
          <a:prstGeom prst="rect">
            <a:avLst/>
          </a:prstGeom>
          <a:noFill/>
        </p:spPr>
        <p:txBody>
          <a:bodyPr wrap="none" rtlCol="0">
            <a:spAutoFit/>
          </a:bodyPr>
          <a:lstStyle/>
          <a:p>
            <a:r>
              <a:rPr kumimoji="1" lang="ja-JP" altLang="en-US" dirty="0" smtClean="0"/>
              <a:t>演算子の積に</a:t>
            </a:r>
            <a:r>
              <a:rPr kumimoji="1" lang="en-US" altLang="ja-JP" dirty="0" smtClean="0"/>
              <a:t>map</a:t>
            </a:r>
            <a:r>
              <a:rPr kumimoji="1" lang="ja-JP" altLang="en-US" dirty="0" smtClean="0"/>
              <a:t>されるのは関数同士のスター積である。</a:t>
            </a:r>
            <a:endParaRPr kumimoji="1" lang="ja-JP" altLang="en-US" dirty="0"/>
          </a:p>
        </p:txBody>
      </p:sp>
      <p:sp>
        <p:nvSpPr>
          <p:cNvPr id="14" name="角丸四角形 13"/>
          <p:cNvSpPr/>
          <p:nvPr/>
        </p:nvSpPr>
        <p:spPr>
          <a:xfrm>
            <a:off x="212033" y="3617843"/>
            <a:ext cx="8574157" cy="30082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15" name="図 14"/>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631690" y="3891721"/>
            <a:ext cx="3516244" cy="532913"/>
          </a:xfrm>
          <a:prstGeom prst="rect">
            <a:avLst/>
          </a:prstGeom>
        </p:spPr>
      </p:pic>
      <p:pic>
        <p:nvPicPr>
          <p:cNvPr id="17" name="図 16"/>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640471" y="3832086"/>
            <a:ext cx="3880678" cy="592553"/>
          </a:xfrm>
          <a:prstGeom prst="rect">
            <a:avLst/>
          </a:prstGeom>
        </p:spPr>
      </p:pic>
      <p:sp>
        <p:nvSpPr>
          <p:cNvPr id="18" name="テキスト ボックス 17"/>
          <p:cNvSpPr txBox="1"/>
          <p:nvPr/>
        </p:nvSpPr>
        <p:spPr>
          <a:xfrm>
            <a:off x="5685182" y="2199861"/>
            <a:ext cx="2492990" cy="369332"/>
          </a:xfrm>
          <a:prstGeom prst="rect">
            <a:avLst/>
          </a:prstGeom>
          <a:noFill/>
        </p:spPr>
        <p:txBody>
          <a:bodyPr wrap="none" rtlCol="0">
            <a:spAutoFit/>
          </a:bodyPr>
          <a:lstStyle/>
          <a:p>
            <a:r>
              <a:rPr kumimoji="1" lang="ja-JP" altLang="en-US" dirty="0" smtClean="0"/>
              <a:t>の左辺は何だろうか？</a:t>
            </a:r>
            <a:endParaRPr kumimoji="1" lang="ja-JP" altLang="en-US" dirty="0"/>
          </a:p>
        </p:txBody>
      </p:sp>
      <p:sp>
        <p:nvSpPr>
          <p:cNvPr id="19" name="テキスト ボックス 18"/>
          <p:cNvSpPr txBox="1"/>
          <p:nvPr/>
        </p:nvSpPr>
        <p:spPr>
          <a:xfrm>
            <a:off x="503582" y="4585252"/>
            <a:ext cx="2954655" cy="369332"/>
          </a:xfrm>
          <a:prstGeom prst="rect">
            <a:avLst/>
          </a:prstGeom>
          <a:noFill/>
        </p:spPr>
        <p:txBody>
          <a:bodyPr wrap="none" rtlCol="0">
            <a:spAutoFit/>
          </a:bodyPr>
          <a:lstStyle/>
          <a:p>
            <a:r>
              <a:rPr kumimoji="1" lang="ja-JP" altLang="en-US" dirty="0" smtClean="0"/>
              <a:t>このとき、以下が成り立つ</a:t>
            </a:r>
            <a:endParaRPr kumimoji="1" lang="ja-JP" altLang="en-US" dirty="0"/>
          </a:p>
        </p:txBody>
      </p:sp>
      <p:pic>
        <p:nvPicPr>
          <p:cNvPr id="21" name="図 20"/>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1950281" y="4985026"/>
            <a:ext cx="4937760" cy="621030"/>
          </a:xfrm>
          <a:prstGeom prst="rect">
            <a:avLst/>
          </a:prstGeom>
        </p:spPr>
      </p:pic>
      <p:pic>
        <p:nvPicPr>
          <p:cNvPr id="23" name="図 22"/>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2009913" y="5853044"/>
            <a:ext cx="3627120" cy="476250"/>
          </a:xfrm>
          <a:prstGeom prst="rect">
            <a:avLst/>
          </a:prstGeom>
        </p:spPr>
      </p:pic>
      <p:sp>
        <p:nvSpPr>
          <p:cNvPr id="24" name="テキスト ボックス 23"/>
          <p:cNvSpPr txBox="1"/>
          <p:nvPr/>
        </p:nvSpPr>
        <p:spPr>
          <a:xfrm>
            <a:off x="5963479" y="5897217"/>
            <a:ext cx="1107996" cy="369332"/>
          </a:xfrm>
          <a:prstGeom prst="rect">
            <a:avLst/>
          </a:prstGeom>
          <a:noFill/>
        </p:spPr>
        <p:txBody>
          <a:bodyPr wrap="none" rtlCol="0">
            <a:spAutoFit/>
          </a:bodyPr>
          <a:lstStyle/>
          <a:p>
            <a:r>
              <a:rPr kumimoji="1" lang="ja-JP" altLang="en-US" dirty="0" smtClean="0"/>
              <a:t>スター積</a:t>
            </a:r>
            <a:endParaRPr kumimoji="1" lang="ja-JP" altLang="en-US" dirty="0"/>
          </a:p>
        </p:txBody>
      </p:sp>
    </p:spTree>
    <p:extLst>
      <p:ext uri="{BB962C8B-B14F-4D97-AF65-F5344CB8AC3E}">
        <p14:creationId xmlns:p14="http://schemas.microsoft.com/office/powerpoint/2010/main" val="4360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導入</a:t>
            </a:r>
            <a:endParaRPr kumimoji="1" lang="ja-JP" altLang="en-US" dirty="0"/>
          </a:p>
        </p:txBody>
      </p:sp>
      <p:sp>
        <p:nvSpPr>
          <p:cNvPr id="4" name="テキスト ボックス 3"/>
          <p:cNvSpPr txBox="1"/>
          <p:nvPr/>
        </p:nvSpPr>
        <p:spPr>
          <a:xfrm>
            <a:off x="318054" y="1696280"/>
            <a:ext cx="2052165" cy="523220"/>
          </a:xfrm>
          <a:prstGeom prst="rect">
            <a:avLst/>
          </a:prstGeom>
          <a:noFill/>
        </p:spPr>
        <p:txBody>
          <a:bodyPr wrap="none" rtlCol="0">
            <a:spAutoFit/>
          </a:bodyPr>
          <a:lstStyle/>
          <a:p>
            <a:r>
              <a:rPr kumimoji="1" lang="ja-JP" altLang="en-US" sz="2800" dirty="0" smtClean="0">
                <a:solidFill>
                  <a:srgbClr val="FF0000"/>
                </a:solidFill>
              </a:rPr>
              <a:t>◆</a:t>
            </a:r>
            <a:r>
              <a:rPr kumimoji="1" lang="ja-JP" altLang="en-US" sz="2800" dirty="0" smtClean="0"/>
              <a:t> 超弦理論</a:t>
            </a:r>
            <a:endParaRPr kumimoji="1" lang="ja-JP" altLang="en-US" sz="2800" dirty="0"/>
          </a:p>
        </p:txBody>
      </p:sp>
      <p:sp>
        <p:nvSpPr>
          <p:cNvPr id="3" name="テキスト ボックス 2"/>
          <p:cNvSpPr txBox="1"/>
          <p:nvPr/>
        </p:nvSpPr>
        <p:spPr>
          <a:xfrm>
            <a:off x="2716696" y="1775789"/>
            <a:ext cx="2723823" cy="369332"/>
          </a:xfrm>
          <a:prstGeom prst="rect">
            <a:avLst/>
          </a:prstGeom>
          <a:noFill/>
        </p:spPr>
        <p:txBody>
          <a:bodyPr wrap="none" rtlCol="0">
            <a:spAutoFit/>
          </a:bodyPr>
          <a:lstStyle/>
          <a:p>
            <a:r>
              <a:rPr kumimoji="1" lang="ja-JP" altLang="en-US" dirty="0" smtClean="0"/>
              <a:t>量子重力理論の第一候補</a:t>
            </a:r>
            <a:endParaRPr kumimoji="1" lang="ja-JP" altLang="en-US" dirty="0"/>
          </a:p>
        </p:txBody>
      </p:sp>
      <p:sp>
        <p:nvSpPr>
          <p:cNvPr id="6" name="テキスト ボックス 5"/>
          <p:cNvSpPr txBox="1"/>
          <p:nvPr/>
        </p:nvSpPr>
        <p:spPr>
          <a:xfrm>
            <a:off x="1152939" y="2531165"/>
            <a:ext cx="6546985" cy="646331"/>
          </a:xfrm>
          <a:prstGeom prst="rect">
            <a:avLst/>
          </a:prstGeom>
          <a:noFill/>
        </p:spPr>
        <p:txBody>
          <a:bodyPr wrap="none" rtlCol="0">
            <a:spAutoFit/>
          </a:bodyPr>
          <a:lstStyle/>
          <a:p>
            <a:r>
              <a:rPr kumimoji="1" lang="ja-JP" altLang="en-US" dirty="0" smtClean="0"/>
              <a:t>背景時空が平坦な場合（あるいは</a:t>
            </a:r>
            <a:r>
              <a:rPr kumimoji="1" lang="en-US" altLang="ja-JP" dirty="0" smtClean="0"/>
              <a:t>pp-wave</a:t>
            </a:r>
            <a:r>
              <a:rPr kumimoji="1" lang="ja-JP" altLang="en-US" dirty="0" smtClean="0"/>
              <a:t>時空の場合）には、</a:t>
            </a:r>
            <a:endParaRPr kumimoji="1" lang="en-US" altLang="ja-JP" dirty="0" smtClean="0"/>
          </a:p>
          <a:p>
            <a:r>
              <a:rPr lang="ja-JP" altLang="en-US" dirty="0"/>
              <a:t>摂動論的</a:t>
            </a:r>
            <a:r>
              <a:rPr lang="ja-JP" altLang="en-US" dirty="0" smtClean="0"/>
              <a:t>な定式化が可能である</a:t>
            </a:r>
            <a:endParaRPr kumimoji="1" lang="ja-JP" altLang="en-US" dirty="0"/>
          </a:p>
        </p:txBody>
      </p:sp>
      <p:sp>
        <p:nvSpPr>
          <p:cNvPr id="7" name="テキスト ボックス 6"/>
          <p:cNvSpPr txBox="1"/>
          <p:nvPr/>
        </p:nvSpPr>
        <p:spPr>
          <a:xfrm>
            <a:off x="490331" y="3485322"/>
            <a:ext cx="1107996" cy="369332"/>
          </a:xfrm>
          <a:prstGeom prst="rect">
            <a:avLst/>
          </a:prstGeom>
          <a:noFill/>
        </p:spPr>
        <p:txBody>
          <a:bodyPr wrap="none" rtlCol="0">
            <a:spAutoFit/>
          </a:bodyPr>
          <a:lstStyle/>
          <a:p>
            <a:r>
              <a:rPr kumimoji="1" lang="ja-JP" altLang="en-US" dirty="0" smtClean="0"/>
              <a:t>問題点　</a:t>
            </a:r>
            <a:endParaRPr kumimoji="1" lang="ja-JP" altLang="en-US" dirty="0"/>
          </a:p>
        </p:txBody>
      </p:sp>
      <p:sp>
        <p:nvSpPr>
          <p:cNvPr id="12" name="テキスト ボックス 11"/>
          <p:cNvSpPr txBox="1"/>
          <p:nvPr/>
        </p:nvSpPr>
        <p:spPr>
          <a:xfrm>
            <a:off x="410817" y="3935895"/>
            <a:ext cx="8032968" cy="369332"/>
          </a:xfrm>
          <a:prstGeom prst="rect">
            <a:avLst/>
          </a:prstGeom>
          <a:noFill/>
        </p:spPr>
        <p:txBody>
          <a:bodyPr wrap="none" rtlCol="0">
            <a:spAutoFit/>
          </a:bodyPr>
          <a:lstStyle/>
          <a:p>
            <a:r>
              <a:rPr kumimoji="1" lang="ja-JP" altLang="en-US" dirty="0" smtClean="0"/>
              <a:t>第一量子化しか</a:t>
            </a:r>
            <a:r>
              <a:rPr lang="ja-JP" altLang="en-US" dirty="0" smtClean="0"/>
              <a:t>完成して</a:t>
            </a:r>
            <a:r>
              <a:rPr kumimoji="1" lang="ja-JP" altLang="en-US" dirty="0" smtClean="0"/>
              <a:t>いない。第二量子化？（</a:t>
            </a:r>
            <a:r>
              <a:rPr kumimoji="1" lang="ja-JP" altLang="en-US" dirty="0" smtClean="0">
                <a:solidFill>
                  <a:srgbClr val="FF0000"/>
                </a:solidFill>
              </a:rPr>
              <a:t>行列模型</a:t>
            </a:r>
            <a:r>
              <a:rPr kumimoji="1" lang="ja-JP" altLang="en-US" dirty="0" smtClean="0"/>
              <a:t>、弦の場の理論）</a:t>
            </a:r>
            <a:endParaRPr kumimoji="1" lang="ja-JP" altLang="en-US" dirty="0"/>
          </a:p>
        </p:txBody>
      </p:sp>
      <p:sp>
        <p:nvSpPr>
          <p:cNvPr id="16" name="テキスト ボックス 15"/>
          <p:cNvSpPr txBox="1"/>
          <p:nvPr/>
        </p:nvSpPr>
        <p:spPr>
          <a:xfrm>
            <a:off x="397565" y="4399722"/>
            <a:ext cx="8956298" cy="369332"/>
          </a:xfrm>
          <a:prstGeom prst="rect">
            <a:avLst/>
          </a:prstGeom>
          <a:noFill/>
        </p:spPr>
        <p:txBody>
          <a:bodyPr wrap="none" rtlCol="0">
            <a:spAutoFit/>
          </a:bodyPr>
          <a:lstStyle/>
          <a:p>
            <a:r>
              <a:rPr kumimoji="1" lang="ja-JP" altLang="en-US" dirty="0" smtClean="0"/>
              <a:t>摂動論しか出来ていない。弦理論を記述する</a:t>
            </a:r>
            <a:r>
              <a:rPr lang="ja-JP" altLang="en-US" dirty="0"/>
              <a:t>格子</a:t>
            </a:r>
            <a:r>
              <a:rPr kumimoji="1" lang="ja-JP" altLang="en-US" dirty="0" smtClean="0"/>
              <a:t>理論のようなものは出来るのか？</a:t>
            </a:r>
            <a:endParaRPr kumimoji="1" lang="ja-JP" altLang="en-US" dirty="0"/>
          </a:p>
        </p:txBody>
      </p:sp>
      <p:sp>
        <p:nvSpPr>
          <p:cNvPr id="17" name="テキスト ボックス 16"/>
          <p:cNvSpPr txBox="1"/>
          <p:nvPr/>
        </p:nvSpPr>
        <p:spPr>
          <a:xfrm>
            <a:off x="410818" y="4876803"/>
            <a:ext cx="6186309" cy="369332"/>
          </a:xfrm>
          <a:prstGeom prst="rect">
            <a:avLst/>
          </a:prstGeom>
          <a:noFill/>
        </p:spPr>
        <p:txBody>
          <a:bodyPr wrap="none" rtlCol="0">
            <a:spAutoFit/>
          </a:bodyPr>
          <a:lstStyle/>
          <a:p>
            <a:r>
              <a:rPr kumimoji="1" lang="ja-JP" altLang="en-US" dirty="0" smtClean="0"/>
              <a:t>背景時空が平坦ではないときには</a:t>
            </a:r>
            <a:r>
              <a:rPr lang="ja-JP" altLang="en-US" dirty="0" smtClean="0"/>
              <a:t>摂動論</a:t>
            </a:r>
            <a:r>
              <a:rPr lang="ja-JP" altLang="en-US" dirty="0"/>
              <a:t>も</a:t>
            </a:r>
            <a:r>
              <a:rPr kumimoji="1" lang="ja-JP" altLang="en-US" dirty="0" smtClean="0"/>
              <a:t>出来ていない。</a:t>
            </a:r>
            <a:endParaRPr kumimoji="1" lang="ja-JP" altLang="en-US" dirty="0"/>
          </a:p>
        </p:txBody>
      </p:sp>
      <p:sp>
        <p:nvSpPr>
          <p:cNvPr id="18" name="テキスト ボックス 17"/>
          <p:cNvSpPr txBox="1"/>
          <p:nvPr/>
        </p:nvSpPr>
        <p:spPr>
          <a:xfrm>
            <a:off x="384317" y="5724938"/>
            <a:ext cx="6878806" cy="369332"/>
          </a:xfrm>
          <a:prstGeom prst="rect">
            <a:avLst/>
          </a:prstGeom>
          <a:noFill/>
        </p:spPr>
        <p:txBody>
          <a:bodyPr wrap="none" rtlCol="0">
            <a:spAutoFit/>
          </a:bodyPr>
          <a:lstStyle/>
          <a:p>
            <a:r>
              <a:rPr kumimoji="1" lang="ja-JP" altLang="en-US" dirty="0" smtClean="0"/>
              <a:t>これらの問題を解決し、理論を完全に理解することが出来れば、</a:t>
            </a:r>
            <a:endParaRPr kumimoji="1" lang="ja-JP" altLang="en-US" dirty="0"/>
          </a:p>
        </p:txBody>
      </p:sp>
      <p:sp>
        <p:nvSpPr>
          <p:cNvPr id="19" name="テキスト ボックス 18"/>
          <p:cNvSpPr txBox="1"/>
          <p:nvPr/>
        </p:nvSpPr>
        <p:spPr>
          <a:xfrm>
            <a:off x="384318" y="6109251"/>
            <a:ext cx="8725466" cy="369332"/>
          </a:xfrm>
          <a:prstGeom prst="rect">
            <a:avLst/>
          </a:prstGeom>
          <a:noFill/>
        </p:spPr>
        <p:txBody>
          <a:bodyPr wrap="none" rtlCol="0">
            <a:spAutoFit/>
          </a:bodyPr>
          <a:lstStyle/>
          <a:p>
            <a:r>
              <a:rPr kumimoji="1" lang="ja-JP" altLang="en-US" dirty="0" smtClean="0"/>
              <a:t>量子重力効果が重要となるブラックホールや宇宙の成り立ちも理解できるだろう。</a:t>
            </a:r>
            <a:endParaRPr kumimoji="1" lang="ja-JP" altLang="en-US" dirty="0"/>
          </a:p>
        </p:txBody>
      </p:sp>
      <p:sp>
        <p:nvSpPr>
          <p:cNvPr id="20" name="左中かっこ 19"/>
          <p:cNvSpPr/>
          <p:nvPr/>
        </p:nvSpPr>
        <p:spPr>
          <a:xfrm>
            <a:off x="145773" y="4002155"/>
            <a:ext cx="251792" cy="12192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804357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スター積</a:t>
            </a:r>
            <a:endParaRPr kumimoji="1" lang="ja-JP" altLang="en-US" dirty="0"/>
          </a:p>
        </p:txBody>
      </p:sp>
      <p:sp>
        <p:nvSpPr>
          <p:cNvPr id="4" name="テキスト ボックス 3"/>
          <p:cNvSpPr txBox="1"/>
          <p:nvPr/>
        </p:nvSpPr>
        <p:spPr>
          <a:xfrm>
            <a:off x="318053" y="1669775"/>
            <a:ext cx="646331" cy="369332"/>
          </a:xfrm>
          <a:prstGeom prst="rect">
            <a:avLst/>
          </a:prstGeom>
          <a:noFill/>
        </p:spPr>
        <p:txBody>
          <a:bodyPr wrap="none" rtlCol="0">
            <a:spAutoFit/>
          </a:bodyPr>
          <a:lstStyle/>
          <a:p>
            <a:r>
              <a:rPr kumimoji="1" lang="ja-JP" altLang="en-US" dirty="0" smtClean="0"/>
              <a:t>証明</a:t>
            </a:r>
            <a:endParaRPr kumimoji="1" lang="ja-JP" altLang="en-US" dirty="0"/>
          </a:p>
        </p:txBody>
      </p:sp>
      <p:pic>
        <p:nvPicPr>
          <p:cNvPr id="6" name="図 5"/>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883479" y="2076174"/>
            <a:ext cx="6749415" cy="645795"/>
          </a:xfrm>
          <a:prstGeom prst="rect">
            <a:avLst/>
          </a:prstGeom>
        </p:spPr>
      </p:pic>
      <p:pic>
        <p:nvPicPr>
          <p:cNvPr id="8" name="図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277112" y="2871305"/>
            <a:ext cx="2002155" cy="276225"/>
          </a:xfrm>
          <a:prstGeom prst="rect">
            <a:avLst/>
          </a:prstGeom>
        </p:spPr>
      </p:pic>
      <p:sp>
        <p:nvSpPr>
          <p:cNvPr id="10" name="左中かっこ 9"/>
          <p:cNvSpPr/>
          <p:nvPr/>
        </p:nvSpPr>
        <p:spPr>
          <a:xfrm rot="16200000">
            <a:off x="7070036" y="2113723"/>
            <a:ext cx="159025" cy="10469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7991061" y="2292626"/>
            <a:ext cx="1072730" cy="369332"/>
          </a:xfrm>
          <a:prstGeom prst="rect">
            <a:avLst/>
          </a:prstGeom>
          <a:noFill/>
        </p:spPr>
        <p:txBody>
          <a:bodyPr wrap="none" rtlCol="0">
            <a:spAutoFit/>
          </a:bodyPr>
          <a:lstStyle/>
          <a:p>
            <a:r>
              <a:rPr kumimoji="1" lang="en-US" altLang="ja-JP" dirty="0" smtClean="0"/>
              <a:t>BCH</a:t>
            </a:r>
            <a:r>
              <a:rPr kumimoji="1" lang="ja-JP" altLang="en-US" dirty="0" smtClean="0"/>
              <a:t>公式</a:t>
            </a:r>
            <a:endParaRPr kumimoji="1" lang="ja-JP" altLang="en-US" dirty="0"/>
          </a:p>
        </p:txBody>
      </p:sp>
      <p:pic>
        <p:nvPicPr>
          <p:cNvPr id="14" name="図 13"/>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943114" y="3288750"/>
            <a:ext cx="7025640" cy="645795"/>
          </a:xfrm>
          <a:prstGeom prst="rect">
            <a:avLst/>
          </a:prstGeom>
        </p:spPr>
      </p:pic>
      <p:pic>
        <p:nvPicPr>
          <p:cNvPr id="16" name="図 15"/>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909984" y="4064002"/>
            <a:ext cx="7025640" cy="645795"/>
          </a:xfrm>
          <a:prstGeom prst="rect">
            <a:avLst/>
          </a:prstGeom>
        </p:spPr>
      </p:pic>
      <p:pic>
        <p:nvPicPr>
          <p:cNvPr id="18" name="図 17"/>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916612" y="4839254"/>
            <a:ext cx="7031355" cy="645795"/>
          </a:xfrm>
          <a:prstGeom prst="rect">
            <a:avLst/>
          </a:prstGeom>
        </p:spPr>
      </p:pic>
      <p:pic>
        <p:nvPicPr>
          <p:cNvPr id="19" name="図 18"/>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7920383" y="4567583"/>
            <a:ext cx="1099185" cy="241935"/>
          </a:xfrm>
          <a:prstGeom prst="rect">
            <a:avLst/>
          </a:prstGeom>
        </p:spPr>
      </p:pic>
      <p:pic>
        <p:nvPicPr>
          <p:cNvPr id="24" name="図 23"/>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936492" y="5627757"/>
            <a:ext cx="5438775" cy="621030"/>
          </a:xfrm>
          <a:prstGeom prst="rect">
            <a:avLst/>
          </a:prstGeom>
        </p:spPr>
      </p:pic>
      <p:pic>
        <p:nvPicPr>
          <p:cNvPr id="23" name="図 22"/>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3487530" y="6482520"/>
            <a:ext cx="824865" cy="255270"/>
          </a:xfrm>
          <a:prstGeom prst="rect">
            <a:avLst/>
          </a:prstGeom>
        </p:spPr>
      </p:pic>
      <p:sp>
        <p:nvSpPr>
          <p:cNvPr id="25" name="左中かっこ 24"/>
          <p:cNvSpPr/>
          <p:nvPr/>
        </p:nvSpPr>
        <p:spPr>
          <a:xfrm rot="16200000">
            <a:off x="3790122" y="5002693"/>
            <a:ext cx="218663" cy="259080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8539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スター積</a:t>
            </a:r>
            <a:endParaRPr kumimoji="1" lang="ja-JP" altLang="en-US" dirty="0"/>
          </a:p>
        </p:txBody>
      </p:sp>
      <p:pic>
        <p:nvPicPr>
          <p:cNvPr id="4" name="図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35269" y="2553253"/>
            <a:ext cx="3627120" cy="476250"/>
          </a:xfrm>
          <a:prstGeom prst="rect">
            <a:avLst/>
          </a:prstGeom>
        </p:spPr>
      </p:pic>
      <p:sp>
        <p:nvSpPr>
          <p:cNvPr id="5" name="テキスト ボックス 4"/>
          <p:cNvSpPr txBox="1"/>
          <p:nvPr/>
        </p:nvSpPr>
        <p:spPr>
          <a:xfrm>
            <a:off x="636104" y="1842052"/>
            <a:ext cx="5493812" cy="369332"/>
          </a:xfrm>
          <a:prstGeom prst="rect">
            <a:avLst/>
          </a:prstGeom>
          <a:noFill/>
        </p:spPr>
        <p:txBody>
          <a:bodyPr wrap="none" rtlCol="0">
            <a:spAutoFit/>
          </a:bodyPr>
          <a:lstStyle/>
          <a:p>
            <a:r>
              <a:rPr kumimoji="1" lang="ja-JP" altLang="en-US" dirty="0" smtClean="0"/>
              <a:t>が小さい時にスター積は以下のように展開される。</a:t>
            </a:r>
            <a:endParaRPr kumimoji="1" lang="ja-JP" altLang="en-US" dirty="0"/>
          </a:p>
        </p:txBody>
      </p:sp>
      <p:pic>
        <p:nvPicPr>
          <p:cNvPr id="6" name="図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25669" y="1930401"/>
            <a:ext cx="106680" cy="182880"/>
          </a:xfrm>
          <a:prstGeom prst="rect">
            <a:avLst/>
          </a:prstGeom>
        </p:spPr>
      </p:pic>
      <p:pic>
        <p:nvPicPr>
          <p:cNvPr id="8" name="図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069547" y="3195983"/>
            <a:ext cx="3714750" cy="525780"/>
          </a:xfrm>
          <a:prstGeom prst="rect">
            <a:avLst/>
          </a:prstGeom>
        </p:spPr>
      </p:pic>
      <p:sp>
        <p:nvSpPr>
          <p:cNvPr id="9" name="テキスト ボックス 8"/>
          <p:cNvSpPr txBox="1"/>
          <p:nvPr/>
        </p:nvSpPr>
        <p:spPr>
          <a:xfrm>
            <a:off x="437322" y="3949147"/>
            <a:ext cx="3185487" cy="369332"/>
          </a:xfrm>
          <a:prstGeom prst="rect">
            <a:avLst/>
          </a:prstGeom>
          <a:noFill/>
        </p:spPr>
        <p:txBody>
          <a:bodyPr wrap="none" rtlCol="0">
            <a:spAutoFit/>
          </a:bodyPr>
          <a:lstStyle/>
          <a:p>
            <a:r>
              <a:rPr kumimoji="1" lang="ja-JP" altLang="en-US" dirty="0" smtClean="0"/>
              <a:t>スター積は結合束を満たす。</a:t>
            </a:r>
            <a:endParaRPr kumimoji="1" lang="ja-JP" altLang="en-US" dirty="0"/>
          </a:p>
        </p:txBody>
      </p:sp>
      <p:pic>
        <p:nvPicPr>
          <p:cNvPr id="10" name="図 9"/>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745948" y="4010992"/>
            <a:ext cx="2493645" cy="255270"/>
          </a:xfrm>
          <a:prstGeom prst="rect">
            <a:avLst/>
          </a:prstGeom>
        </p:spPr>
      </p:pic>
      <p:sp>
        <p:nvSpPr>
          <p:cNvPr id="12" name="テキスト ボックス 11"/>
          <p:cNvSpPr txBox="1"/>
          <p:nvPr/>
        </p:nvSpPr>
        <p:spPr>
          <a:xfrm>
            <a:off x="781878" y="5168346"/>
            <a:ext cx="8154797" cy="1477328"/>
          </a:xfrm>
          <a:prstGeom prst="rect">
            <a:avLst/>
          </a:prstGeom>
          <a:noFill/>
        </p:spPr>
        <p:txBody>
          <a:bodyPr wrap="none" rtlCol="0">
            <a:spAutoFit/>
          </a:bodyPr>
          <a:lstStyle/>
          <a:p>
            <a:r>
              <a:rPr kumimoji="1" lang="en-US" altLang="ja-JP" dirty="0" smtClean="0"/>
              <a:t>Cf. </a:t>
            </a:r>
            <a:r>
              <a:rPr kumimoji="1" lang="ja-JP" altLang="en-US" dirty="0" smtClean="0"/>
              <a:t>変形量子化の問題：</a:t>
            </a:r>
            <a:endParaRPr kumimoji="1" lang="en-US" altLang="ja-JP" dirty="0" smtClean="0"/>
          </a:p>
          <a:p>
            <a:r>
              <a:rPr lang="ja-JP" altLang="en-US" dirty="0" smtClean="0"/>
              <a:t>ポアソン多様体上の関数上に、以下のような積を見つけられるか？</a:t>
            </a:r>
            <a:endParaRPr lang="en-US" altLang="ja-JP" dirty="0" smtClean="0"/>
          </a:p>
          <a:p>
            <a:r>
              <a:rPr lang="ja-JP" altLang="en-US" dirty="0"/>
              <a:t>　</a:t>
            </a:r>
            <a:r>
              <a:rPr lang="ja-JP" altLang="en-US" dirty="0" smtClean="0"/>
              <a:t>（</a:t>
            </a:r>
            <a:r>
              <a:rPr lang="en-US" altLang="ja-JP" dirty="0" err="1" smtClean="0"/>
              <a:t>i</a:t>
            </a:r>
            <a:r>
              <a:rPr lang="ja-JP" altLang="en-US" dirty="0" smtClean="0"/>
              <a:t>）</a:t>
            </a:r>
            <a:r>
              <a:rPr lang="en-US" altLang="ja-JP" dirty="0" smtClean="0"/>
              <a:t>1-</a:t>
            </a:r>
            <a:r>
              <a:rPr lang="ja-JP" altLang="en-US" dirty="0" smtClean="0"/>
              <a:t>パラメータで形式級数の形に表され、パラメータの</a:t>
            </a:r>
            <a:r>
              <a:rPr lang="en-US" altLang="ja-JP" dirty="0" smtClean="0"/>
              <a:t>0</a:t>
            </a:r>
            <a:r>
              <a:rPr lang="ja-JP" altLang="en-US" dirty="0" smtClean="0"/>
              <a:t>次は通常の積、</a:t>
            </a:r>
            <a:endParaRPr lang="en-US" altLang="ja-JP" dirty="0" smtClean="0"/>
          </a:p>
          <a:p>
            <a:r>
              <a:rPr lang="ja-JP" altLang="en-US" dirty="0"/>
              <a:t>　</a:t>
            </a:r>
            <a:r>
              <a:rPr lang="ja-JP" altLang="en-US" dirty="0" smtClean="0"/>
              <a:t>　　 </a:t>
            </a:r>
            <a:r>
              <a:rPr lang="en-US" altLang="ja-JP" dirty="0" smtClean="0"/>
              <a:t>1</a:t>
            </a:r>
            <a:r>
              <a:rPr lang="ja-JP" altLang="en-US" dirty="0" smtClean="0"/>
              <a:t>次はポアソン括弧で与えられる。</a:t>
            </a:r>
            <a:endParaRPr lang="en-US" altLang="ja-JP" dirty="0" smtClean="0"/>
          </a:p>
          <a:p>
            <a:r>
              <a:rPr kumimoji="1" lang="en-US" altLang="ja-JP" dirty="0" smtClean="0"/>
              <a:t>     </a:t>
            </a:r>
            <a:r>
              <a:rPr kumimoji="1" lang="ja-JP" altLang="en-US" dirty="0" smtClean="0"/>
              <a:t>（</a:t>
            </a:r>
            <a:r>
              <a:rPr kumimoji="1" lang="en-US" altLang="ja-JP" dirty="0" smtClean="0"/>
              <a:t>ii</a:t>
            </a:r>
            <a:r>
              <a:rPr kumimoji="1" lang="ja-JP" altLang="en-US" dirty="0" smtClean="0"/>
              <a:t>）結合束を満たす。</a:t>
            </a:r>
            <a:endParaRPr kumimoji="1" lang="ja-JP" altLang="en-US" dirty="0"/>
          </a:p>
        </p:txBody>
      </p:sp>
      <p:sp>
        <p:nvSpPr>
          <p:cNvPr id="13" name="テキスト ボックス 12"/>
          <p:cNvSpPr txBox="1"/>
          <p:nvPr/>
        </p:nvSpPr>
        <p:spPr>
          <a:xfrm>
            <a:off x="430695" y="4353338"/>
            <a:ext cx="3185487" cy="369332"/>
          </a:xfrm>
          <a:prstGeom prst="rect">
            <a:avLst/>
          </a:prstGeom>
          <a:noFill/>
        </p:spPr>
        <p:txBody>
          <a:bodyPr wrap="none" rtlCol="0">
            <a:spAutoFit/>
          </a:bodyPr>
          <a:lstStyle/>
          <a:p>
            <a:r>
              <a:rPr kumimoji="1" lang="ja-JP" altLang="en-US" dirty="0" smtClean="0"/>
              <a:t>また、一般に非可換である。</a:t>
            </a:r>
            <a:endParaRPr kumimoji="1" lang="ja-JP" altLang="en-US" dirty="0"/>
          </a:p>
        </p:txBody>
      </p:sp>
      <p:pic>
        <p:nvPicPr>
          <p:cNvPr id="15" name="図 14"/>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752575" y="4401931"/>
            <a:ext cx="1354455" cy="238125"/>
          </a:xfrm>
          <a:prstGeom prst="rect">
            <a:avLst/>
          </a:prstGeom>
        </p:spPr>
      </p:pic>
      <p:sp>
        <p:nvSpPr>
          <p:cNvPr id="17" name="テキスト ボックス 16"/>
          <p:cNvSpPr txBox="1"/>
          <p:nvPr/>
        </p:nvSpPr>
        <p:spPr>
          <a:xfrm>
            <a:off x="7023652" y="6255024"/>
            <a:ext cx="1376787" cy="369332"/>
          </a:xfrm>
          <a:prstGeom prst="rect">
            <a:avLst/>
          </a:prstGeom>
          <a:noFill/>
        </p:spPr>
        <p:txBody>
          <a:bodyPr wrap="none" rtlCol="0">
            <a:spAutoFit/>
          </a:bodyPr>
          <a:lstStyle/>
          <a:p>
            <a:r>
              <a:rPr kumimoji="1" lang="en-US" altLang="ja-JP" dirty="0" smtClean="0"/>
              <a:t>[</a:t>
            </a:r>
            <a:r>
              <a:rPr kumimoji="1" lang="en-US" altLang="ja-JP" dirty="0" err="1" smtClean="0"/>
              <a:t>Kontsevich</a:t>
            </a:r>
            <a:r>
              <a:rPr kumimoji="1" lang="en-US" altLang="ja-JP" dirty="0" smtClean="0"/>
              <a:t>]</a:t>
            </a:r>
            <a:endParaRPr kumimoji="1" lang="ja-JP" altLang="en-US" dirty="0"/>
          </a:p>
        </p:txBody>
      </p:sp>
      <p:sp>
        <p:nvSpPr>
          <p:cNvPr id="18" name="大かっこ 17"/>
          <p:cNvSpPr/>
          <p:nvPr/>
        </p:nvSpPr>
        <p:spPr>
          <a:xfrm>
            <a:off x="437322" y="5194850"/>
            <a:ext cx="8428382" cy="1417983"/>
          </a:xfrm>
          <a:prstGeom prst="bracketPair">
            <a:avLst>
              <a:gd name="adj" fmla="val 82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5819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7"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非可換平面のまとめ</a:t>
            </a:r>
            <a:endParaRPr kumimoji="1" lang="ja-JP" altLang="en-US" dirty="0"/>
          </a:p>
        </p:txBody>
      </p:sp>
      <p:pic>
        <p:nvPicPr>
          <p:cNvPr id="4" name="図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930402" y="2566502"/>
            <a:ext cx="4097655" cy="621030"/>
          </a:xfrm>
          <a:prstGeom prst="rect">
            <a:avLst/>
          </a:prstGeom>
        </p:spPr>
      </p:pic>
      <p:pic>
        <p:nvPicPr>
          <p:cNvPr id="5" name="図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79896" y="1665356"/>
            <a:ext cx="1282065" cy="255270"/>
          </a:xfrm>
          <a:prstGeom prst="rect">
            <a:avLst/>
          </a:prstGeom>
        </p:spPr>
      </p:pic>
      <p:sp>
        <p:nvSpPr>
          <p:cNvPr id="6" name="テキスト ボックス 5"/>
          <p:cNvSpPr txBox="1"/>
          <p:nvPr/>
        </p:nvSpPr>
        <p:spPr>
          <a:xfrm>
            <a:off x="410817" y="2173356"/>
            <a:ext cx="4108817" cy="369332"/>
          </a:xfrm>
          <a:prstGeom prst="rect">
            <a:avLst/>
          </a:prstGeom>
          <a:noFill/>
        </p:spPr>
        <p:txBody>
          <a:bodyPr wrap="none" rtlCol="0">
            <a:spAutoFit/>
          </a:bodyPr>
          <a:lstStyle/>
          <a:p>
            <a:r>
              <a:rPr kumimoji="1" lang="ja-JP" altLang="en-US" dirty="0" smtClean="0"/>
              <a:t>・非可換平面上の関数は演算子である</a:t>
            </a:r>
            <a:endParaRPr kumimoji="1" lang="ja-JP" altLang="en-US" dirty="0"/>
          </a:p>
        </p:txBody>
      </p:sp>
      <p:sp>
        <p:nvSpPr>
          <p:cNvPr id="7" name="テキスト ボックス 6"/>
          <p:cNvSpPr txBox="1"/>
          <p:nvPr/>
        </p:nvSpPr>
        <p:spPr>
          <a:xfrm>
            <a:off x="410817" y="3326294"/>
            <a:ext cx="7340471" cy="369332"/>
          </a:xfrm>
          <a:prstGeom prst="rect">
            <a:avLst/>
          </a:prstGeom>
          <a:noFill/>
        </p:spPr>
        <p:txBody>
          <a:bodyPr wrap="none" rtlCol="0">
            <a:spAutoFit/>
          </a:bodyPr>
          <a:lstStyle/>
          <a:p>
            <a:r>
              <a:rPr lang="ja-JP" altLang="en-US" dirty="0" smtClean="0"/>
              <a:t>・非可換平面上の微分＝座標との交換子　（交換子⇔ポアソン括弧）</a:t>
            </a:r>
            <a:endParaRPr kumimoji="1" lang="ja-JP" altLang="en-US" dirty="0"/>
          </a:p>
        </p:txBody>
      </p:sp>
      <p:sp>
        <p:nvSpPr>
          <p:cNvPr id="8" name="テキスト ボックス 7"/>
          <p:cNvSpPr txBox="1"/>
          <p:nvPr/>
        </p:nvSpPr>
        <p:spPr>
          <a:xfrm>
            <a:off x="410817" y="4525614"/>
            <a:ext cx="3647152" cy="369332"/>
          </a:xfrm>
          <a:prstGeom prst="rect">
            <a:avLst/>
          </a:prstGeom>
          <a:noFill/>
        </p:spPr>
        <p:txBody>
          <a:bodyPr wrap="none" rtlCol="0">
            <a:spAutoFit/>
          </a:bodyPr>
          <a:lstStyle/>
          <a:p>
            <a:r>
              <a:rPr lang="ja-JP" altLang="en-US" dirty="0" smtClean="0"/>
              <a:t>・非可換平面上の積分＝トレース</a:t>
            </a:r>
            <a:endParaRPr kumimoji="1" lang="ja-JP" altLang="en-US" dirty="0"/>
          </a:p>
        </p:txBody>
      </p:sp>
      <p:sp>
        <p:nvSpPr>
          <p:cNvPr id="9" name="テキスト ボックス 8"/>
          <p:cNvSpPr txBox="1"/>
          <p:nvPr/>
        </p:nvSpPr>
        <p:spPr>
          <a:xfrm>
            <a:off x="410817" y="5565912"/>
            <a:ext cx="2816797" cy="369332"/>
          </a:xfrm>
          <a:prstGeom prst="rect">
            <a:avLst/>
          </a:prstGeom>
          <a:noFill/>
        </p:spPr>
        <p:txBody>
          <a:bodyPr wrap="none" rtlCol="0">
            <a:spAutoFit/>
          </a:bodyPr>
          <a:lstStyle/>
          <a:p>
            <a:r>
              <a:rPr kumimoji="1" lang="ja-JP" altLang="en-US" dirty="0" smtClean="0"/>
              <a:t>・演算子の積 ⇔</a:t>
            </a:r>
            <a:r>
              <a:rPr lang="ja-JP" altLang="en-US" dirty="0"/>
              <a:t> </a:t>
            </a:r>
            <a:r>
              <a:rPr kumimoji="1" lang="ja-JP" altLang="en-US" dirty="0" smtClean="0"/>
              <a:t>スター積</a:t>
            </a:r>
            <a:endParaRPr kumimoji="1" lang="ja-JP" altLang="en-US" dirty="0"/>
          </a:p>
        </p:txBody>
      </p:sp>
      <p:pic>
        <p:nvPicPr>
          <p:cNvPr id="14" name="図 1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910526" y="3779074"/>
            <a:ext cx="5431155" cy="621030"/>
          </a:xfrm>
          <a:prstGeom prst="rect">
            <a:avLst/>
          </a:prstGeom>
        </p:spPr>
      </p:pic>
      <p:pic>
        <p:nvPicPr>
          <p:cNvPr id="11" name="図 1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003827" y="4912138"/>
            <a:ext cx="2238375" cy="563880"/>
          </a:xfrm>
          <a:prstGeom prst="rect">
            <a:avLst/>
          </a:prstGeom>
        </p:spPr>
      </p:pic>
      <p:pic>
        <p:nvPicPr>
          <p:cNvPr id="12" name="図 1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870768" y="6024935"/>
            <a:ext cx="4937760" cy="621030"/>
          </a:xfrm>
          <a:prstGeom prst="rect">
            <a:avLst/>
          </a:prstGeom>
        </p:spPr>
      </p:pic>
      <p:sp>
        <p:nvSpPr>
          <p:cNvPr id="13" name="テキスト ボックス 12"/>
          <p:cNvSpPr txBox="1"/>
          <p:nvPr/>
        </p:nvSpPr>
        <p:spPr>
          <a:xfrm>
            <a:off x="6493566" y="2663685"/>
            <a:ext cx="1516762" cy="369332"/>
          </a:xfrm>
          <a:prstGeom prst="rect">
            <a:avLst/>
          </a:prstGeom>
          <a:noFill/>
        </p:spPr>
        <p:txBody>
          <a:bodyPr wrap="none" rtlCol="0">
            <a:spAutoFit/>
          </a:bodyPr>
          <a:lstStyle/>
          <a:p>
            <a:r>
              <a:rPr kumimoji="1" lang="en-US" altLang="ja-JP" dirty="0" smtClean="0"/>
              <a:t>Weyl ordering</a:t>
            </a:r>
            <a:endParaRPr kumimoji="1" lang="ja-JP" altLang="en-US" dirty="0"/>
          </a:p>
        </p:txBody>
      </p:sp>
      <p:sp>
        <p:nvSpPr>
          <p:cNvPr id="15" name="テキスト ボックス 14"/>
          <p:cNvSpPr txBox="1"/>
          <p:nvPr/>
        </p:nvSpPr>
        <p:spPr>
          <a:xfrm>
            <a:off x="1855304" y="1590262"/>
            <a:ext cx="2646878" cy="369332"/>
          </a:xfrm>
          <a:prstGeom prst="rect">
            <a:avLst/>
          </a:prstGeom>
          <a:noFill/>
        </p:spPr>
        <p:txBody>
          <a:bodyPr wrap="none" rtlCol="0">
            <a:spAutoFit/>
          </a:bodyPr>
          <a:lstStyle/>
          <a:p>
            <a:r>
              <a:rPr kumimoji="1" lang="ja-JP" altLang="en-US" dirty="0" smtClean="0">
                <a:solidFill>
                  <a:srgbClr val="FF0000"/>
                </a:solidFill>
              </a:rPr>
              <a:t>非可換化</a:t>
            </a:r>
            <a:r>
              <a:rPr kumimoji="1" lang="en-US" altLang="ja-JP" dirty="0" smtClean="0">
                <a:solidFill>
                  <a:srgbClr val="FF0000"/>
                </a:solidFill>
              </a:rPr>
              <a:t>:  </a:t>
            </a:r>
            <a:r>
              <a:rPr kumimoji="1" lang="ja-JP" altLang="en-US" dirty="0" smtClean="0">
                <a:solidFill>
                  <a:srgbClr val="FF0000"/>
                </a:solidFill>
              </a:rPr>
              <a:t>関数→演算子</a:t>
            </a:r>
            <a:endParaRPr kumimoji="1" lang="ja-JP" altLang="en-US" dirty="0">
              <a:solidFill>
                <a:srgbClr val="FF0000"/>
              </a:solidFill>
            </a:endParaRPr>
          </a:p>
        </p:txBody>
      </p:sp>
    </p:spTree>
    <p:extLst>
      <p:ext uri="{BB962C8B-B14F-4D97-AF65-F5344CB8AC3E}">
        <p14:creationId xmlns:p14="http://schemas.microsoft.com/office/powerpoint/2010/main" val="18536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62609" y="3190196"/>
            <a:ext cx="7712766" cy="1252728"/>
          </a:xfrm>
        </p:spPr>
        <p:txBody>
          <a:bodyPr>
            <a:normAutofit fontScale="90000"/>
          </a:bodyPr>
          <a:lstStyle/>
          <a:p>
            <a:r>
              <a:rPr lang="ja-JP" altLang="en-US" dirty="0" smtClean="0"/>
              <a:t>１</a:t>
            </a:r>
            <a:r>
              <a:rPr lang="en-US" altLang="ja-JP" dirty="0" smtClean="0"/>
              <a:t>-</a:t>
            </a:r>
            <a:r>
              <a:rPr lang="ja-JP" altLang="en-US" dirty="0" smtClean="0"/>
              <a:t>２</a:t>
            </a:r>
            <a:r>
              <a:rPr kumimoji="1" lang="ja-JP" altLang="en-US" dirty="0" smtClean="0"/>
              <a:t>．非可換平面上の場の理論</a:t>
            </a:r>
            <a:endParaRPr kumimoji="1" lang="ja-JP" altLang="en-US" dirty="0"/>
          </a:p>
        </p:txBody>
      </p:sp>
    </p:spTree>
    <p:extLst>
      <p:ext uri="{BB962C8B-B14F-4D97-AF65-F5344CB8AC3E}">
        <p14:creationId xmlns:p14="http://schemas.microsoft.com/office/powerpoint/2010/main" val="331243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非可換平面上の場の理論</a:t>
            </a:r>
            <a:endParaRPr kumimoji="1" lang="ja-JP" altLang="en-US" dirty="0"/>
          </a:p>
        </p:txBody>
      </p:sp>
      <p:sp>
        <p:nvSpPr>
          <p:cNvPr id="4" name="テキスト ボックス 3"/>
          <p:cNvSpPr txBox="1"/>
          <p:nvPr/>
        </p:nvSpPr>
        <p:spPr>
          <a:xfrm>
            <a:off x="424070" y="1855304"/>
            <a:ext cx="1898277" cy="369332"/>
          </a:xfrm>
          <a:prstGeom prst="rect">
            <a:avLst/>
          </a:prstGeom>
          <a:noFill/>
        </p:spPr>
        <p:txBody>
          <a:bodyPr wrap="none" rtlCol="0">
            <a:spAutoFit/>
          </a:bodyPr>
          <a:lstStyle/>
          <a:p>
            <a:r>
              <a:rPr kumimoji="1" lang="ja-JP" altLang="en-US" dirty="0" smtClean="0"/>
              <a:t>平面上の</a:t>
            </a:r>
            <a:r>
              <a:rPr kumimoji="1" lang="en-US" altLang="ja-JP" dirty="0" smtClean="0"/>
              <a:t>Φ</a:t>
            </a:r>
            <a:r>
              <a:rPr kumimoji="1" lang="ja-JP" altLang="en-US" baseline="30000" dirty="0" smtClean="0"/>
              <a:t>４</a:t>
            </a:r>
            <a:r>
              <a:rPr kumimoji="1" lang="ja-JP" altLang="en-US" dirty="0" smtClean="0"/>
              <a:t>理論</a:t>
            </a:r>
            <a:endParaRPr kumimoji="1" lang="ja-JP" altLang="en-US" dirty="0"/>
          </a:p>
        </p:txBody>
      </p:sp>
      <p:pic>
        <p:nvPicPr>
          <p:cNvPr id="14" name="図 1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334055" y="2420731"/>
            <a:ext cx="4128135" cy="624840"/>
          </a:xfrm>
          <a:prstGeom prst="rect">
            <a:avLst/>
          </a:prstGeom>
        </p:spPr>
      </p:pic>
      <p:pic>
        <p:nvPicPr>
          <p:cNvPr id="8" name="図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671984" y="3169478"/>
            <a:ext cx="3966210" cy="624840"/>
          </a:xfrm>
          <a:prstGeom prst="rect">
            <a:avLst/>
          </a:prstGeom>
        </p:spPr>
      </p:pic>
      <p:sp>
        <p:nvSpPr>
          <p:cNvPr id="9" name="テキスト ボックス 8"/>
          <p:cNvSpPr txBox="1"/>
          <p:nvPr/>
        </p:nvSpPr>
        <p:spPr>
          <a:xfrm>
            <a:off x="450574" y="4081672"/>
            <a:ext cx="6745757" cy="369332"/>
          </a:xfrm>
          <a:prstGeom prst="rect">
            <a:avLst/>
          </a:prstGeom>
          <a:noFill/>
        </p:spPr>
        <p:txBody>
          <a:bodyPr wrap="none" rtlCol="0">
            <a:spAutoFit/>
          </a:bodyPr>
          <a:lstStyle/>
          <a:p>
            <a:r>
              <a:rPr kumimoji="1" lang="ja-JP" altLang="en-US" dirty="0" smtClean="0"/>
              <a:t>非可換平面上の</a:t>
            </a:r>
            <a:r>
              <a:rPr kumimoji="1" lang="en-US" altLang="ja-JP" dirty="0" smtClean="0"/>
              <a:t>Φ</a:t>
            </a:r>
            <a:r>
              <a:rPr kumimoji="1" lang="ja-JP" altLang="en-US" baseline="30000" dirty="0" smtClean="0"/>
              <a:t>４</a:t>
            </a:r>
            <a:r>
              <a:rPr kumimoji="1" lang="ja-JP" altLang="en-US" dirty="0" smtClean="0"/>
              <a:t>理論として自然な作用は以下のものだろう。</a:t>
            </a:r>
            <a:endParaRPr kumimoji="1" lang="ja-JP" altLang="en-US" dirty="0"/>
          </a:p>
        </p:txBody>
      </p:sp>
      <p:pic>
        <p:nvPicPr>
          <p:cNvPr id="15" name="図 1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373812" y="4753113"/>
            <a:ext cx="4208145" cy="624840"/>
          </a:xfrm>
          <a:prstGeom prst="rect">
            <a:avLst/>
          </a:prstGeom>
        </p:spPr>
      </p:pic>
      <p:sp>
        <p:nvSpPr>
          <p:cNvPr id="12" name="テキスト ボックス 11"/>
          <p:cNvSpPr txBox="1"/>
          <p:nvPr/>
        </p:nvSpPr>
        <p:spPr>
          <a:xfrm>
            <a:off x="477079" y="5658678"/>
            <a:ext cx="3647152" cy="369332"/>
          </a:xfrm>
          <a:prstGeom prst="rect">
            <a:avLst/>
          </a:prstGeom>
          <a:noFill/>
        </p:spPr>
        <p:txBody>
          <a:bodyPr wrap="none" rtlCol="0">
            <a:spAutoFit/>
          </a:bodyPr>
          <a:lstStyle/>
          <a:p>
            <a:r>
              <a:rPr kumimoji="1" lang="ja-JP" altLang="en-US" dirty="0" smtClean="0"/>
              <a:t>これを量子化したらどうなるか？</a:t>
            </a:r>
            <a:endParaRPr kumimoji="1" lang="ja-JP" altLang="en-US" dirty="0"/>
          </a:p>
        </p:txBody>
      </p:sp>
      <p:sp>
        <p:nvSpPr>
          <p:cNvPr id="16" name="テキスト ボックス 15"/>
          <p:cNvSpPr txBox="1"/>
          <p:nvPr/>
        </p:nvSpPr>
        <p:spPr>
          <a:xfrm>
            <a:off x="503583" y="6056245"/>
            <a:ext cx="7661072" cy="369332"/>
          </a:xfrm>
          <a:prstGeom prst="rect">
            <a:avLst/>
          </a:prstGeom>
          <a:noFill/>
        </p:spPr>
        <p:txBody>
          <a:bodyPr wrap="none" rtlCol="0">
            <a:spAutoFit/>
          </a:bodyPr>
          <a:lstStyle/>
          <a:p>
            <a:r>
              <a:rPr kumimoji="1" lang="ja-JP" altLang="en-US" dirty="0" smtClean="0"/>
              <a:t>実は</a:t>
            </a:r>
            <a:r>
              <a:rPr kumimoji="1" lang="en-US" altLang="ja-JP" dirty="0" smtClean="0"/>
              <a:t>UV/IR mixing</a:t>
            </a:r>
            <a:r>
              <a:rPr kumimoji="1" lang="ja-JP" altLang="en-US" dirty="0" smtClean="0"/>
              <a:t>と呼ばれる病的な振る舞いをすることが知られている。</a:t>
            </a:r>
            <a:endParaRPr kumimoji="1" lang="ja-JP" altLang="en-US" dirty="0"/>
          </a:p>
        </p:txBody>
      </p:sp>
    </p:spTree>
    <p:extLst>
      <p:ext uri="{BB962C8B-B14F-4D97-AF65-F5344CB8AC3E}">
        <p14:creationId xmlns:p14="http://schemas.microsoft.com/office/powerpoint/2010/main" val="40938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非可換平面上の場の理論</a:t>
            </a:r>
            <a:endParaRPr kumimoji="1" lang="ja-JP" altLang="en-US" dirty="0"/>
          </a:p>
        </p:txBody>
      </p:sp>
      <p:pic>
        <p:nvPicPr>
          <p:cNvPr id="10" name="図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413569" y="1771375"/>
            <a:ext cx="4208145" cy="624840"/>
          </a:xfrm>
          <a:prstGeom prst="rect">
            <a:avLst/>
          </a:prstGeom>
        </p:spPr>
      </p:pic>
      <p:sp>
        <p:nvSpPr>
          <p:cNvPr id="5" name="テキスト ボックス 4"/>
          <p:cNvSpPr txBox="1"/>
          <p:nvPr/>
        </p:nvSpPr>
        <p:spPr>
          <a:xfrm>
            <a:off x="477078" y="2663687"/>
            <a:ext cx="6186309" cy="369332"/>
          </a:xfrm>
          <a:prstGeom prst="rect">
            <a:avLst/>
          </a:prstGeom>
          <a:noFill/>
        </p:spPr>
        <p:txBody>
          <a:bodyPr wrap="none" rtlCol="0">
            <a:spAutoFit/>
          </a:bodyPr>
          <a:lstStyle/>
          <a:p>
            <a:r>
              <a:rPr kumimoji="1" lang="ja-JP" altLang="en-US" dirty="0" smtClean="0"/>
              <a:t>量子化するために、これを普通の関数で表すことにする。</a:t>
            </a:r>
            <a:endParaRPr kumimoji="1" lang="ja-JP" altLang="en-US" dirty="0"/>
          </a:p>
        </p:txBody>
      </p:sp>
      <p:pic>
        <p:nvPicPr>
          <p:cNvPr id="7" name="図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784628" y="3202605"/>
            <a:ext cx="4099560" cy="621030"/>
          </a:xfrm>
          <a:prstGeom prst="rect">
            <a:avLst/>
          </a:prstGeom>
        </p:spPr>
      </p:pic>
      <p:sp>
        <p:nvSpPr>
          <p:cNvPr id="9" name="テキスト ボックス 8"/>
          <p:cNvSpPr txBox="1"/>
          <p:nvPr/>
        </p:nvSpPr>
        <p:spPr>
          <a:xfrm>
            <a:off x="6069496" y="3352801"/>
            <a:ext cx="877163" cy="369332"/>
          </a:xfrm>
          <a:prstGeom prst="rect">
            <a:avLst/>
          </a:prstGeom>
          <a:noFill/>
        </p:spPr>
        <p:txBody>
          <a:bodyPr wrap="none" rtlCol="0">
            <a:spAutoFit/>
          </a:bodyPr>
          <a:lstStyle/>
          <a:p>
            <a:r>
              <a:rPr kumimoji="1" lang="ja-JP" altLang="en-US" dirty="0" smtClean="0"/>
              <a:t>を代入</a:t>
            </a:r>
            <a:endParaRPr kumimoji="1" lang="ja-JP" altLang="en-US" dirty="0"/>
          </a:p>
        </p:txBody>
      </p:sp>
      <p:pic>
        <p:nvPicPr>
          <p:cNvPr id="13" name="図 1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413570" y="4249531"/>
            <a:ext cx="5185410" cy="624840"/>
          </a:xfrm>
          <a:prstGeom prst="rect">
            <a:avLst/>
          </a:prstGeom>
        </p:spPr>
      </p:pic>
      <p:sp>
        <p:nvSpPr>
          <p:cNvPr id="14" name="テキスト ボックス 13"/>
          <p:cNvSpPr txBox="1"/>
          <p:nvPr/>
        </p:nvSpPr>
        <p:spPr>
          <a:xfrm>
            <a:off x="463826" y="5234609"/>
            <a:ext cx="5262979" cy="369332"/>
          </a:xfrm>
          <a:prstGeom prst="rect">
            <a:avLst/>
          </a:prstGeom>
          <a:noFill/>
        </p:spPr>
        <p:txBody>
          <a:bodyPr wrap="none" rtlCol="0">
            <a:spAutoFit/>
          </a:bodyPr>
          <a:lstStyle/>
          <a:p>
            <a:r>
              <a:rPr kumimoji="1" lang="ja-JP" altLang="en-US" dirty="0" smtClean="0"/>
              <a:t>ここで、スター積の満たす以下の性質</a:t>
            </a:r>
            <a:r>
              <a:rPr lang="ja-JP" altLang="en-US" dirty="0" smtClean="0"/>
              <a:t>を用いた。</a:t>
            </a:r>
            <a:endParaRPr kumimoji="1" lang="ja-JP" altLang="en-US" dirty="0"/>
          </a:p>
        </p:txBody>
      </p:sp>
      <p:pic>
        <p:nvPicPr>
          <p:cNvPr id="15" name="図 1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380975" y="5879548"/>
            <a:ext cx="3724275" cy="563880"/>
          </a:xfrm>
          <a:prstGeom prst="rect">
            <a:avLst/>
          </a:prstGeom>
        </p:spPr>
      </p:pic>
    </p:spTree>
    <p:extLst>
      <p:ext uri="{BB962C8B-B14F-4D97-AF65-F5344CB8AC3E}">
        <p14:creationId xmlns:p14="http://schemas.microsoft.com/office/powerpoint/2010/main" val="31929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非可換平面上の場の理論</a:t>
            </a:r>
            <a:endParaRPr kumimoji="1" lang="ja-JP" altLang="en-US" dirty="0"/>
          </a:p>
        </p:txBody>
      </p:sp>
      <p:sp>
        <p:nvSpPr>
          <p:cNvPr id="4" name="テキスト ボックス 3"/>
          <p:cNvSpPr txBox="1"/>
          <p:nvPr/>
        </p:nvSpPr>
        <p:spPr>
          <a:xfrm>
            <a:off x="609600" y="1802296"/>
            <a:ext cx="6417141" cy="646331"/>
          </a:xfrm>
          <a:prstGeom prst="rect">
            <a:avLst/>
          </a:prstGeom>
          <a:noFill/>
        </p:spPr>
        <p:txBody>
          <a:bodyPr wrap="none" rtlCol="0">
            <a:spAutoFit/>
          </a:bodyPr>
          <a:lstStyle/>
          <a:p>
            <a:r>
              <a:rPr kumimoji="1" lang="ja-JP" altLang="en-US" dirty="0" smtClean="0"/>
              <a:t>自由場部分は通常の場の理論と同じである。</a:t>
            </a:r>
            <a:endParaRPr kumimoji="1" lang="en-US" altLang="ja-JP" dirty="0" smtClean="0"/>
          </a:p>
          <a:p>
            <a:r>
              <a:rPr kumimoji="1" lang="ja-JP" altLang="en-US" dirty="0" smtClean="0"/>
              <a:t>従って摂動論におけるプロパゲータは可換な平面上と同じ。</a:t>
            </a:r>
            <a:endParaRPr kumimoji="1" lang="ja-JP" altLang="en-US" dirty="0"/>
          </a:p>
        </p:txBody>
      </p:sp>
      <p:pic>
        <p:nvPicPr>
          <p:cNvPr id="5" name="図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699027" y="2606261"/>
            <a:ext cx="2493645" cy="621030"/>
          </a:xfrm>
          <a:prstGeom prst="rect">
            <a:avLst/>
          </a:prstGeom>
        </p:spPr>
      </p:pic>
      <p:sp>
        <p:nvSpPr>
          <p:cNvPr id="6" name="テキスト ボックス 5"/>
          <p:cNvSpPr txBox="1"/>
          <p:nvPr/>
        </p:nvSpPr>
        <p:spPr>
          <a:xfrm>
            <a:off x="583096" y="3432313"/>
            <a:ext cx="2954655" cy="369332"/>
          </a:xfrm>
          <a:prstGeom prst="rect">
            <a:avLst/>
          </a:prstGeom>
          <a:noFill/>
        </p:spPr>
        <p:txBody>
          <a:bodyPr wrap="none" rtlCol="0">
            <a:spAutoFit/>
          </a:bodyPr>
          <a:lstStyle/>
          <a:p>
            <a:r>
              <a:rPr kumimoji="1" lang="ja-JP" altLang="en-US" dirty="0" smtClean="0"/>
              <a:t>とフーリエ成分で表すと、</a:t>
            </a:r>
            <a:endParaRPr kumimoji="1" lang="ja-JP" altLang="en-US" dirty="0"/>
          </a:p>
        </p:txBody>
      </p:sp>
      <p:pic>
        <p:nvPicPr>
          <p:cNvPr id="10" name="図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102682" y="3984486"/>
            <a:ext cx="3846195" cy="563880"/>
          </a:xfrm>
          <a:prstGeom prst="rect">
            <a:avLst/>
          </a:prstGeom>
        </p:spPr>
      </p:pic>
      <p:sp>
        <p:nvSpPr>
          <p:cNvPr id="11" name="テキスト ボックス 10"/>
          <p:cNvSpPr txBox="1"/>
          <p:nvPr/>
        </p:nvSpPr>
        <p:spPr>
          <a:xfrm>
            <a:off x="530087" y="4784035"/>
            <a:ext cx="5493812" cy="369332"/>
          </a:xfrm>
          <a:prstGeom prst="rect">
            <a:avLst/>
          </a:prstGeom>
          <a:noFill/>
        </p:spPr>
        <p:txBody>
          <a:bodyPr wrap="none" rtlCol="0">
            <a:spAutoFit/>
          </a:bodyPr>
          <a:lstStyle/>
          <a:p>
            <a:r>
              <a:rPr kumimoji="1" lang="ja-JP" altLang="en-US" dirty="0" smtClean="0"/>
              <a:t>しかし、相互作用項が著しく可換な場合と異なる。</a:t>
            </a:r>
            <a:endParaRPr kumimoji="1" lang="ja-JP" altLang="en-US" dirty="0"/>
          </a:p>
        </p:txBody>
      </p:sp>
      <p:pic>
        <p:nvPicPr>
          <p:cNvPr id="13" name="図 1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526210" y="5250068"/>
            <a:ext cx="4996815" cy="621030"/>
          </a:xfrm>
          <a:prstGeom prst="rect">
            <a:avLst/>
          </a:prstGeom>
        </p:spPr>
      </p:pic>
      <p:pic>
        <p:nvPicPr>
          <p:cNvPr id="3" name="図 2"/>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460489" y="5892798"/>
            <a:ext cx="4855845" cy="621030"/>
          </a:xfrm>
          <a:prstGeom prst="rect">
            <a:avLst/>
          </a:prstGeom>
        </p:spPr>
      </p:pic>
      <p:cxnSp>
        <p:nvCxnSpPr>
          <p:cNvPr id="17" name="直線コネクタ 16"/>
          <p:cNvCxnSpPr/>
          <p:nvPr/>
        </p:nvCxnSpPr>
        <p:spPr>
          <a:xfrm>
            <a:off x="6255026" y="6493565"/>
            <a:ext cx="116619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28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非可換平面上の場の理論</a:t>
            </a:r>
            <a:endParaRPr kumimoji="1" lang="ja-JP" altLang="en-US" dirty="0"/>
          </a:p>
        </p:txBody>
      </p:sp>
      <p:sp>
        <p:nvSpPr>
          <p:cNvPr id="4" name="テキスト ボックス 3"/>
          <p:cNvSpPr txBox="1"/>
          <p:nvPr/>
        </p:nvSpPr>
        <p:spPr>
          <a:xfrm>
            <a:off x="450574" y="1828799"/>
            <a:ext cx="4570482" cy="369332"/>
          </a:xfrm>
          <a:prstGeom prst="rect">
            <a:avLst/>
          </a:prstGeom>
          <a:noFill/>
        </p:spPr>
        <p:txBody>
          <a:bodyPr wrap="none" rtlCol="0">
            <a:spAutoFit/>
          </a:bodyPr>
          <a:lstStyle/>
          <a:p>
            <a:r>
              <a:rPr lang="ja-JP" altLang="en-US" dirty="0"/>
              <a:t>作用</a:t>
            </a:r>
            <a:r>
              <a:rPr lang="ja-JP" altLang="en-US" dirty="0" smtClean="0"/>
              <a:t>の相互作用項は、以下のようになる。</a:t>
            </a:r>
            <a:endParaRPr kumimoji="1" lang="ja-JP" altLang="en-US" dirty="0"/>
          </a:p>
        </p:txBody>
      </p:sp>
      <p:pic>
        <p:nvPicPr>
          <p:cNvPr id="18" name="図 1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188290" y="3494157"/>
            <a:ext cx="6124575" cy="735330"/>
          </a:xfrm>
          <a:prstGeom prst="rect">
            <a:avLst/>
          </a:prstGeom>
        </p:spPr>
      </p:pic>
      <p:pic>
        <p:nvPicPr>
          <p:cNvPr id="12" name="図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91330" y="2745409"/>
            <a:ext cx="2310765" cy="563880"/>
          </a:xfrm>
          <a:prstGeom prst="rect">
            <a:avLst/>
          </a:prstGeom>
        </p:spPr>
      </p:pic>
      <p:cxnSp>
        <p:nvCxnSpPr>
          <p:cNvPr id="15" name="直線コネクタ 14"/>
          <p:cNvCxnSpPr/>
          <p:nvPr/>
        </p:nvCxnSpPr>
        <p:spPr>
          <a:xfrm>
            <a:off x="6665843" y="4253948"/>
            <a:ext cx="6096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261704" y="4633843"/>
            <a:ext cx="3554730" cy="668655"/>
          </a:xfrm>
          <a:prstGeom prst="rect">
            <a:avLst/>
          </a:prstGeom>
        </p:spPr>
      </p:pic>
    </p:spTree>
    <p:extLst>
      <p:ext uri="{BB962C8B-B14F-4D97-AF65-F5344CB8AC3E}">
        <p14:creationId xmlns:p14="http://schemas.microsoft.com/office/powerpoint/2010/main" val="1909332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UV/IR mixing</a:t>
            </a:r>
            <a:endParaRPr kumimoji="1" lang="ja-JP" altLang="en-US" dirty="0"/>
          </a:p>
        </p:txBody>
      </p:sp>
      <p:sp>
        <p:nvSpPr>
          <p:cNvPr id="4" name="テキスト ボックス 3"/>
          <p:cNvSpPr txBox="1"/>
          <p:nvPr/>
        </p:nvSpPr>
        <p:spPr>
          <a:xfrm>
            <a:off x="543339" y="1921565"/>
            <a:ext cx="1627369" cy="369332"/>
          </a:xfrm>
          <a:prstGeom prst="rect">
            <a:avLst/>
          </a:prstGeom>
          <a:noFill/>
        </p:spPr>
        <p:txBody>
          <a:bodyPr wrap="none" rtlCol="0">
            <a:spAutoFit/>
          </a:bodyPr>
          <a:lstStyle/>
          <a:p>
            <a:r>
              <a:rPr kumimoji="1" lang="en-US" altLang="ja-JP" dirty="0" smtClean="0"/>
              <a:t>1-loop diagram</a:t>
            </a:r>
            <a:endParaRPr kumimoji="1" lang="ja-JP" altLang="en-US" dirty="0"/>
          </a:p>
        </p:txBody>
      </p:sp>
      <p:sp>
        <p:nvSpPr>
          <p:cNvPr id="8" name="円/楕円 7"/>
          <p:cNvSpPr/>
          <p:nvPr/>
        </p:nvSpPr>
        <p:spPr>
          <a:xfrm>
            <a:off x="2610682" y="1815548"/>
            <a:ext cx="596347" cy="596347"/>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角丸四角形 10"/>
          <p:cNvSpPr/>
          <p:nvPr/>
        </p:nvSpPr>
        <p:spPr>
          <a:xfrm>
            <a:off x="3140768" y="2054086"/>
            <a:ext cx="92766" cy="1457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2425152" y="2120347"/>
            <a:ext cx="1007165" cy="0"/>
          </a:xfrm>
          <a:prstGeom prst="line">
            <a:avLst/>
          </a:prstGeom>
          <a:ln w="25400"/>
        </p:spPr>
        <p:style>
          <a:lnRef idx="1">
            <a:schemeClr val="dk1"/>
          </a:lnRef>
          <a:fillRef idx="0">
            <a:schemeClr val="dk1"/>
          </a:fillRef>
          <a:effectRef idx="0">
            <a:schemeClr val="dk1"/>
          </a:effectRef>
          <a:fontRef idx="minor">
            <a:schemeClr val="tx1"/>
          </a:fontRef>
        </p:style>
      </p:cxnSp>
      <p:pic>
        <p:nvPicPr>
          <p:cNvPr id="50" name="図 4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208164" y="3169478"/>
            <a:ext cx="3135630" cy="563880"/>
          </a:xfrm>
          <a:prstGeom prst="rect">
            <a:avLst/>
          </a:prstGeom>
        </p:spPr>
      </p:pic>
      <p:cxnSp>
        <p:nvCxnSpPr>
          <p:cNvPr id="18" name="直線コネクタ 17"/>
          <p:cNvCxnSpPr/>
          <p:nvPr/>
        </p:nvCxnSpPr>
        <p:spPr>
          <a:xfrm flipV="1">
            <a:off x="1364974" y="2902225"/>
            <a:ext cx="0" cy="278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378226" y="2902225"/>
            <a:ext cx="13384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2723306" y="2908853"/>
            <a:ext cx="0" cy="278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1623390" y="2749831"/>
            <a:ext cx="0" cy="457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636642" y="2749829"/>
            <a:ext cx="18751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498554" y="2756458"/>
            <a:ext cx="0" cy="477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3081131" y="2908852"/>
            <a:ext cx="0" cy="278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074504" y="2908852"/>
            <a:ext cx="8348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3909373" y="2902227"/>
            <a:ext cx="0" cy="304799"/>
          </a:xfrm>
          <a:prstGeom prst="line">
            <a:avLst/>
          </a:prstGeom>
        </p:spPr>
        <p:style>
          <a:lnRef idx="1">
            <a:schemeClr val="accent1"/>
          </a:lnRef>
          <a:fillRef idx="0">
            <a:schemeClr val="accent1"/>
          </a:fillRef>
          <a:effectRef idx="0">
            <a:schemeClr val="accent1"/>
          </a:effectRef>
          <a:fontRef idx="minor">
            <a:schemeClr val="tx1"/>
          </a:fontRef>
        </p:style>
      </p:cxnSp>
      <p:pic>
        <p:nvPicPr>
          <p:cNvPr id="60" name="図 5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647098" y="3109843"/>
            <a:ext cx="3038475" cy="621030"/>
          </a:xfrm>
          <a:prstGeom prst="rect">
            <a:avLst/>
          </a:prstGeom>
        </p:spPr>
      </p:pic>
      <p:cxnSp>
        <p:nvCxnSpPr>
          <p:cNvPr id="57" name="直線コネクタ 56"/>
          <p:cNvCxnSpPr/>
          <p:nvPr/>
        </p:nvCxnSpPr>
        <p:spPr>
          <a:xfrm>
            <a:off x="6758608" y="3723861"/>
            <a:ext cx="95415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3790122" y="1921565"/>
            <a:ext cx="1499128" cy="369332"/>
          </a:xfrm>
          <a:prstGeom prst="rect">
            <a:avLst/>
          </a:prstGeom>
          <a:noFill/>
        </p:spPr>
        <p:txBody>
          <a:bodyPr wrap="none" rtlCol="0">
            <a:spAutoFit/>
          </a:bodyPr>
          <a:lstStyle/>
          <a:p>
            <a:r>
              <a:rPr kumimoji="1" lang="en-US" altLang="ja-JP" dirty="0" smtClean="0"/>
              <a:t>Non-planar</a:t>
            </a:r>
            <a:r>
              <a:rPr kumimoji="1" lang="ja-JP" altLang="en-US" dirty="0" smtClean="0"/>
              <a:t>図</a:t>
            </a:r>
            <a:endParaRPr kumimoji="1" lang="ja-JP" altLang="en-US" dirty="0"/>
          </a:p>
        </p:txBody>
      </p:sp>
      <p:pic>
        <p:nvPicPr>
          <p:cNvPr id="66" name="図 6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963537" y="4057375"/>
            <a:ext cx="4124325" cy="621030"/>
          </a:xfrm>
          <a:prstGeom prst="rect">
            <a:avLst/>
          </a:prstGeom>
        </p:spPr>
      </p:pic>
      <p:pic>
        <p:nvPicPr>
          <p:cNvPr id="73" name="図 7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946722" y="4882575"/>
            <a:ext cx="2539365" cy="596265"/>
          </a:xfrm>
          <a:prstGeom prst="rect">
            <a:avLst/>
          </a:prstGeom>
        </p:spPr>
      </p:pic>
      <p:pic>
        <p:nvPicPr>
          <p:cNvPr id="3" name="図 2"/>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1896262" y="5698605"/>
            <a:ext cx="3185160" cy="596265"/>
          </a:xfrm>
          <a:prstGeom prst="rect">
            <a:avLst/>
          </a:prstGeom>
        </p:spPr>
      </p:pic>
      <p:sp>
        <p:nvSpPr>
          <p:cNvPr id="74" name="テキスト ボックス 73"/>
          <p:cNvSpPr txBox="1"/>
          <p:nvPr/>
        </p:nvSpPr>
        <p:spPr>
          <a:xfrm>
            <a:off x="5406887" y="5751444"/>
            <a:ext cx="2186817" cy="369332"/>
          </a:xfrm>
          <a:prstGeom prst="rect">
            <a:avLst/>
          </a:prstGeom>
          <a:noFill/>
        </p:spPr>
        <p:txBody>
          <a:bodyPr wrap="none" rtlCol="0">
            <a:spAutoFit/>
          </a:bodyPr>
          <a:lstStyle/>
          <a:p>
            <a:r>
              <a:rPr kumimoji="1" lang="en-US" altLang="ja-JP" dirty="0" smtClean="0"/>
              <a:t>Λ: Proper time cutoff</a:t>
            </a:r>
            <a:endParaRPr kumimoji="1" lang="ja-JP" altLang="en-US" dirty="0"/>
          </a:p>
        </p:txBody>
      </p:sp>
    </p:spTree>
    <p:extLst>
      <p:ext uri="{BB962C8B-B14F-4D97-AF65-F5344CB8AC3E}">
        <p14:creationId xmlns:p14="http://schemas.microsoft.com/office/powerpoint/2010/main" val="70008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down)">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down)">
                                      <p:cBhvr>
                                        <p:cTn id="2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UV/IR mixing</a:t>
            </a:r>
            <a:endParaRPr kumimoji="1" lang="ja-JP" altLang="en-US" dirty="0"/>
          </a:p>
        </p:txBody>
      </p:sp>
      <p:pic>
        <p:nvPicPr>
          <p:cNvPr id="6" name="図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623036" y="2120519"/>
            <a:ext cx="5690235" cy="596265"/>
          </a:xfrm>
          <a:prstGeom prst="rect">
            <a:avLst/>
          </a:prstGeom>
        </p:spPr>
      </p:pic>
      <p:pic>
        <p:nvPicPr>
          <p:cNvPr id="8" name="図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009899" y="3140426"/>
            <a:ext cx="7050405" cy="457200"/>
          </a:xfrm>
          <a:prstGeom prst="rect">
            <a:avLst/>
          </a:prstGeom>
        </p:spPr>
      </p:pic>
      <p:sp>
        <p:nvSpPr>
          <p:cNvPr id="9" name="テキスト ボックス 8"/>
          <p:cNvSpPr txBox="1"/>
          <p:nvPr/>
        </p:nvSpPr>
        <p:spPr>
          <a:xfrm>
            <a:off x="1195754" y="4909422"/>
            <a:ext cx="6556603" cy="369332"/>
          </a:xfrm>
          <a:prstGeom prst="rect">
            <a:avLst/>
          </a:prstGeom>
          <a:noFill/>
        </p:spPr>
        <p:txBody>
          <a:bodyPr wrap="none" rtlCol="0">
            <a:spAutoFit/>
          </a:bodyPr>
          <a:lstStyle/>
          <a:p>
            <a:r>
              <a:rPr kumimoji="1" lang="ja-JP" altLang="en-US" dirty="0" smtClean="0"/>
              <a:t>共にゼロでない場合、　　　   の極限は有限</a:t>
            </a:r>
            <a:r>
              <a:rPr lang="ja-JP" altLang="en-US" dirty="0" smtClean="0"/>
              <a:t>になっている</a:t>
            </a:r>
            <a:r>
              <a:rPr kumimoji="1" lang="ja-JP" altLang="en-US" dirty="0" smtClean="0"/>
              <a:t>！</a:t>
            </a:r>
            <a:endParaRPr kumimoji="1" lang="ja-JP" altLang="en-US" dirty="0"/>
          </a:p>
        </p:txBody>
      </p:sp>
      <p:pic>
        <p:nvPicPr>
          <p:cNvPr id="10" name="図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851877" y="4964130"/>
            <a:ext cx="354330" cy="230505"/>
          </a:xfrm>
          <a:prstGeom prst="rect">
            <a:avLst/>
          </a:prstGeom>
        </p:spPr>
      </p:pic>
      <p:pic>
        <p:nvPicPr>
          <p:cNvPr id="11" name="図 10"/>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539007" y="4987576"/>
            <a:ext cx="802005" cy="186690"/>
          </a:xfrm>
          <a:prstGeom prst="rect">
            <a:avLst/>
          </a:prstGeom>
        </p:spPr>
      </p:pic>
      <p:sp>
        <p:nvSpPr>
          <p:cNvPr id="12" name="テキスト ボックス 11"/>
          <p:cNvSpPr txBox="1"/>
          <p:nvPr/>
        </p:nvSpPr>
        <p:spPr>
          <a:xfrm>
            <a:off x="702365" y="5367131"/>
            <a:ext cx="5658729" cy="369332"/>
          </a:xfrm>
          <a:prstGeom prst="rect">
            <a:avLst/>
          </a:prstGeom>
          <a:noFill/>
        </p:spPr>
        <p:txBody>
          <a:bodyPr wrap="none" rtlCol="0">
            <a:spAutoFit/>
          </a:bodyPr>
          <a:lstStyle/>
          <a:p>
            <a:r>
              <a:rPr kumimoji="1" lang="ja-JP" altLang="en-US" dirty="0" smtClean="0"/>
              <a:t>しかし、               </a:t>
            </a:r>
            <a:r>
              <a:rPr kumimoji="1" lang="en-US" altLang="ja-JP" dirty="0" smtClean="0"/>
              <a:t>(IR)</a:t>
            </a:r>
            <a:r>
              <a:rPr lang="ja-JP" altLang="en-US" dirty="0"/>
              <a:t>で</a:t>
            </a:r>
            <a:r>
              <a:rPr kumimoji="1" lang="ja-JP" altLang="en-US" dirty="0" smtClean="0"/>
              <a:t>は</a:t>
            </a:r>
            <a:r>
              <a:rPr kumimoji="1" lang="en-US" altLang="ja-JP" dirty="0" smtClean="0"/>
              <a:t>UV</a:t>
            </a:r>
            <a:r>
              <a:rPr kumimoji="1" lang="ja-JP" altLang="en-US" dirty="0" smtClean="0"/>
              <a:t>発散が再び現れてしまう。</a:t>
            </a:r>
            <a:endParaRPr kumimoji="1" lang="ja-JP" altLang="en-US" dirty="0"/>
          </a:p>
        </p:txBody>
      </p:sp>
      <p:pic>
        <p:nvPicPr>
          <p:cNvPr id="15" name="図 1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719877" y="5461086"/>
            <a:ext cx="592455" cy="219075"/>
          </a:xfrm>
          <a:prstGeom prst="rect">
            <a:avLst/>
          </a:prstGeom>
        </p:spPr>
      </p:pic>
      <p:sp>
        <p:nvSpPr>
          <p:cNvPr id="16" name="テキスト ボックス 15"/>
          <p:cNvSpPr txBox="1"/>
          <p:nvPr/>
        </p:nvSpPr>
        <p:spPr>
          <a:xfrm>
            <a:off x="6321287" y="5327375"/>
            <a:ext cx="1428596" cy="369332"/>
          </a:xfrm>
          <a:prstGeom prst="rect">
            <a:avLst/>
          </a:prstGeom>
          <a:noFill/>
        </p:spPr>
        <p:txBody>
          <a:bodyPr wrap="none" rtlCol="0">
            <a:spAutoFit/>
          </a:bodyPr>
          <a:lstStyle/>
          <a:p>
            <a:r>
              <a:rPr kumimoji="1" lang="en-US" altLang="ja-JP" dirty="0" smtClean="0"/>
              <a:t>UV/IR mixing</a:t>
            </a:r>
            <a:endParaRPr kumimoji="1" lang="ja-JP" altLang="en-US" dirty="0"/>
          </a:p>
        </p:txBody>
      </p:sp>
      <p:sp>
        <p:nvSpPr>
          <p:cNvPr id="3" name="テキスト ボックス 2"/>
          <p:cNvSpPr txBox="1"/>
          <p:nvPr/>
        </p:nvSpPr>
        <p:spPr>
          <a:xfrm>
            <a:off x="5950227" y="1630017"/>
            <a:ext cx="2723823" cy="369332"/>
          </a:xfrm>
          <a:prstGeom prst="rect">
            <a:avLst/>
          </a:prstGeom>
          <a:noFill/>
        </p:spPr>
        <p:txBody>
          <a:bodyPr wrap="none" rtlCol="0">
            <a:spAutoFit/>
          </a:bodyPr>
          <a:lstStyle/>
          <a:p>
            <a:r>
              <a:rPr kumimoji="1" lang="ja-JP" altLang="en-US" dirty="0" smtClean="0"/>
              <a:t>第二種変形ベッセル関数</a:t>
            </a:r>
            <a:endParaRPr kumimoji="1" lang="ja-JP" altLang="en-US" dirty="0"/>
          </a:p>
        </p:txBody>
      </p:sp>
      <p:sp>
        <p:nvSpPr>
          <p:cNvPr id="13" name="テキスト ボックス 12"/>
          <p:cNvSpPr txBox="1"/>
          <p:nvPr/>
        </p:nvSpPr>
        <p:spPr>
          <a:xfrm>
            <a:off x="7812157" y="2604052"/>
            <a:ext cx="877163" cy="369332"/>
          </a:xfrm>
          <a:prstGeom prst="rect">
            <a:avLst/>
          </a:prstGeom>
          <a:noFill/>
        </p:spPr>
        <p:txBody>
          <a:bodyPr wrap="none" rtlCol="0">
            <a:spAutoFit/>
          </a:bodyPr>
          <a:lstStyle/>
          <a:p>
            <a:r>
              <a:rPr kumimoji="1" lang="ja-JP" altLang="en-US" dirty="0" smtClean="0"/>
              <a:t>漸近系</a:t>
            </a:r>
            <a:endParaRPr kumimoji="1" lang="ja-JP" altLang="en-US" dirty="0"/>
          </a:p>
        </p:txBody>
      </p:sp>
      <p:pic>
        <p:nvPicPr>
          <p:cNvPr id="5" name="図 4"/>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519584" y="3878469"/>
            <a:ext cx="1624965" cy="228600"/>
          </a:xfrm>
          <a:prstGeom prst="rect">
            <a:avLst/>
          </a:prstGeom>
        </p:spPr>
      </p:pic>
      <p:sp>
        <p:nvSpPr>
          <p:cNvPr id="7" name="テキスト ボックス 6"/>
          <p:cNvSpPr txBox="1"/>
          <p:nvPr/>
        </p:nvSpPr>
        <p:spPr>
          <a:xfrm>
            <a:off x="1126434" y="3816626"/>
            <a:ext cx="4339650" cy="369332"/>
          </a:xfrm>
          <a:prstGeom prst="rect">
            <a:avLst/>
          </a:prstGeom>
          <a:noFill/>
        </p:spPr>
        <p:txBody>
          <a:bodyPr wrap="none" rtlCol="0">
            <a:spAutoFit/>
          </a:bodyPr>
          <a:lstStyle/>
          <a:p>
            <a:r>
              <a:rPr kumimoji="1" lang="ja-JP" altLang="en-US" dirty="0" smtClean="0"/>
              <a:t>（　　　　　　　　はオイラーの定数）</a:t>
            </a:r>
            <a:endParaRPr kumimoji="1" lang="ja-JP" altLang="en-US" dirty="0"/>
          </a:p>
        </p:txBody>
      </p:sp>
    </p:spTree>
    <p:extLst>
      <p:ext uri="{BB962C8B-B14F-4D97-AF65-F5344CB8AC3E}">
        <p14:creationId xmlns:p14="http://schemas.microsoft.com/office/powerpoint/2010/main" val="197965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p:bldP spid="1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数値計算と超弦理論？</a:t>
            </a:r>
            <a:endParaRPr kumimoji="1" lang="ja-JP" altLang="en-US" dirty="0"/>
          </a:p>
        </p:txBody>
      </p:sp>
      <p:sp>
        <p:nvSpPr>
          <p:cNvPr id="4" name="テキスト ボックス 3"/>
          <p:cNvSpPr txBox="1"/>
          <p:nvPr/>
        </p:nvSpPr>
        <p:spPr>
          <a:xfrm>
            <a:off x="344558" y="1775792"/>
            <a:ext cx="8263801" cy="646331"/>
          </a:xfrm>
          <a:prstGeom prst="rect">
            <a:avLst/>
          </a:prstGeom>
          <a:noFill/>
        </p:spPr>
        <p:txBody>
          <a:bodyPr wrap="none" rtlCol="0">
            <a:spAutoFit/>
          </a:bodyPr>
          <a:lstStyle/>
          <a:p>
            <a:r>
              <a:rPr kumimoji="1" lang="ja-JP" altLang="en-US" dirty="0" smtClean="0"/>
              <a:t>ＱＣＤのような場の理論を理解するために、数値計算は今やなくてはならない</a:t>
            </a:r>
            <a:endParaRPr kumimoji="1" lang="en-US" altLang="ja-JP" dirty="0" smtClean="0"/>
          </a:p>
          <a:p>
            <a:r>
              <a:rPr lang="ja-JP" altLang="en-US" dirty="0"/>
              <a:t>有効</a:t>
            </a:r>
            <a:r>
              <a:rPr lang="ja-JP" altLang="en-US" dirty="0" smtClean="0"/>
              <a:t>な手段の一つで</a:t>
            </a:r>
            <a:r>
              <a:rPr lang="ja-JP" altLang="en-US" dirty="0"/>
              <a:t>す</a:t>
            </a:r>
            <a:r>
              <a:rPr lang="ja-JP" altLang="en-US" dirty="0" smtClean="0"/>
              <a:t>。</a:t>
            </a:r>
            <a:endParaRPr kumimoji="1" lang="ja-JP" altLang="en-US" dirty="0"/>
          </a:p>
        </p:txBody>
      </p:sp>
      <p:sp>
        <p:nvSpPr>
          <p:cNvPr id="5" name="テキスト ボックス 4"/>
          <p:cNvSpPr txBox="1"/>
          <p:nvPr/>
        </p:nvSpPr>
        <p:spPr>
          <a:xfrm>
            <a:off x="304801" y="2623931"/>
            <a:ext cx="7802136" cy="646331"/>
          </a:xfrm>
          <a:prstGeom prst="rect">
            <a:avLst/>
          </a:prstGeom>
          <a:noFill/>
        </p:spPr>
        <p:txBody>
          <a:bodyPr wrap="none" rtlCol="0">
            <a:spAutoFit/>
          </a:bodyPr>
          <a:lstStyle/>
          <a:p>
            <a:r>
              <a:rPr kumimoji="1" lang="ja-JP" altLang="en-US" dirty="0" smtClean="0"/>
              <a:t>こんなに有効なものが、研究対象を場の理論から弦理論に</a:t>
            </a:r>
            <a:r>
              <a:rPr lang="ja-JP" altLang="en-US" dirty="0"/>
              <a:t>移すと</a:t>
            </a:r>
            <a:r>
              <a:rPr kumimoji="1" lang="ja-JP" altLang="en-US" dirty="0" smtClean="0"/>
              <a:t>たちまち</a:t>
            </a:r>
            <a:endParaRPr kumimoji="1" lang="en-US" altLang="ja-JP" dirty="0" smtClean="0"/>
          </a:p>
          <a:p>
            <a:r>
              <a:rPr kumimoji="1" lang="ja-JP" altLang="en-US" dirty="0" smtClean="0"/>
              <a:t>役に立たなくなる</a:t>
            </a:r>
            <a:r>
              <a:rPr lang="ja-JP" altLang="en-US" dirty="0" smtClean="0"/>
              <a:t>ことはある</a:t>
            </a:r>
            <a:r>
              <a:rPr lang="ja-JP" altLang="en-US" dirty="0"/>
              <a:t>でしょうか</a:t>
            </a:r>
            <a:r>
              <a:rPr lang="ja-JP" altLang="en-US" dirty="0" smtClean="0"/>
              <a:t>。そんなことはないでしょう。</a:t>
            </a:r>
            <a:endParaRPr kumimoji="1" lang="ja-JP" altLang="en-US" dirty="0"/>
          </a:p>
        </p:txBody>
      </p:sp>
      <p:sp>
        <p:nvSpPr>
          <p:cNvPr id="6" name="テキスト ボックス 5"/>
          <p:cNvSpPr txBox="1"/>
          <p:nvPr/>
        </p:nvSpPr>
        <p:spPr>
          <a:xfrm>
            <a:off x="318054" y="3485323"/>
            <a:ext cx="8263801" cy="646331"/>
          </a:xfrm>
          <a:prstGeom prst="rect">
            <a:avLst/>
          </a:prstGeom>
          <a:noFill/>
        </p:spPr>
        <p:txBody>
          <a:bodyPr wrap="none" rtlCol="0">
            <a:spAutoFit/>
          </a:bodyPr>
          <a:lstStyle/>
          <a:p>
            <a:r>
              <a:rPr kumimoji="1" lang="ja-JP" altLang="en-US" dirty="0" smtClean="0"/>
              <a:t>実際、弦理論の分野では近年、数値計算を用いた研究が数多くなされており、</a:t>
            </a:r>
            <a:endParaRPr kumimoji="1" lang="en-US" altLang="ja-JP" dirty="0" smtClean="0"/>
          </a:p>
          <a:p>
            <a:r>
              <a:rPr kumimoji="1" lang="ja-JP" altLang="en-US" dirty="0" smtClean="0"/>
              <a:t>その</a:t>
            </a:r>
            <a:r>
              <a:rPr lang="ja-JP" altLang="en-US" dirty="0" smtClean="0"/>
              <a:t>重要性が認識され始めたところ。（以下は</a:t>
            </a:r>
            <a:r>
              <a:rPr lang="ja-JP" altLang="en-US" dirty="0"/>
              <a:t>関連</a:t>
            </a:r>
            <a:r>
              <a:rPr lang="ja-JP" altLang="en-US" dirty="0" smtClean="0"/>
              <a:t>した研究の年次データ）</a:t>
            </a:r>
            <a:endParaRPr kumimoji="1" lang="ja-JP" altLang="en-US" dirty="0"/>
          </a:p>
        </p:txBody>
      </p:sp>
      <p:sp>
        <p:nvSpPr>
          <p:cNvPr id="7" name="テキスト ボックス 6"/>
          <p:cNvSpPr txBox="1"/>
          <p:nvPr/>
        </p:nvSpPr>
        <p:spPr>
          <a:xfrm>
            <a:off x="331304" y="6029739"/>
            <a:ext cx="8494633" cy="646331"/>
          </a:xfrm>
          <a:prstGeom prst="rect">
            <a:avLst/>
          </a:prstGeom>
          <a:noFill/>
        </p:spPr>
        <p:txBody>
          <a:bodyPr wrap="none" rtlCol="0">
            <a:spAutoFit/>
          </a:bodyPr>
          <a:lstStyle/>
          <a:p>
            <a:r>
              <a:rPr kumimoji="1" lang="ja-JP" altLang="en-US" dirty="0" smtClean="0"/>
              <a:t>しかし、まだまだ研究が始まったばかりの発展途上で</a:t>
            </a:r>
            <a:r>
              <a:rPr lang="ja-JP" altLang="en-US" dirty="0"/>
              <a:t>す</a:t>
            </a:r>
            <a:r>
              <a:rPr kumimoji="1" lang="ja-JP" altLang="en-US" dirty="0" smtClean="0"/>
              <a:t>。多くの研究者</a:t>
            </a:r>
            <a:endParaRPr kumimoji="1" lang="en-US" altLang="ja-JP" dirty="0" smtClean="0"/>
          </a:p>
          <a:p>
            <a:r>
              <a:rPr lang="ja-JP" altLang="en-US" dirty="0" smtClean="0"/>
              <a:t>（特に数値</a:t>
            </a:r>
            <a:r>
              <a:rPr lang="ja-JP" altLang="en-US" dirty="0"/>
              <a:t>計算</a:t>
            </a:r>
            <a:r>
              <a:rPr lang="ja-JP" altLang="en-US" dirty="0" smtClean="0"/>
              <a:t>の</a:t>
            </a:r>
            <a:r>
              <a:rPr lang="ja-JP" altLang="en-US" dirty="0"/>
              <a:t>スペシャリスト</a:t>
            </a:r>
            <a:r>
              <a:rPr lang="ja-JP" altLang="en-US" dirty="0" smtClean="0"/>
              <a:t>）</a:t>
            </a:r>
            <a:r>
              <a:rPr kumimoji="1" lang="ja-JP" altLang="en-US" dirty="0" smtClean="0"/>
              <a:t>が</a:t>
            </a:r>
            <a:r>
              <a:rPr lang="ja-JP" altLang="en-US" dirty="0" smtClean="0"/>
              <a:t>参入して発展を促してほしいところです。</a:t>
            </a:r>
            <a:endParaRPr kumimoji="1" lang="ja-JP" altLang="en-US"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7688" y="4329237"/>
            <a:ext cx="2575322" cy="1624224"/>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620" y="4399722"/>
            <a:ext cx="2436223" cy="1462764"/>
          </a:xfrm>
          <a:prstGeom prst="rect">
            <a:avLst/>
          </a:prstGeom>
        </p:spPr>
      </p:pic>
    </p:spTree>
    <p:extLst>
      <p:ext uri="{BB962C8B-B14F-4D97-AF65-F5344CB8AC3E}">
        <p14:creationId xmlns:p14="http://schemas.microsoft.com/office/powerpoint/2010/main" val="3419643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Planar</a:t>
            </a:r>
            <a:r>
              <a:rPr kumimoji="1" lang="ja-JP" altLang="en-US" dirty="0" smtClean="0"/>
              <a:t>図</a:t>
            </a:r>
            <a:endParaRPr kumimoji="1" lang="ja-JP" altLang="en-US" dirty="0"/>
          </a:p>
        </p:txBody>
      </p:sp>
      <p:pic>
        <p:nvPicPr>
          <p:cNvPr id="4" name="図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208164" y="3169478"/>
            <a:ext cx="3135630" cy="563880"/>
          </a:xfrm>
          <a:prstGeom prst="rect">
            <a:avLst/>
          </a:prstGeom>
        </p:spPr>
      </p:pic>
      <p:cxnSp>
        <p:nvCxnSpPr>
          <p:cNvPr id="5" name="直線コネクタ 4"/>
          <p:cNvCxnSpPr/>
          <p:nvPr/>
        </p:nvCxnSpPr>
        <p:spPr>
          <a:xfrm flipV="1">
            <a:off x="1364974" y="2902225"/>
            <a:ext cx="0" cy="278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378226" y="2902225"/>
            <a:ext cx="13384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2723306" y="2908853"/>
            <a:ext cx="0" cy="278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623390" y="2749831"/>
            <a:ext cx="0" cy="457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636642" y="2743200"/>
            <a:ext cx="1437862" cy="6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3074485" y="2756458"/>
            <a:ext cx="0" cy="477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3465446" y="2908852"/>
            <a:ext cx="0" cy="278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458817" y="2902226"/>
            <a:ext cx="463826"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3909373" y="2902227"/>
            <a:ext cx="0" cy="304799"/>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647098" y="3109843"/>
            <a:ext cx="2118360" cy="621030"/>
          </a:xfrm>
          <a:prstGeom prst="rect">
            <a:avLst/>
          </a:prstGeom>
        </p:spPr>
      </p:pic>
      <p:cxnSp>
        <p:nvCxnSpPr>
          <p:cNvPr id="19" name="直線コネクタ 18"/>
          <p:cNvCxnSpPr/>
          <p:nvPr/>
        </p:nvCxnSpPr>
        <p:spPr>
          <a:xfrm>
            <a:off x="4200944" y="2252869"/>
            <a:ext cx="1007165" cy="0"/>
          </a:xfrm>
          <a:prstGeom prst="line">
            <a:avLst/>
          </a:prstGeom>
          <a:ln w="25400"/>
        </p:spPr>
        <p:style>
          <a:lnRef idx="1">
            <a:schemeClr val="dk1"/>
          </a:lnRef>
          <a:fillRef idx="0">
            <a:schemeClr val="dk1"/>
          </a:fillRef>
          <a:effectRef idx="0">
            <a:schemeClr val="dk1"/>
          </a:effectRef>
          <a:fontRef idx="minor">
            <a:schemeClr val="tx1"/>
          </a:fontRef>
        </p:style>
      </p:cxnSp>
      <p:sp>
        <p:nvSpPr>
          <p:cNvPr id="20" name="円/楕円 19"/>
          <p:cNvSpPr/>
          <p:nvPr/>
        </p:nvSpPr>
        <p:spPr>
          <a:xfrm>
            <a:off x="4479236" y="1855304"/>
            <a:ext cx="397566" cy="397566"/>
          </a:xfrm>
          <a:prstGeom prst="ellipse">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9600" y="1948070"/>
            <a:ext cx="3440365" cy="369332"/>
          </a:xfrm>
          <a:prstGeom prst="rect">
            <a:avLst/>
          </a:prstGeom>
          <a:noFill/>
        </p:spPr>
        <p:txBody>
          <a:bodyPr wrap="none" rtlCol="0">
            <a:spAutoFit/>
          </a:bodyPr>
          <a:lstStyle/>
          <a:p>
            <a:r>
              <a:rPr kumimoji="1" lang="en-US" altLang="ja-JP" dirty="0" smtClean="0"/>
              <a:t>Planar</a:t>
            </a:r>
            <a:r>
              <a:rPr kumimoji="1" lang="ja-JP" altLang="en-US" dirty="0" smtClean="0"/>
              <a:t>図には</a:t>
            </a:r>
            <a:r>
              <a:rPr kumimoji="1" lang="en-US" altLang="ja-JP" dirty="0" smtClean="0"/>
              <a:t>phase</a:t>
            </a:r>
            <a:r>
              <a:rPr kumimoji="1" lang="ja-JP" altLang="en-US" dirty="0" smtClean="0"/>
              <a:t>は現れない。</a:t>
            </a:r>
            <a:endParaRPr kumimoji="1" lang="ja-JP" altLang="en-US" dirty="0"/>
          </a:p>
        </p:txBody>
      </p:sp>
      <p:sp>
        <p:nvSpPr>
          <p:cNvPr id="23" name="テキスト ボックス 22"/>
          <p:cNvSpPr txBox="1"/>
          <p:nvPr/>
        </p:nvSpPr>
        <p:spPr>
          <a:xfrm>
            <a:off x="636106" y="4253948"/>
            <a:ext cx="5099473" cy="369332"/>
          </a:xfrm>
          <a:prstGeom prst="rect">
            <a:avLst/>
          </a:prstGeom>
          <a:noFill/>
        </p:spPr>
        <p:txBody>
          <a:bodyPr wrap="none" rtlCol="0">
            <a:spAutoFit/>
          </a:bodyPr>
          <a:lstStyle/>
          <a:p>
            <a:r>
              <a:rPr kumimoji="1" lang="ja-JP" altLang="en-US" dirty="0" smtClean="0"/>
              <a:t>これは通常の２次元理論と同じで</a:t>
            </a:r>
            <a:r>
              <a:rPr kumimoji="1" lang="en-US" altLang="ja-JP" dirty="0" smtClean="0"/>
              <a:t>log</a:t>
            </a:r>
            <a:r>
              <a:rPr kumimoji="1" lang="ja-JP" altLang="en-US" dirty="0" smtClean="0"/>
              <a:t>発散する。</a:t>
            </a:r>
            <a:endParaRPr kumimoji="1" lang="ja-JP" altLang="en-US" dirty="0"/>
          </a:p>
        </p:txBody>
      </p:sp>
    </p:spTree>
    <p:extLst>
      <p:ext uri="{BB962C8B-B14F-4D97-AF65-F5344CB8AC3E}">
        <p14:creationId xmlns:p14="http://schemas.microsoft.com/office/powerpoint/2010/main" val="689786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UV/IR mixing</a:t>
            </a:r>
            <a:r>
              <a:rPr kumimoji="1" lang="ja-JP" altLang="en-US" dirty="0" smtClean="0"/>
              <a:t>まとめ</a:t>
            </a:r>
            <a:endParaRPr kumimoji="1" lang="ja-JP" altLang="en-US" dirty="0"/>
          </a:p>
        </p:txBody>
      </p:sp>
      <p:sp>
        <p:nvSpPr>
          <p:cNvPr id="4" name="テキスト ボックス 3"/>
          <p:cNvSpPr txBox="1"/>
          <p:nvPr/>
        </p:nvSpPr>
        <p:spPr>
          <a:xfrm>
            <a:off x="344559" y="3432307"/>
            <a:ext cx="8725466" cy="646331"/>
          </a:xfrm>
          <a:prstGeom prst="rect">
            <a:avLst/>
          </a:prstGeom>
          <a:noFill/>
        </p:spPr>
        <p:txBody>
          <a:bodyPr wrap="none" rtlCol="0">
            <a:spAutoFit/>
          </a:bodyPr>
          <a:lstStyle/>
          <a:p>
            <a:r>
              <a:rPr kumimoji="1" lang="ja-JP" altLang="en-US" dirty="0" smtClean="0"/>
              <a:t>・素朴な非可換平面上の場の理論は発散の構造が病的で、繰り込み不可能である。</a:t>
            </a:r>
            <a:endParaRPr kumimoji="1" lang="en-US" altLang="ja-JP" dirty="0" smtClean="0"/>
          </a:p>
          <a:p>
            <a:endParaRPr kumimoji="1" lang="ja-JP" altLang="en-US" dirty="0"/>
          </a:p>
        </p:txBody>
      </p:sp>
      <p:sp>
        <p:nvSpPr>
          <p:cNvPr id="5" name="テキスト ボックス 4"/>
          <p:cNvSpPr txBox="1"/>
          <p:nvPr/>
        </p:nvSpPr>
        <p:spPr>
          <a:xfrm>
            <a:off x="1404731" y="4134673"/>
            <a:ext cx="5291128" cy="369332"/>
          </a:xfrm>
          <a:prstGeom prst="rect">
            <a:avLst/>
          </a:prstGeom>
          <a:noFill/>
        </p:spPr>
        <p:txBody>
          <a:bodyPr wrap="none" rtlCol="0">
            <a:spAutoFit/>
          </a:bodyPr>
          <a:lstStyle/>
          <a:p>
            <a:r>
              <a:rPr kumimoji="1" lang="ja-JP" altLang="en-US" dirty="0" smtClean="0"/>
              <a:t>繰り込み可能な理論の提案  ⇒  </a:t>
            </a:r>
            <a:r>
              <a:rPr kumimoji="1" lang="en-US" altLang="ja-JP" dirty="0" smtClean="0"/>
              <a:t>Grosse-</a:t>
            </a:r>
            <a:r>
              <a:rPr kumimoji="1" lang="en-US" altLang="ja-JP" dirty="0" err="1" smtClean="0"/>
              <a:t>Wulkenhaar</a:t>
            </a:r>
            <a:r>
              <a:rPr kumimoji="1" lang="ja-JP" altLang="en-US" dirty="0" smtClean="0"/>
              <a:t> </a:t>
            </a:r>
            <a:endParaRPr kumimoji="1" lang="ja-JP" altLang="en-US" dirty="0"/>
          </a:p>
        </p:txBody>
      </p:sp>
      <p:sp>
        <p:nvSpPr>
          <p:cNvPr id="6" name="テキスト ボックス 5"/>
          <p:cNvSpPr txBox="1"/>
          <p:nvPr/>
        </p:nvSpPr>
        <p:spPr>
          <a:xfrm>
            <a:off x="344559" y="1709529"/>
            <a:ext cx="7664278" cy="646331"/>
          </a:xfrm>
          <a:prstGeom prst="rect">
            <a:avLst/>
          </a:prstGeom>
          <a:noFill/>
        </p:spPr>
        <p:txBody>
          <a:bodyPr wrap="none" rtlCol="0">
            <a:spAutoFit/>
          </a:bodyPr>
          <a:lstStyle/>
          <a:p>
            <a:r>
              <a:rPr kumimoji="1" lang="ja-JP" altLang="en-US" dirty="0" smtClean="0"/>
              <a:t>・可換極限　　　  では、古典的な作用は通常の場の理論のものになる。</a:t>
            </a:r>
            <a:endParaRPr kumimoji="1" lang="en-US" altLang="ja-JP" dirty="0" smtClean="0"/>
          </a:p>
          <a:p>
            <a:r>
              <a:rPr lang="ja-JP" altLang="en-US" dirty="0" smtClean="0"/>
              <a:t>　しかし、この極限は経路積分の操作と可換ではない。</a:t>
            </a:r>
            <a:endParaRPr kumimoji="1" lang="ja-JP" altLang="en-US" dirty="0"/>
          </a:p>
        </p:txBody>
      </p:sp>
      <p:pic>
        <p:nvPicPr>
          <p:cNvPr id="7" name="図 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705111" y="1784625"/>
            <a:ext cx="628650" cy="186690"/>
          </a:xfrm>
          <a:prstGeom prst="rect">
            <a:avLst/>
          </a:prstGeom>
        </p:spPr>
      </p:pic>
      <p:sp>
        <p:nvSpPr>
          <p:cNvPr id="8" name="テキスト ボックス 7"/>
          <p:cNvSpPr txBox="1"/>
          <p:nvPr/>
        </p:nvSpPr>
        <p:spPr>
          <a:xfrm>
            <a:off x="344559" y="2491408"/>
            <a:ext cx="7787709" cy="646331"/>
          </a:xfrm>
          <a:prstGeom prst="rect">
            <a:avLst/>
          </a:prstGeom>
          <a:noFill/>
        </p:spPr>
        <p:txBody>
          <a:bodyPr wrap="none" rtlCol="0">
            <a:spAutoFit/>
          </a:bodyPr>
          <a:lstStyle/>
          <a:p>
            <a:r>
              <a:rPr kumimoji="1" lang="ja-JP" altLang="en-US" dirty="0" smtClean="0"/>
              <a:t>・非可換平面上の理論の</a:t>
            </a:r>
            <a:r>
              <a:rPr lang="en-US" altLang="ja-JP" dirty="0" smtClean="0"/>
              <a:t>loop</a:t>
            </a:r>
            <a:r>
              <a:rPr lang="ja-JP" altLang="en-US" dirty="0" smtClean="0"/>
              <a:t>図は、</a:t>
            </a:r>
            <a:r>
              <a:rPr lang="en-US" altLang="ja-JP" dirty="0" smtClean="0"/>
              <a:t>UV</a:t>
            </a:r>
            <a:r>
              <a:rPr lang="ja-JP" altLang="en-US" dirty="0" smtClean="0"/>
              <a:t>の発散が</a:t>
            </a:r>
            <a:r>
              <a:rPr lang="en-US" altLang="ja-JP" dirty="0" smtClean="0"/>
              <a:t>IR</a:t>
            </a:r>
            <a:r>
              <a:rPr lang="ja-JP" altLang="en-US" dirty="0" smtClean="0"/>
              <a:t>領域においても現れる。</a:t>
            </a:r>
            <a:endParaRPr lang="en-US" altLang="ja-JP" dirty="0" smtClean="0"/>
          </a:p>
          <a:p>
            <a:r>
              <a:rPr kumimoji="1" lang="ja-JP" altLang="en-US" dirty="0"/>
              <a:t>　</a:t>
            </a:r>
            <a:r>
              <a:rPr kumimoji="1" lang="ja-JP" altLang="en-US" dirty="0" smtClean="0"/>
              <a:t>この特異な発散の構造は、</a:t>
            </a:r>
            <a:r>
              <a:rPr kumimoji="1" lang="en-US" altLang="ja-JP" dirty="0" smtClean="0"/>
              <a:t>non-planar</a:t>
            </a:r>
            <a:r>
              <a:rPr kumimoji="1" lang="ja-JP" altLang="en-US" dirty="0" smtClean="0"/>
              <a:t>図においてのみ生じる。</a:t>
            </a:r>
            <a:endParaRPr kumimoji="1" lang="ja-JP" altLang="en-US" dirty="0"/>
          </a:p>
        </p:txBody>
      </p:sp>
      <p:sp>
        <p:nvSpPr>
          <p:cNvPr id="9" name="テキスト ボックス 8"/>
          <p:cNvSpPr txBox="1"/>
          <p:nvPr/>
        </p:nvSpPr>
        <p:spPr>
          <a:xfrm>
            <a:off x="344559" y="4982813"/>
            <a:ext cx="8584401" cy="369332"/>
          </a:xfrm>
          <a:prstGeom prst="rect">
            <a:avLst/>
          </a:prstGeom>
          <a:noFill/>
        </p:spPr>
        <p:txBody>
          <a:bodyPr wrap="none" rtlCol="0">
            <a:spAutoFit/>
          </a:bodyPr>
          <a:lstStyle/>
          <a:p>
            <a:r>
              <a:rPr kumimoji="1" lang="ja-JP" altLang="en-US" dirty="0" smtClean="0"/>
              <a:t>・</a:t>
            </a:r>
            <a:r>
              <a:rPr kumimoji="1" lang="en-US" altLang="ja-JP" dirty="0" smtClean="0"/>
              <a:t>UV/IR mixing</a:t>
            </a:r>
            <a:r>
              <a:rPr kumimoji="1" lang="ja-JP" altLang="en-US" dirty="0" smtClean="0"/>
              <a:t>は十分な超対称性を持った理論では存在しないと考えられている。</a:t>
            </a:r>
            <a:endParaRPr kumimoji="1" lang="ja-JP" altLang="en-US" dirty="0"/>
          </a:p>
        </p:txBody>
      </p:sp>
      <p:sp>
        <p:nvSpPr>
          <p:cNvPr id="10" name="テキスト ボックス 9"/>
          <p:cNvSpPr txBox="1"/>
          <p:nvPr/>
        </p:nvSpPr>
        <p:spPr>
          <a:xfrm>
            <a:off x="2690192" y="5526153"/>
            <a:ext cx="3105337" cy="369332"/>
          </a:xfrm>
          <a:prstGeom prst="rect">
            <a:avLst/>
          </a:prstGeom>
          <a:noFill/>
        </p:spPr>
        <p:txBody>
          <a:bodyPr wrap="none" rtlCol="0">
            <a:spAutoFit/>
          </a:bodyPr>
          <a:lstStyle/>
          <a:p>
            <a:r>
              <a:rPr kumimoji="1" lang="en-US" altLang="ja-JP" dirty="0" smtClean="0"/>
              <a:t>Boson loop + Fermion loop = 0 </a:t>
            </a:r>
            <a:endParaRPr kumimoji="1" lang="ja-JP" altLang="en-US" dirty="0"/>
          </a:p>
        </p:txBody>
      </p:sp>
      <p:sp>
        <p:nvSpPr>
          <p:cNvPr id="3" name="テキスト ボックス 2"/>
          <p:cNvSpPr txBox="1"/>
          <p:nvPr/>
        </p:nvSpPr>
        <p:spPr>
          <a:xfrm>
            <a:off x="5314122" y="6255025"/>
            <a:ext cx="2954335" cy="307777"/>
          </a:xfrm>
          <a:prstGeom prst="rect">
            <a:avLst/>
          </a:prstGeom>
          <a:noFill/>
        </p:spPr>
        <p:txBody>
          <a:bodyPr wrap="none" rtlCol="0">
            <a:spAutoFit/>
          </a:bodyPr>
          <a:lstStyle/>
          <a:p>
            <a:r>
              <a:rPr kumimoji="1" lang="en-US" altLang="ja-JP" sz="1400" dirty="0" smtClean="0"/>
              <a:t>[</a:t>
            </a:r>
            <a:r>
              <a:rPr kumimoji="1" lang="en-US" altLang="ja-JP" sz="1400" dirty="0" err="1" smtClean="0"/>
              <a:t>Hanada</a:t>
            </a:r>
            <a:r>
              <a:rPr kumimoji="1" lang="en-US" altLang="ja-JP" sz="1400" dirty="0" smtClean="0"/>
              <a:t>-Shimada, Matsuura-</a:t>
            </a:r>
            <a:r>
              <a:rPr kumimoji="1" lang="en-US" altLang="ja-JP" sz="1400" dirty="0" err="1" smtClean="0"/>
              <a:t>Sugino</a:t>
            </a:r>
            <a:r>
              <a:rPr kumimoji="1" lang="en-US" altLang="ja-JP" sz="1400" dirty="0" smtClean="0"/>
              <a:t>]</a:t>
            </a:r>
            <a:endParaRPr kumimoji="1" lang="ja-JP" altLang="en-US" sz="1400" dirty="0"/>
          </a:p>
        </p:txBody>
      </p:sp>
    </p:spTree>
    <p:extLst>
      <p:ext uri="{BB962C8B-B14F-4D97-AF65-F5344CB8AC3E}">
        <p14:creationId xmlns:p14="http://schemas.microsoft.com/office/powerpoint/2010/main" val="140120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736036" y="3190196"/>
            <a:ext cx="7712766" cy="1252728"/>
          </a:xfrm>
        </p:spPr>
        <p:txBody>
          <a:bodyPr>
            <a:normAutofit/>
          </a:bodyPr>
          <a:lstStyle/>
          <a:p>
            <a:r>
              <a:rPr lang="ja-JP" altLang="en-US" dirty="0" smtClean="0"/>
              <a:t>１</a:t>
            </a:r>
            <a:r>
              <a:rPr lang="en-US" altLang="ja-JP" dirty="0" smtClean="0"/>
              <a:t>-</a:t>
            </a:r>
            <a:r>
              <a:rPr lang="ja-JP" altLang="en-US" dirty="0"/>
              <a:t>３</a:t>
            </a:r>
            <a:r>
              <a:rPr kumimoji="1" lang="ja-JP" altLang="en-US" dirty="0" smtClean="0"/>
              <a:t>．行列正則化</a:t>
            </a:r>
            <a:endParaRPr kumimoji="1" lang="ja-JP" altLang="en-US" dirty="0"/>
          </a:p>
        </p:txBody>
      </p:sp>
    </p:spTree>
    <p:extLst>
      <p:ext uri="{BB962C8B-B14F-4D97-AF65-F5344CB8AC3E}">
        <p14:creationId xmlns:p14="http://schemas.microsoft.com/office/powerpoint/2010/main" val="27859700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行列正則化</a:t>
            </a:r>
            <a:endParaRPr kumimoji="1" lang="ja-JP" altLang="en-US" dirty="0"/>
          </a:p>
        </p:txBody>
      </p:sp>
      <p:sp>
        <p:nvSpPr>
          <p:cNvPr id="4" name="テキスト ボックス 3"/>
          <p:cNvSpPr txBox="1"/>
          <p:nvPr/>
        </p:nvSpPr>
        <p:spPr>
          <a:xfrm>
            <a:off x="357809" y="2173356"/>
            <a:ext cx="7469994" cy="369332"/>
          </a:xfrm>
          <a:prstGeom prst="rect">
            <a:avLst/>
          </a:prstGeom>
          <a:noFill/>
        </p:spPr>
        <p:txBody>
          <a:bodyPr wrap="none" rtlCol="0">
            <a:spAutoFit/>
          </a:bodyPr>
          <a:lstStyle/>
          <a:p>
            <a:r>
              <a:rPr kumimoji="1" lang="ja-JP" altLang="en-US" dirty="0" smtClean="0"/>
              <a:t>非可換平面は正則化としては十分に機能していなかった。 </a:t>
            </a:r>
            <a:r>
              <a:rPr kumimoji="1" lang="en-US" altLang="ja-JP" dirty="0" smtClean="0"/>
              <a:t>UV/IR mixing</a:t>
            </a:r>
            <a:endParaRPr kumimoji="1" lang="ja-JP" altLang="en-US" dirty="0"/>
          </a:p>
        </p:txBody>
      </p:sp>
      <p:sp>
        <p:nvSpPr>
          <p:cNvPr id="5" name="テキスト ボックス 4"/>
          <p:cNvSpPr txBox="1"/>
          <p:nvPr/>
        </p:nvSpPr>
        <p:spPr>
          <a:xfrm>
            <a:off x="397565" y="2690191"/>
            <a:ext cx="7071167" cy="369332"/>
          </a:xfrm>
          <a:prstGeom prst="rect">
            <a:avLst/>
          </a:prstGeom>
          <a:noFill/>
        </p:spPr>
        <p:txBody>
          <a:bodyPr wrap="none" rtlCol="0">
            <a:spAutoFit/>
          </a:bodyPr>
          <a:lstStyle/>
          <a:p>
            <a:r>
              <a:rPr kumimoji="1" lang="en-US" altLang="ja-JP" dirty="0" smtClean="0"/>
              <a:t>IR</a:t>
            </a:r>
            <a:r>
              <a:rPr lang="ja-JP" altLang="en-US" dirty="0"/>
              <a:t>が</a:t>
            </a:r>
            <a:r>
              <a:rPr lang="ja-JP" altLang="en-US" dirty="0" smtClean="0"/>
              <a:t>最初から</a:t>
            </a:r>
            <a:r>
              <a:rPr kumimoji="1" lang="ja-JP" altLang="en-US" dirty="0" smtClean="0"/>
              <a:t>有限なものを考えればいいのでは？</a:t>
            </a:r>
            <a:r>
              <a:rPr lang="ja-JP" altLang="en-US" dirty="0" smtClean="0"/>
              <a:t>球面？トーラス？</a:t>
            </a:r>
            <a:endParaRPr kumimoji="1" lang="ja-JP" altLang="en-US" dirty="0"/>
          </a:p>
        </p:txBody>
      </p:sp>
      <p:sp>
        <p:nvSpPr>
          <p:cNvPr id="7" name="円/楕円 6"/>
          <p:cNvSpPr/>
          <p:nvPr/>
        </p:nvSpPr>
        <p:spPr>
          <a:xfrm>
            <a:off x="1457740" y="3684105"/>
            <a:ext cx="2067339" cy="2067339"/>
          </a:xfrm>
          <a:prstGeom prst="ellipse">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931869" y="3763618"/>
            <a:ext cx="3185487" cy="369332"/>
          </a:xfrm>
          <a:prstGeom prst="rect">
            <a:avLst/>
          </a:prstGeom>
          <a:noFill/>
        </p:spPr>
        <p:txBody>
          <a:bodyPr wrap="none" rtlCol="0">
            <a:spAutoFit/>
          </a:bodyPr>
          <a:lstStyle/>
          <a:p>
            <a:r>
              <a:rPr kumimoji="1" lang="ja-JP" altLang="en-US" dirty="0" smtClean="0"/>
              <a:t>単位面積当たり一つの状態？</a:t>
            </a:r>
            <a:endParaRPr kumimoji="1" lang="ja-JP" altLang="en-US" dirty="0"/>
          </a:p>
        </p:txBody>
      </p:sp>
      <p:sp>
        <p:nvSpPr>
          <p:cNvPr id="10" name="テキスト ボックス 9"/>
          <p:cNvSpPr txBox="1"/>
          <p:nvPr/>
        </p:nvSpPr>
        <p:spPr>
          <a:xfrm>
            <a:off x="4002156" y="4147931"/>
            <a:ext cx="4663456" cy="646331"/>
          </a:xfrm>
          <a:prstGeom prst="rect">
            <a:avLst/>
          </a:prstGeom>
          <a:noFill/>
        </p:spPr>
        <p:txBody>
          <a:bodyPr wrap="none" rtlCol="0">
            <a:spAutoFit/>
          </a:bodyPr>
          <a:lstStyle/>
          <a:p>
            <a:r>
              <a:rPr kumimoji="1" lang="ja-JP" altLang="en-US" dirty="0" smtClean="0"/>
              <a:t>→ トータルの面積が有限なら、</a:t>
            </a:r>
            <a:endParaRPr kumimoji="1" lang="en-US" altLang="ja-JP" dirty="0" smtClean="0"/>
          </a:p>
          <a:p>
            <a:r>
              <a:rPr lang="ja-JP" altLang="en-US" dirty="0"/>
              <a:t>　 </a:t>
            </a:r>
            <a:r>
              <a:rPr lang="ja-JP" altLang="en-US" dirty="0" smtClean="0"/>
              <a:t> </a:t>
            </a:r>
            <a:r>
              <a:rPr kumimoji="1" lang="ja-JP" altLang="en-US" dirty="0" smtClean="0"/>
              <a:t>有限個の状態で記述されるはず。行列？</a:t>
            </a:r>
            <a:endParaRPr kumimoji="1" lang="ja-JP" altLang="en-US" dirty="0"/>
          </a:p>
        </p:txBody>
      </p:sp>
      <p:sp>
        <p:nvSpPr>
          <p:cNvPr id="11" name="円/楕円 10"/>
          <p:cNvSpPr/>
          <p:nvPr/>
        </p:nvSpPr>
        <p:spPr>
          <a:xfrm>
            <a:off x="2610671" y="4479245"/>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604047" y="4671401"/>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537787" y="4273841"/>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816079" y="4684653"/>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829331" y="4485873"/>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776323" y="4260589"/>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041363" y="4697905"/>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067867" y="4459369"/>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014859" y="4220833"/>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2389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非可換球面</a:t>
            </a:r>
            <a:endParaRPr kumimoji="1" lang="ja-JP" altLang="en-US" dirty="0"/>
          </a:p>
        </p:txBody>
      </p:sp>
      <p:sp>
        <p:nvSpPr>
          <p:cNvPr id="4" name="テキスト ボックス 3"/>
          <p:cNvSpPr txBox="1"/>
          <p:nvPr/>
        </p:nvSpPr>
        <p:spPr>
          <a:xfrm>
            <a:off x="516834" y="1908313"/>
            <a:ext cx="2492990" cy="369332"/>
          </a:xfrm>
          <a:prstGeom prst="rect">
            <a:avLst/>
          </a:prstGeom>
          <a:noFill/>
        </p:spPr>
        <p:txBody>
          <a:bodyPr wrap="none" rtlCol="0">
            <a:spAutoFit/>
          </a:bodyPr>
          <a:lstStyle/>
          <a:p>
            <a:r>
              <a:rPr lang="ja-JP" altLang="en-US" dirty="0" smtClean="0"/>
              <a:t>通常の球面（半径１）</a:t>
            </a:r>
            <a:endParaRPr kumimoji="1" lang="ja-JP" altLang="en-US" dirty="0"/>
          </a:p>
        </p:txBody>
      </p:sp>
      <p:pic>
        <p:nvPicPr>
          <p:cNvPr id="5" name="図 4"/>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831550" y="2619512"/>
            <a:ext cx="897255" cy="224790"/>
          </a:xfrm>
          <a:prstGeom prst="rect">
            <a:avLst/>
          </a:prstGeom>
        </p:spPr>
      </p:pic>
      <p:sp>
        <p:nvSpPr>
          <p:cNvPr id="7" name="円/楕円 6"/>
          <p:cNvSpPr/>
          <p:nvPr/>
        </p:nvSpPr>
        <p:spPr>
          <a:xfrm>
            <a:off x="5936977" y="2186610"/>
            <a:ext cx="1484242" cy="1484242"/>
          </a:xfrm>
          <a:prstGeom prst="ellipse">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6665843" y="2941982"/>
            <a:ext cx="144448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直線矢印コネクタ 9"/>
          <p:cNvCxnSpPr/>
          <p:nvPr/>
        </p:nvCxnSpPr>
        <p:spPr>
          <a:xfrm flipH="1">
            <a:off x="5605670" y="2928730"/>
            <a:ext cx="1060173" cy="556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flipV="1">
            <a:off x="6652591" y="1828800"/>
            <a:ext cx="0" cy="10999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530088" y="3432314"/>
            <a:ext cx="1338828" cy="369332"/>
          </a:xfrm>
          <a:prstGeom prst="rect">
            <a:avLst/>
          </a:prstGeom>
          <a:noFill/>
        </p:spPr>
        <p:txBody>
          <a:bodyPr wrap="none" rtlCol="0">
            <a:spAutoFit/>
          </a:bodyPr>
          <a:lstStyle/>
          <a:p>
            <a:r>
              <a:rPr kumimoji="1" lang="ja-JP" altLang="en-US" dirty="0" smtClean="0"/>
              <a:t>非可換球面</a:t>
            </a:r>
            <a:endParaRPr kumimoji="1" lang="ja-JP" altLang="en-US" dirty="0"/>
          </a:p>
        </p:txBody>
      </p:sp>
      <p:pic>
        <p:nvPicPr>
          <p:cNvPr id="17" name="図 1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307547" y="2619512"/>
            <a:ext cx="971550" cy="274320"/>
          </a:xfrm>
          <a:prstGeom prst="rect">
            <a:avLst/>
          </a:prstGeom>
        </p:spPr>
      </p:pic>
      <p:pic>
        <p:nvPicPr>
          <p:cNvPr id="18" name="図 1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267792" y="4090504"/>
            <a:ext cx="971550" cy="274320"/>
          </a:xfrm>
          <a:prstGeom prst="rect">
            <a:avLst/>
          </a:prstGeom>
        </p:spPr>
      </p:pic>
      <p:sp>
        <p:nvSpPr>
          <p:cNvPr id="19" name="テキスト ボックス 18"/>
          <p:cNvSpPr txBox="1"/>
          <p:nvPr/>
        </p:nvSpPr>
        <p:spPr>
          <a:xfrm>
            <a:off x="2332383" y="4094922"/>
            <a:ext cx="3877985" cy="369332"/>
          </a:xfrm>
          <a:prstGeom prst="rect">
            <a:avLst/>
          </a:prstGeom>
          <a:noFill/>
        </p:spPr>
        <p:txBody>
          <a:bodyPr wrap="none" rtlCol="0">
            <a:spAutoFit/>
          </a:bodyPr>
          <a:lstStyle/>
          <a:p>
            <a:r>
              <a:rPr kumimoji="1" lang="ja-JP" altLang="en-US" dirty="0" smtClean="0"/>
              <a:t>はどのように作ればよいだろうか。</a:t>
            </a:r>
            <a:endParaRPr kumimoji="1" lang="ja-JP" altLang="en-US" dirty="0"/>
          </a:p>
        </p:txBody>
      </p:sp>
      <p:sp>
        <p:nvSpPr>
          <p:cNvPr id="20" name="テキスト ボックス 19"/>
          <p:cNvSpPr txBox="1"/>
          <p:nvPr/>
        </p:nvSpPr>
        <p:spPr>
          <a:xfrm>
            <a:off x="463827" y="5499649"/>
            <a:ext cx="1338828" cy="369332"/>
          </a:xfrm>
          <a:prstGeom prst="rect">
            <a:avLst/>
          </a:prstGeom>
          <a:noFill/>
        </p:spPr>
        <p:txBody>
          <a:bodyPr wrap="none" rtlCol="0">
            <a:spAutoFit/>
          </a:bodyPr>
          <a:lstStyle/>
          <a:p>
            <a:r>
              <a:rPr lang="ja-JP" altLang="en-US" dirty="0" smtClean="0"/>
              <a:t>ほしい性質</a:t>
            </a:r>
            <a:endParaRPr kumimoji="1" lang="ja-JP" altLang="en-US" dirty="0"/>
          </a:p>
        </p:txBody>
      </p:sp>
      <p:sp>
        <p:nvSpPr>
          <p:cNvPr id="21" name="左中かっこ 20"/>
          <p:cNvSpPr/>
          <p:nvPr/>
        </p:nvSpPr>
        <p:spPr>
          <a:xfrm>
            <a:off x="1895061" y="4956312"/>
            <a:ext cx="225285" cy="14709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2186608" y="4903304"/>
            <a:ext cx="6417141" cy="369332"/>
          </a:xfrm>
          <a:prstGeom prst="rect">
            <a:avLst/>
          </a:prstGeom>
          <a:noFill/>
        </p:spPr>
        <p:txBody>
          <a:bodyPr wrap="none" rtlCol="0">
            <a:spAutoFit/>
          </a:bodyPr>
          <a:lstStyle/>
          <a:p>
            <a:r>
              <a:rPr kumimoji="1" lang="ja-JP" altLang="en-US" dirty="0" smtClean="0"/>
              <a:t>座標は非可換であって、可換になる極限が存在してほしい。</a:t>
            </a:r>
            <a:endParaRPr kumimoji="1" lang="ja-JP" altLang="en-US" dirty="0"/>
          </a:p>
        </p:txBody>
      </p:sp>
      <p:sp>
        <p:nvSpPr>
          <p:cNvPr id="23" name="テキスト ボックス 22"/>
          <p:cNvSpPr txBox="1"/>
          <p:nvPr/>
        </p:nvSpPr>
        <p:spPr>
          <a:xfrm>
            <a:off x="2160104" y="5738190"/>
            <a:ext cx="3647152" cy="369332"/>
          </a:xfrm>
          <a:prstGeom prst="rect">
            <a:avLst/>
          </a:prstGeom>
          <a:noFill/>
        </p:spPr>
        <p:txBody>
          <a:bodyPr wrap="none" rtlCol="0">
            <a:spAutoFit/>
          </a:bodyPr>
          <a:lstStyle/>
          <a:p>
            <a:r>
              <a:rPr kumimoji="1" lang="ja-JP" altLang="en-US" dirty="0" smtClean="0"/>
              <a:t>回転対称性を持っていてほしい。</a:t>
            </a:r>
            <a:endParaRPr kumimoji="1" lang="ja-JP" altLang="en-US" dirty="0"/>
          </a:p>
        </p:txBody>
      </p:sp>
      <p:sp>
        <p:nvSpPr>
          <p:cNvPr id="24" name="テキスト ボックス 23"/>
          <p:cNvSpPr txBox="1"/>
          <p:nvPr/>
        </p:nvSpPr>
        <p:spPr>
          <a:xfrm>
            <a:off x="3253407" y="5294244"/>
            <a:ext cx="2954655" cy="369332"/>
          </a:xfrm>
          <a:prstGeom prst="rect">
            <a:avLst/>
          </a:prstGeom>
          <a:noFill/>
        </p:spPr>
        <p:txBody>
          <a:bodyPr wrap="none" rtlCol="0">
            <a:spAutoFit/>
          </a:bodyPr>
          <a:lstStyle/>
          <a:p>
            <a:r>
              <a:rPr lang="ja-JP" altLang="en-US" dirty="0" smtClean="0"/>
              <a:t>が満たされていてほしい。</a:t>
            </a:r>
            <a:endParaRPr kumimoji="1" lang="ja-JP" altLang="en-US" dirty="0"/>
          </a:p>
        </p:txBody>
      </p:sp>
      <p:pic>
        <p:nvPicPr>
          <p:cNvPr id="26" name="図 2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294837" y="5342833"/>
            <a:ext cx="897255" cy="224790"/>
          </a:xfrm>
          <a:prstGeom prst="rect">
            <a:avLst/>
          </a:prstGeom>
        </p:spPr>
      </p:pic>
      <p:sp>
        <p:nvSpPr>
          <p:cNvPr id="27" name="テキスト ボックス 26"/>
          <p:cNvSpPr txBox="1"/>
          <p:nvPr/>
        </p:nvSpPr>
        <p:spPr>
          <a:xfrm>
            <a:off x="2153478" y="6168886"/>
            <a:ext cx="3647152" cy="369332"/>
          </a:xfrm>
          <a:prstGeom prst="rect">
            <a:avLst/>
          </a:prstGeom>
          <a:noFill/>
        </p:spPr>
        <p:txBody>
          <a:bodyPr wrap="none" rtlCol="0">
            <a:spAutoFit/>
          </a:bodyPr>
          <a:lstStyle/>
          <a:p>
            <a:r>
              <a:rPr kumimoji="1" lang="ja-JP" altLang="en-US" dirty="0" smtClean="0"/>
              <a:t>有限次元の行列であってほしい。</a:t>
            </a:r>
            <a:endParaRPr kumimoji="1" lang="ja-JP" altLang="en-US" dirty="0"/>
          </a:p>
        </p:txBody>
      </p:sp>
    </p:spTree>
    <p:extLst>
      <p:ext uri="{BB962C8B-B14F-4D97-AF65-F5344CB8AC3E}">
        <p14:creationId xmlns:p14="http://schemas.microsoft.com/office/powerpoint/2010/main" val="3832457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265043" y="1643270"/>
            <a:ext cx="8600661" cy="14179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非可換球面</a:t>
            </a:r>
            <a:endParaRPr kumimoji="1" lang="ja-JP" altLang="en-US" dirty="0"/>
          </a:p>
        </p:txBody>
      </p:sp>
      <p:pic>
        <p:nvPicPr>
          <p:cNvPr id="12" name="図 11"/>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400316" y="1824382"/>
            <a:ext cx="2093595" cy="626745"/>
          </a:xfrm>
          <a:prstGeom prst="rect">
            <a:avLst/>
          </a:prstGeom>
        </p:spPr>
      </p:pic>
      <p:pic>
        <p:nvPicPr>
          <p:cNvPr id="13" name="図 12"/>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440069" y="2540000"/>
            <a:ext cx="224790" cy="281940"/>
          </a:xfrm>
          <a:prstGeom prst="rect">
            <a:avLst/>
          </a:prstGeom>
        </p:spPr>
      </p:pic>
      <p:pic>
        <p:nvPicPr>
          <p:cNvPr id="6" name="図 5"/>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117012" y="2619513"/>
            <a:ext cx="160020" cy="184785"/>
          </a:xfrm>
          <a:prstGeom prst="rect">
            <a:avLst/>
          </a:prstGeom>
        </p:spPr>
      </p:pic>
      <p:sp>
        <p:nvSpPr>
          <p:cNvPr id="7" name="テキスト ボックス 6"/>
          <p:cNvSpPr txBox="1"/>
          <p:nvPr/>
        </p:nvSpPr>
        <p:spPr>
          <a:xfrm>
            <a:off x="1709531" y="2531164"/>
            <a:ext cx="3963714" cy="369332"/>
          </a:xfrm>
          <a:prstGeom prst="rect">
            <a:avLst/>
          </a:prstGeom>
          <a:noFill/>
        </p:spPr>
        <p:txBody>
          <a:bodyPr wrap="none" rtlCol="0">
            <a:spAutoFit/>
          </a:bodyPr>
          <a:lstStyle/>
          <a:p>
            <a:r>
              <a:rPr lang="en-US" altLang="ja-JP" dirty="0" smtClean="0"/>
              <a:t>: SU(2)</a:t>
            </a:r>
            <a:r>
              <a:rPr lang="ja-JP" altLang="en-US" dirty="0" smtClean="0"/>
              <a:t>生成子のスピン</a:t>
            </a:r>
            <a:r>
              <a:rPr lang="ja-JP" altLang="en-US" dirty="0"/>
              <a:t>　</a:t>
            </a:r>
            <a:r>
              <a:rPr lang="ja-JP" altLang="en-US" dirty="0" smtClean="0"/>
              <a:t>   表現</a:t>
            </a:r>
            <a:r>
              <a:rPr lang="ja-JP" altLang="en-US" dirty="0"/>
              <a:t>行列</a:t>
            </a:r>
            <a:r>
              <a:rPr lang="en-US" altLang="ja-JP" b="1" dirty="0" smtClean="0"/>
              <a:t>.</a:t>
            </a:r>
            <a:r>
              <a:rPr lang="en-US" altLang="ja-JP" dirty="0" smtClean="0"/>
              <a:t>  </a:t>
            </a:r>
            <a:endParaRPr kumimoji="1" lang="ja-JP" altLang="en-US" dirty="0"/>
          </a:p>
        </p:txBody>
      </p:sp>
      <p:pic>
        <p:nvPicPr>
          <p:cNvPr id="14" name="図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648178" y="2553251"/>
            <a:ext cx="1849755" cy="316230"/>
          </a:xfrm>
          <a:prstGeom prst="rect">
            <a:avLst/>
          </a:prstGeom>
        </p:spPr>
      </p:pic>
      <p:sp>
        <p:nvSpPr>
          <p:cNvPr id="9" name="左中かっこ 8"/>
          <p:cNvSpPr/>
          <p:nvPr/>
        </p:nvSpPr>
        <p:spPr>
          <a:xfrm>
            <a:off x="1099930" y="1842050"/>
            <a:ext cx="185531" cy="98066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437321" y="1775790"/>
            <a:ext cx="415498" cy="369332"/>
          </a:xfrm>
          <a:prstGeom prst="rect">
            <a:avLst/>
          </a:prstGeom>
          <a:noFill/>
        </p:spPr>
        <p:txBody>
          <a:bodyPr wrap="none" rtlCol="0">
            <a:spAutoFit/>
          </a:bodyPr>
          <a:lstStyle/>
          <a:p>
            <a:r>
              <a:rPr kumimoji="1" lang="ja-JP" altLang="en-US" dirty="0" smtClean="0"/>
              <a:t>答</a:t>
            </a:r>
            <a:endParaRPr kumimoji="1" lang="ja-JP" altLang="en-US" dirty="0"/>
          </a:p>
        </p:txBody>
      </p:sp>
      <p:pic>
        <p:nvPicPr>
          <p:cNvPr id="11" name="図 1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765286" y="5826540"/>
            <a:ext cx="1278255" cy="203835"/>
          </a:xfrm>
          <a:prstGeom prst="rect">
            <a:avLst/>
          </a:prstGeom>
        </p:spPr>
      </p:pic>
      <p:sp>
        <p:nvSpPr>
          <p:cNvPr id="15" name="テキスト ボックス 14"/>
          <p:cNvSpPr txBox="1"/>
          <p:nvPr/>
        </p:nvSpPr>
        <p:spPr>
          <a:xfrm>
            <a:off x="1404730" y="5751444"/>
            <a:ext cx="4570482" cy="369332"/>
          </a:xfrm>
          <a:prstGeom prst="rect">
            <a:avLst/>
          </a:prstGeom>
          <a:noFill/>
        </p:spPr>
        <p:txBody>
          <a:bodyPr wrap="none" rtlCol="0">
            <a:spAutoFit/>
          </a:bodyPr>
          <a:lstStyle/>
          <a:p>
            <a:r>
              <a:rPr kumimoji="1" lang="ja-JP" altLang="en-US" dirty="0" smtClean="0"/>
              <a:t>行列サイズ　　　　　　　は有限である。</a:t>
            </a:r>
            <a:endParaRPr kumimoji="1" lang="ja-JP" altLang="en-US" dirty="0"/>
          </a:p>
        </p:txBody>
      </p:sp>
      <p:pic>
        <p:nvPicPr>
          <p:cNvPr id="16" name="図 1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1493079" y="3467654"/>
            <a:ext cx="3514725" cy="626745"/>
          </a:xfrm>
          <a:prstGeom prst="rect">
            <a:avLst/>
          </a:prstGeom>
        </p:spPr>
      </p:pic>
      <p:pic>
        <p:nvPicPr>
          <p:cNvPr id="25" name="図 24"/>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1506333" y="4262786"/>
            <a:ext cx="2792730" cy="577215"/>
          </a:xfrm>
          <a:prstGeom prst="rect">
            <a:avLst/>
          </a:prstGeom>
        </p:spPr>
      </p:pic>
      <p:pic>
        <p:nvPicPr>
          <p:cNvPr id="26" name="図 25"/>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1532835" y="5097670"/>
            <a:ext cx="1238250" cy="327660"/>
          </a:xfrm>
          <a:prstGeom prst="rect">
            <a:avLst/>
          </a:prstGeom>
        </p:spPr>
      </p:pic>
      <p:sp>
        <p:nvSpPr>
          <p:cNvPr id="20" name="テキスト ボックス 19"/>
          <p:cNvSpPr txBox="1"/>
          <p:nvPr/>
        </p:nvSpPr>
        <p:spPr>
          <a:xfrm>
            <a:off x="2729949" y="5128591"/>
            <a:ext cx="5799986" cy="369332"/>
          </a:xfrm>
          <a:prstGeom prst="rect">
            <a:avLst/>
          </a:prstGeom>
          <a:noFill/>
        </p:spPr>
        <p:txBody>
          <a:bodyPr wrap="none" rtlCol="0">
            <a:spAutoFit/>
          </a:bodyPr>
          <a:lstStyle/>
          <a:p>
            <a:r>
              <a:rPr lang="ja-JP" altLang="en-US" dirty="0"/>
              <a:t>と</a:t>
            </a:r>
            <a:r>
              <a:rPr kumimoji="1" lang="en-US" altLang="ja-JP" dirty="0" smtClean="0"/>
              <a:t>SO(3)</a:t>
            </a:r>
            <a:r>
              <a:rPr lang="ja-JP" altLang="en-US" dirty="0" smtClean="0"/>
              <a:t>回転</a:t>
            </a:r>
            <a:r>
              <a:rPr lang="ja-JP" altLang="en-US" dirty="0"/>
              <a:t>したものは</a:t>
            </a:r>
            <a:r>
              <a:rPr lang="ja-JP" altLang="en-US" dirty="0" smtClean="0"/>
              <a:t>、元のものと相似変換で繋がる</a:t>
            </a:r>
            <a:endParaRPr kumimoji="1" lang="ja-JP" altLang="en-US" dirty="0"/>
          </a:p>
        </p:txBody>
      </p:sp>
      <p:sp>
        <p:nvSpPr>
          <p:cNvPr id="22" name="左中かっこ 21"/>
          <p:cNvSpPr/>
          <p:nvPr/>
        </p:nvSpPr>
        <p:spPr>
          <a:xfrm>
            <a:off x="1099930" y="3571459"/>
            <a:ext cx="205410" cy="241852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4850296" y="6334539"/>
            <a:ext cx="3877985" cy="369332"/>
          </a:xfrm>
          <a:prstGeom prst="rect">
            <a:avLst/>
          </a:prstGeom>
          <a:noFill/>
        </p:spPr>
        <p:txBody>
          <a:bodyPr wrap="none" rtlCol="0">
            <a:spAutoFit/>
          </a:bodyPr>
          <a:lstStyle/>
          <a:p>
            <a:r>
              <a:rPr kumimoji="1" lang="ja-JP" altLang="en-US" dirty="0" smtClean="0"/>
              <a:t>ほしい性質は全て満たされている！</a:t>
            </a:r>
            <a:endParaRPr kumimoji="1" lang="ja-JP" altLang="en-US" dirty="0"/>
          </a:p>
        </p:txBody>
      </p:sp>
      <p:sp>
        <p:nvSpPr>
          <p:cNvPr id="24" name="右矢印 23"/>
          <p:cNvSpPr/>
          <p:nvPr/>
        </p:nvSpPr>
        <p:spPr>
          <a:xfrm>
            <a:off x="304800" y="4691270"/>
            <a:ext cx="583096" cy="185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7257774" y="5534991"/>
            <a:ext cx="1333500" cy="259080"/>
          </a:xfrm>
          <a:prstGeom prst="rect">
            <a:avLst/>
          </a:prstGeom>
        </p:spPr>
      </p:pic>
      <p:sp>
        <p:nvSpPr>
          <p:cNvPr id="3" name="テキスト ボックス 2"/>
          <p:cNvSpPr txBox="1"/>
          <p:nvPr/>
        </p:nvSpPr>
        <p:spPr>
          <a:xfrm>
            <a:off x="7818782" y="3193775"/>
            <a:ext cx="1066639" cy="369332"/>
          </a:xfrm>
          <a:prstGeom prst="rect">
            <a:avLst/>
          </a:prstGeom>
          <a:noFill/>
        </p:spPr>
        <p:txBody>
          <a:bodyPr wrap="none" rtlCol="0">
            <a:spAutoFit/>
          </a:bodyPr>
          <a:lstStyle/>
          <a:p>
            <a:r>
              <a:rPr kumimoji="1" lang="en-US" altLang="ja-JP" dirty="0" smtClean="0"/>
              <a:t>[</a:t>
            </a:r>
            <a:r>
              <a:rPr kumimoji="1" lang="en-US" altLang="ja-JP" dirty="0" err="1" smtClean="0"/>
              <a:t>Madore</a:t>
            </a:r>
            <a:r>
              <a:rPr kumimoji="1" lang="en-US" altLang="ja-JP" dirty="0" smtClean="0"/>
              <a:t>]</a:t>
            </a:r>
            <a:endParaRPr kumimoji="1" lang="ja-JP" altLang="en-US" dirty="0"/>
          </a:p>
        </p:txBody>
      </p:sp>
    </p:spTree>
    <p:extLst>
      <p:ext uri="{BB962C8B-B14F-4D97-AF65-F5344CB8AC3E}">
        <p14:creationId xmlns:p14="http://schemas.microsoft.com/office/powerpoint/2010/main" val="955257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a:xfrm>
            <a:off x="1961321" y="5155096"/>
            <a:ext cx="583096"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非可換球面上の関数</a:t>
            </a:r>
            <a:endParaRPr kumimoji="1" lang="ja-JP" altLang="en-US" dirty="0"/>
          </a:p>
        </p:txBody>
      </p:sp>
      <p:sp>
        <p:nvSpPr>
          <p:cNvPr id="4" name="テキスト ボックス 3"/>
          <p:cNvSpPr txBox="1"/>
          <p:nvPr/>
        </p:nvSpPr>
        <p:spPr>
          <a:xfrm>
            <a:off x="516835" y="1789044"/>
            <a:ext cx="6732933" cy="369332"/>
          </a:xfrm>
          <a:prstGeom prst="rect">
            <a:avLst/>
          </a:prstGeom>
          <a:noFill/>
        </p:spPr>
        <p:txBody>
          <a:bodyPr wrap="none" rtlCol="0">
            <a:spAutoFit/>
          </a:bodyPr>
          <a:lstStyle/>
          <a:p>
            <a:r>
              <a:rPr kumimoji="1" lang="ja-JP" altLang="en-US" dirty="0" smtClean="0"/>
              <a:t>通常の関数から、適当に</a:t>
            </a:r>
            <a:r>
              <a:rPr kumimoji="1" lang="en-US" altLang="ja-JP" dirty="0" smtClean="0"/>
              <a:t>ordering</a:t>
            </a:r>
            <a:r>
              <a:rPr kumimoji="1" lang="ja-JP" altLang="en-US" dirty="0" smtClean="0"/>
              <a:t>を決めて</a:t>
            </a:r>
            <a:r>
              <a:rPr kumimoji="1" lang="en-US" altLang="ja-JP" dirty="0" smtClean="0"/>
              <a:t>map</a:t>
            </a:r>
            <a:r>
              <a:rPr kumimoji="1" lang="ja-JP" altLang="en-US" dirty="0" smtClean="0"/>
              <a:t>してやればよい。</a:t>
            </a:r>
            <a:endParaRPr kumimoji="1" lang="ja-JP" altLang="en-US" dirty="0"/>
          </a:p>
        </p:txBody>
      </p:sp>
      <p:sp>
        <p:nvSpPr>
          <p:cNvPr id="5" name="テキスト ボックス 4"/>
          <p:cNvSpPr txBox="1"/>
          <p:nvPr/>
        </p:nvSpPr>
        <p:spPr>
          <a:xfrm>
            <a:off x="530087" y="2133600"/>
            <a:ext cx="5227713" cy="369332"/>
          </a:xfrm>
          <a:prstGeom prst="rect">
            <a:avLst/>
          </a:prstGeom>
          <a:noFill/>
        </p:spPr>
        <p:txBody>
          <a:bodyPr wrap="none" rtlCol="0">
            <a:spAutoFit/>
          </a:bodyPr>
          <a:lstStyle/>
          <a:p>
            <a:r>
              <a:rPr kumimoji="1" lang="ja-JP" altLang="en-US" dirty="0" smtClean="0"/>
              <a:t>ここでは、球面調和関数を用いた</a:t>
            </a:r>
            <a:r>
              <a:rPr kumimoji="1" lang="en-US" altLang="ja-JP" dirty="0" smtClean="0"/>
              <a:t>map</a:t>
            </a:r>
            <a:r>
              <a:rPr kumimoji="1" lang="ja-JP" altLang="en-US" dirty="0" smtClean="0"/>
              <a:t>を考える。</a:t>
            </a:r>
            <a:endParaRPr kumimoji="1" lang="ja-JP" altLang="en-US" dirty="0"/>
          </a:p>
        </p:txBody>
      </p:sp>
      <p:pic>
        <p:nvPicPr>
          <p:cNvPr id="7" name="図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201534" y="3348386"/>
            <a:ext cx="3244215" cy="744855"/>
          </a:xfrm>
          <a:prstGeom prst="rect">
            <a:avLst/>
          </a:prstGeom>
        </p:spPr>
      </p:pic>
      <p:sp>
        <p:nvSpPr>
          <p:cNvPr id="8" name="テキスト ボックス 7"/>
          <p:cNvSpPr txBox="1"/>
          <p:nvPr/>
        </p:nvSpPr>
        <p:spPr>
          <a:xfrm>
            <a:off x="384316" y="2822713"/>
            <a:ext cx="2492990" cy="369332"/>
          </a:xfrm>
          <a:prstGeom prst="rect">
            <a:avLst/>
          </a:prstGeom>
          <a:noFill/>
        </p:spPr>
        <p:txBody>
          <a:bodyPr wrap="none" rtlCol="0">
            <a:spAutoFit/>
          </a:bodyPr>
          <a:lstStyle/>
          <a:p>
            <a:r>
              <a:rPr kumimoji="1" lang="ja-JP" altLang="en-US" dirty="0" smtClean="0"/>
              <a:t>・通常の球面上の関数</a:t>
            </a:r>
            <a:endParaRPr kumimoji="1" lang="ja-JP" altLang="en-US" dirty="0"/>
          </a:p>
        </p:txBody>
      </p:sp>
      <p:pic>
        <p:nvPicPr>
          <p:cNvPr id="9" name="図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057914" y="3374890"/>
            <a:ext cx="3291840" cy="746760"/>
          </a:xfrm>
          <a:prstGeom prst="rect">
            <a:avLst/>
          </a:prstGeom>
        </p:spPr>
      </p:pic>
      <p:sp>
        <p:nvSpPr>
          <p:cNvPr id="10" name="テキスト ボックス 9"/>
          <p:cNvSpPr txBox="1"/>
          <p:nvPr/>
        </p:nvSpPr>
        <p:spPr>
          <a:xfrm>
            <a:off x="5231225" y="4293704"/>
            <a:ext cx="3185488" cy="369332"/>
          </a:xfrm>
          <a:prstGeom prst="rect">
            <a:avLst/>
          </a:prstGeom>
          <a:noFill/>
        </p:spPr>
        <p:txBody>
          <a:bodyPr wrap="none" rtlCol="0">
            <a:spAutoFit/>
          </a:bodyPr>
          <a:lstStyle/>
          <a:p>
            <a:pPr algn="ctr"/>
            <a:r>
              <a:rPr kumimoji="1" lang="ja-JP" altLang="en-US" dirty="0" smtClean="0"/>
              <a:t>球面調和関数</a:t>
            </a:r>
            <a:r>
              <a:rPr lang="ja-JP" altLang="en-US" dirty="0" smtClean="0"/>
              <a:t>（対称多項式）</a:t>
            </a:r>
            <a:endParaRPr kumimoji="1" lang="ja-JP" altLang="en-US" dirty="0"/>
          </a:p>
        </p:txBody>
      </p:sp>
      <p:pic>
        <p:nvPicPr>
          <p:cNvPr id="11" name="図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091044" y="5250072"/>
            <a:ext cx="3291840" cy="746760"/>
          </a:xfrm>
          <a:prstGeom prst="rect">
            <a:avLst/>
          </a:prstGeom>
        </p:spPr>
      </p:pic>
      <p:sp>
        <p:nvSpPr>
          <p:cNvPr id="14" name="テキスト ボックス 13"/>
          <p:cNvSpPr txBox="1"/>
          <p:nvPr/>
        </p:nvSpPr>
        <p:spPr>
          <a:xfrm>
            <a:off x="377690" y="4446104"/>
            <a:ext cx="2492990" cy="369332"/>
          </a:xfrm>
          <a:prstGeom prst="rect">
            <a:avLst/>
          </a:prstGeom>
          <a:noFill/>
        </p:spPr>
        <p:txBody>
          <a:bodyPr wrap="none" rtlCol="0">
            <a:spAutoFit/>
          </a:bodyPr>
          <a:lstStyle/>
          <a:p>
            <a:r>
              <a:rPr lang="ja-JP" altLang="en-US" dirty="0" smtClean="0"/>
              <a:t>・非可換</a:t>
            </a:r>
            <a:r>
              <a:rPr kumimoji="1" lang="ja-JP" altLang="en-US" dirty="0" smtClean="0"/>
              <a:t>球面上の関数</a:t>
            </a:r>
            <a:endParaRPr kumimoji="1" lang="ja-JP" altLang="en-US" dirty="0"/>
          </a:p>
        </p:txBody>
      </p:sp>
      <p:pic>
        <p:nvPicPr>
          <p:cNvPr id="6" name="図 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605727" y="5263325"/>
            <a:ext cx="2486025" cy="750570"/>
          </a:xfrm>
          <a:prstGeom prst="rect">
            <a:avLst/>
          </a:prstGeom>
        </p:spPr>
      </p:pic>
      <p:sp>
        <p:nvSpPr>
          <p:cNvPr id="17" name="テキスト ボックス 16"/>
          <p:cNvSpPr txBox="1"/>
          <p:nvPr/>
        </p:nvSpPr>
        <p:spPr>
          <a:xfrm>
            <a:off x="5340626" y="6202017"/>
            <a:ext cx="2492990" cy="369332"/>
          </a:xfrm>
          <a:prstGeom prst="rect">
            <a:avLst/>
          </a:prstGeom>
          <a:noFill/>
        </p:spPr>
        <p:txBody>
          <a:bodyPr wrap="none" rtlCol="0">
            <a:spAutoFit/>
          </a:bodyPr>
          <a:lstStyle/>
          <a:p>
            <a:r>
              <a:rPr kumimoji="1" lang="ja-JP" altLang="en-US" dirty="0" smtClean="0"/>
              <a:t>行列版の球面調和関数</a:t>
            </a:r>
            <a:endParaRPr kumimoji="1" lang="ja-JP" altLang="en-US" dirty="0"/>
          </a:p>
        </p:txBody>
      </p:sp>
      <p:cxnSp>
        <p:nvCxnSpPr>
          <p:cNvPr id="20" name="直線矢印コネクタ 19"/>
          <p:cNvCxnSpPr/>
          <p:nvPr/>
        </p:nvCxnSpPr>
        <p:spPr>
          <a:xfrm flipH="1">
            <a:off x="2570922" y="4850296"/>
            <a:ext cx="596348" cy="31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167269" y="4638261"/>
            <a:ext cx="1790875" cy="369332"/>
          </a:xfrm>
          <a:prstGeom prst="rect">
            <a:avLst/>
          </a:prstGeom>
          <a:noFill/>
        </p:spPr>
        <p:txBody>
          <a:bodyPr wrap="none" rtlCol="0">
            <a:spAutoFit/>
          </a:bodyPr>
          <a:lstStyle/>
          <a:p>
            <a:r>
              <a:rPr kumimoji="1" lang="en-US" altLang="ja-JP" dirty="0" smtClean="0">
                <a:solidFill>
                  <a:srgbClr val="FF0000"/>
                </a:solidFill>
              </a:rPr>
              <a:t>UV cutoff</a:t>
            </a:r>
            <a:r>
              <a:rPr kumimoji="1" lang="ja-JP" altLang="en-US" dirty="0" smtClean="0">
                <a:solidFill>
                  <a:srgbClr val="FF0000"/>
                </a:solidFill>
              </a:rPr>
              <a:t>が入る</a:t>
            </a:r>
            <a:endParaRPr kumimoji="1" lang="ja-JP" altLang="en-US" dirty="0">
              <a:solidFill>
                <a:srgbClr val="FF0000"/>
              </a:solidFill>
            </a:endParaRPr>
          </a:p>
        </p:txBody>
      </p:sp>
    </p:spTree>
    <p:extLst>
      <p:ext uri="{BB962C8B-B14F-4D97-AF65-F5344CB8AC3E}">
        <p14:creationId xmlns:p14="http://schemas.microsoft.com/office/powerpoint/2010/main" val="275343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p:bldP spid="10" grpId="0"/>
      <p:bldP spid="14" grpId="0"/>
      <p:bldP spid="17"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行列</a:t>
            </a:r>
            <a:r>
              <a:rPr lang="ja-JP" altLang="en-US" dirty="0" smtClean="0"/>
              <a:t>サイズと</a:t>
            </a:r>
            <a:r>
              <a:rPr kumimoji="1" lang="en-US" altLang="ja-JP" dirty="0" smtClean="0"/>
              <a:t>UV</a:t>
            </a:r>
            <a:r>
              <a:rPr kumimoji="1" lang="ja-JP" altLang="en-US" dirty="0" smtClean="0"/>
              <a:t>カットオフ</a:t>
            </a:r>
            <a:endParaRPr kumimoji="1" lang="ja-JP" altLang="en-US" dirty="0"/>
          </a:p>
        </p:txBody>
      </p:sp>
      <p:pic>
        <p:nvPicPr>
          <p:cNvPr id="4" name="図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697947" y="1903900"/>
            <a:ext cx="2291715" cy="304800"/>
          </a:xfrm>
          <a:prstGeom prst="rect">
            <a:avLst/>
          </a:prstGeom>
        </p:spPr>
      </p:pic>
      <p:sp>
        <p:nvSpPr>
          <p:cNvPr id="5" name="テキスト ボックス 4"/>
          <p:cNvSpPr txBox="1"/>
          <p:nvPr/>
        </p:nvSpPr>
        <p:spPr>
          <a:xfrm>
            <a:off x="3048001" y="1895061"/>
            <a:ext cx="5493812" cy="369332"/>
          </a:xfrm>
          <a:prstGeom prst="rect">
            <a:avLst/>
          </a:prstGeom>
          <a:noFill/>
        </p:spPr>
        <p:txBody>
          <a:bodyPr wrap="none" rtlCol="0">
            <a:spAutoFit/>
          </a:bodyPr>
          <a:lstStyle/>
          <a:p>
            <a:r>
              <a:rPr lang="ja-JP" altLang="en-US" dirty="0" smtClean="0"/>
              <a:t>は今考えている行列　　　　　　　の基底を成す。</a:t>
            </a:r>
            <a:endParaRPr lang="en-US" altLang="ja-JP" dirty="0" smtClean="0"/>
          </a:p>
        </p:txBody>
      </p:sp>
      <p:pic>
        <p:nvPicPr>
          <p:cNvPr id="8" name="図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269948" y="1943653"/>
            <a:ext cx="1455420" cy="255270"/>
          </a:xfrm>
          <a:prstGeom prst="rect">
            <a:avLst/>
          </a:prstGeom>
        </p:spPr>
      </p:pic>
      <p:sp>
        <p:nvSpPr>
          <p:cNvPr id="9" name="テキスト ボックス 8"/>
          <p:cNvSpPr txBox="1"/>
          <p:nvPr/>
        </p:nvSpPr>
        <p:spPr>
          <a:xfrm>
            <a:off x="901147" y="3101008"/>
            <a:ext cx="877163" cy="369332"/>
          </a:xfrm>
          <a:prstGeom prst="rect">
            <a:avLst/>
          </a:prstGeom>
          <a:noFill/>
        </p:spPr>
        <p:txBody>
          <a:bodyPr wrap="none" rtlCol="0">
            <a:spAutoFit/>
          </a:bodyPr>
          <a:lstStyle/>
          <a:p>
            <a:r>
              <a:rPr lang="ja-JP" altLang="en-US" dirty="0" smtClean="0"/>
              <a:t>個数　</a:t>
            </a:r>
            <a:endParaRPr kumimoji="1" lang="ja-JP" altLang="en-US" dirty="0"/>
          </a:p>
        </p:txBody>
      </p:sp>
      <p:pic>
        <p:nvPicPr>
          <p:cNvPr id="10" name="図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956904" y="2871303"/>
            <a:ext cx="4722495" cy="750570"/>
          </a:xfrm>
          <a:prstGeom prst="rect">
            <a:avLst/>
          </a:prstGeom>
        </p:spPr>
      </p:pic>
      <p:sp>
        <p:nvSpPr>
          <p:cNvPr id="11" name="テキスト ボックス 10"/>
          <p:cNvSpPr txBox="1"/>
          <p:nvPr/>
        </p:nvSpPr>
        <p:spPr>
          <a:xfrm>
            <a:off x="894521" y="4008781"/>
            <a:ext cx="877163" cy="369332"/>
          </a:xfrm>
          <a:prstGeom prst="rect">
            <a:avLst/>
          </a:prstGeom>
          <a:noFill/>
        </p:spPr>
        <p:txBody>
          <a:bodyPr wrap="none" rtlCol="0">
            <a:spAutoFit/>
          </a:bodyPr>
          <a:lstStyle/>
          <a:p>
            <a:r>
              <a:rPr lang="ja-JP" altLang="en-US" dirty="0"/>
              <a:t>直交性</a:t>
            </a:r>
            <a:endParaRPr kumimoji="1" lang="ja-JP" altLang="en-US" dirty="0"/>
          </a:p>
        </p:txBody>
      </p:sp>
      <p:sp>
        <p:nvSpPr>
          <p:cNvPr id="12" name="テキスト ボックス 11"/>
          <p:cNvSpPr txBox="1"/>
          <p:nvPr/>
        </p:nvSpPr>
        <p:spPr>
          <a:xfrm>
            <a:off x="596348" y="5088839"/>
            <a:ext cx="5724644" cy="646331"/>
          </a:xfrm>
          <a:prstGeom prst="rect">
            <a:avLst/>
          </a:prstGeom>
          <a:noFill/>
        </p:spPr>
        <p:txBody>
          <a:bodyPr wrap="none" rtlCol="0">
            <a:spAutoFit/>
          </a:bodyPr>
          <a:lstStyle/>
          <a:p>
            <a:r>
              <a:rPr kumimoji="1" lang="ja-JP" altLang="en-US" dirty="0" smtClean="0"/>
              <a:t>つまり、           　  の　　  を考えても、</a:t>
            </a:r>
            <a:endParaRPr kumimoji="1" lang="en-US" altLang="ja-JP" dirty="0" smtClean="0"/>
          </a:p>
          <a:p>
            <a:r>
              <a:rPr kumimoji="1" lang="ja-JP" altLang="en-US" dirty="0" smtClean="0"/>
              <a:t>それは低い　のもので展開されるので独立ではない。</a:t>
            </a:r>
            <a:endParaRPr kumimoji="1" lang="ja-JP" altLang="en-US" dirty="0"/>
          </a:p>
        </p:txBody>
      </p:sp>
      <p:pic>
        <p:nvPicPr>
          <p:cNvPr id="13" name="図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599096" y="5177186"/>
            <a:ext cx="777240" cy="192405"/>
          </a:xfrm>
          <a:prstGeom prst="rect">
            <a:avLst/>
          </a:prstGeom>
        </p:spPr>
      </p:pic>
      <p:pic>
        <p:nvPicPr>
          <p:cNvPr id="15" name="図 14"/>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732155" y="5091052"/>
            <a:ext cx="440055" cy="283845"/>
          </a:xfrm>
          <a:prstGeom prst="rect">
            <a:avLst/>
          </a:prstGeom>
        </p:spPr>
      </p:pic>
      <p:pic>
        <p:nvPicPr>
          <p:cNvPr id="17" name="図 16"/>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884017" y="5462110"/>
            <a:ext cx="142875" cy="179070"/>
          </a:xfrm>
          <a:prstGeom prst="rect">
            <a:avLst/>
          </a:prstGeom>
        </p:spPr>
      </p:pic>
      <p:sp>
        <p:nvSpPr>
          <p:cNvPr id="18" name="テキスト ボックス 17"/>
          <p:cNvSpPr txBox="1"/>
          <p:nvPr/>
        </p:nvSpPr>
        <p:spPr>
          <a:xfrm>
            <a:off x="609601" y="5910473"/>
            <a:ext cx="8392041" cy="369332"/>
          </a:xfrm>
          <a:prstGeom prst="rect">
            <a:avLst/>
          </a:prstGeom>
          <a:noFill/>
        </p:spPr>
        <p:txBody>
          <a:bodyPr wrap="none" rtlCol="0">
            <a:spAutoFit/>
          </a:bodyPr>
          <a:lstStyle/>
          <a:p>
            <a:r>
              <a:rPr lang="ja-JP" altLang="en-US" dirty="0"/>
              <a:t>行列</a:t>
            </a:r>
            <a:r>
              <a:rPr lang="ja-JP" altLang="en-US" dirty="0" smtClean="0"/>
              <a:t>サイズ</a:t>
            </a:r>
            <a:r>
              <a:rPr lang="en-US" altLang="ja-JP" dirty="0" smtClean="0"/>
              <a:t>N</a:t>
            </a:r>
            <a:r>
              <a:rPr lang="ja-JP" altLang="en-US" dirty="0" smtClean="0"/>
              <a:t>によって                                            という運動量カットオフが</a:t>
            </a:r>
            <a:r>
              <a:rPr lang="ja-JP" altLang="en-US" dirty="0"/>
              <a:t>入っている</a:t>
            </a:r>
            <a:endParaRPr kumimoji="1" lang="ja-JP" altLang="en-US" dirty="0"/>
          </a:p>
        </p:txBody>
      </p:sp>
      <p:pic>
        <p:nvPicPr>
          <p:cNvPr id="19" name="図 18"/>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3043583" y="5972316"/>
            <a:ext cx="1771650" cy="203835"/>
          </a:xfrm>
          <a:prstGeom prst="rect">
            <a:avLst/>
          </a:prstGeom>
        </p:spPr>
      </p:pic>
      <p:pic>
        <p:nvPicPr>
          <p:cNvPr id="21" name="図 20"/>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1976783" y="3951355"/>
            <a:ext cx="3204210" cy="514350"/>
          </a:xfrm>
          <a:prstGeom prst="rect">
            <a:avLst/>
          </a:prstGeom>
        </p:spPr>
      </p:pic>
      <p:sp>
        <p:nvSpPr>
          <p:cNvPr id="22" name="左中かっこ 21"/>
          <p:cNvSpPr/>
          <p:nvPr/>
        </p:nvSpPr>
        <p:spPr>
          <a:xfrm>
            <a:off x="609600" y="3101008"/>
            <a:ext cx="225287" cy="120594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81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8" grpId="0"/>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通常の運動量カットオフ</a:t>
            </a:r>
            <a:endParaRPr kumimoji="1" lang="ja-JP" altLang="en-US" dirty="0"/>
          </a:p>
        </p:txBody>
      </p:sp>
      <p:pic>
        <p:nvPicPr>
          <p:cNvPr id="6" name="図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355552" y="2486997"/>
            <a:ext cx="3291840" cy="746760"/>
          </a:xfrm>
          <a:prstGeom prst="rect">
            <a:avLst/>
          </a:prstGeom>
        </p:spPr>
      </p:pic>
      <p:pic>
        <p:nvPicPr>
          <p:cNvPr id="4" name="図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459953" y="4441687"/>
            <a:ext cx="3394710" cy="255270"/>
          </a:xfrm>
          <a:prstGeom prst="rect">
            <a:avLst/>
          </a:prstGeom>
        </p:spPr>
      </p:pic>
      <p:cxnSp>
        <p:nvCxnSpPr>
          <p:cNvPr id="23" name="直線矢印コネクタ 22"/>
          <p:cNvCxnSpPr/>
          <p:nvPr/>
        </p:nvCxnSpPr>
        <p:spPr>
          <a:xfrm flipH="1">
            <a:off x="4982822" y="4333459"/>
            <a:ext cx="821635" cy="1325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897223" y="4147929"/>
            <a:ext cx="2723823" cy="646331"/>
          </a:xfrm>
          <a:prstGeom prst="rect">
            <a:avLst/>
          </a:prstGeom>
          <a:noFill/>
        </p:spPr>
        <p:txBody>
          <a:bodyPr wrap="none" rtlCol="0">
            <a:spAutoFit/>
          </a:bodyPr>
          <a:lstStyle/>
          <a:p>
            <a:r>
              <a:rPr kumimoji="1" lang="ja-JP" altLang="en-US" dirty="0" smtClean="0"/>
              <a:t>カットオフを超えた</a:t>
            </a:r>
            <a:endParaRPr kumimoji="1" lang="en-US" altLang="ja-JP" dirty="0" smtClean="0"/>
          </a:p>
          <a:p>
            <a:r>
              <a:rPr kumimoji="1" lang="ja-JP" altLang="en-US" dirty="0" smtClean="0"/>
              <a:t>モードが</a:t>
            </a:r>
            <a:r>
              <a:rPr lang="ja-JP" altLang="en-US" dirty="0" smtClean="0"/>
              <a:t>生じて</a:t>
            </a:r>
            <a:r>
              <a:rPr lang="ja-JP" altLang="en-US" dirty="0"/>
              <a:t>しまう。</a:t>
            </a:r>
            <a:endParaRPr kumimoji="1" lang="ja-JP" altLang="en-US" dirty="0"/>
          </a:p>
        </p:txBody>
      </p:sp>
      <p:pic>
        <p:nvPicPr>
          <p:cNvPr id="8" name="図 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175031" y="2486996"/>
            <a:ext cx="2486025" cy="750570"/>
          </a:xfrm>
          <a:prstGeom prst="rect">
            <a:avLst/>
          </a:prstGeom>
        </p:spPr>
      </p:pic>
      <p:sp>
        <p:nvSpPr>
          <p:cNvPr id="7" name="テキスト ボックス 6"/>
          <p:cNvSpPr txBox="1"/>
          <p:nvPr/>
        </p:nvSpPr>
        <p:spPr>
          <a:xfrm>
            <a:off x="424072" y="1802296"/>
            <a:ext cx="8263801" cy="369332"/>
          </a:xfrm>
          <a:prstGeom prst="rect">
            <a:avLst/>
          </a:prstGeom>
          <a:noFill/>
        </p:spPr>
        <p:txBody>
          <a:bodyPr wrap="none" rtlCol="0">
            <a:spAutoFit/>
          </a:bodyPr>
          <a:lstStyle/>
          <a:p>
            <a:r>
              <a:rPr kumimoji="1" lang="ja-JP" altLang="en-US" dirty="0" smtClean="0"/>
              <a:t>行列正則化</a:t>
            </a:r>
            <a:r>
              <a:rPr lang="ja-JP" altLang="en-US" dirty="0" smtClean="0"/>
              <a:t>を使わずに</a:t>
            </a:r>
            <a:r>
              <a:rPr kumimoji="1" lang="ja-JP" altLang="en-US" dirty="0" smtClean="0"/>
              <a:t>、普通に運動量カットオフを入れたのとどこが違うか？</a:t>
            </a:r>
            <a:endParaRPr kumimoji="1" lang="ja-JP" altLang="en-US" dirty="0"/>
          </a:p>
        </p:txBody>
      </p:sp>
      <p:sp>
        <p:nvSpPr>
          <p:cNvPr id="11" name="テキスト ボックス 10"/>
          <p:cNvSpPr txBox="1"/>
          <p:nvPr/>
        </p:nvSpPr>
        <p:spPr>
          <a:xfrm>
            <a:off x="437326" y="3604591"/>
            <a:ext cx="7340471" cy="369332"/>
          </a:xfrm>
          <a:prstGeom prst="rect">
            <a:avLst/>
          </a:prstGeom>
          <a:noFill/>
        </p:spPr>
        <p:txBody>
          <a:bodyPr wrap="none" rtlCol="0">
            <a:spAutoFit/>
          </a:bodyPr>
          <a:lstStyle/>
          <a:p>
            <a:r>
              <a:rPr lang="ja-JP" altLang="en-US" dirty="0"/>
              <a:t>このよう</a:t>
            </a:r>
            <a:r>
              <a:rPr lang="ja-JP" altLang="en-US" dirty="0" smtClean="0"/>
              <a:t>なカットオフされた関数は、積の下で閉じていない。例えば</a:t>
            </a:r>
            <a:endParaRPr kumimoji="1" lang="ja-JP" altLang="en-US" dirty="0"/>
          </a:p>
        </p:txBody>
      </p:sp>
      <p:sp>
        <p:nvSpPr>
          <p:cNvPr id="12" name="テキスト ボックス 11"/>
          <p:cNvSpPr txBox="1"/>
          <p:nvPr/>
        </p:nvSpPr>
        <p:spPr>
          <a:xfrm>
            <a:off x="371063" y="5274365"/>
            <a:ext cx="5724644" cy="369332"/>
          </a:xfrm>
          <a:prstGeom prst="rect">
            <a:avLst/>
          </a:prstGeom>
          <a:noFill/>
        </p:spPr>
        <p:txBody>
          <a:bodyPr wrap="none" rtlCol="0">
            <a:spAutoFit/>
          </a:bodyPr>
          <a:lstStyle/>
          <a:p>
            <a:r>
              <a:rPr kumimoji="1" lang="ja-JP" altLang="en-US" dirty="0" smtClean="0"/>
              <a:t>これは多くの理論において対称性を壊す原因となる。</a:t>
            </a:r>
            <a:endParaRPr kumimoji="1" lang="ja-JP" altLang="en-US" dirty="0"/>
          </a:p>
        </p:txBody>
      </p:sp>
      <p:sp>
        <p:nvSpPr>
          <p:cNvPr id="15" name="テキスト ボックス 14"/>
          <p:cNvSpPr txBox="1"/>
          <p:nvPr/>
        </p:nvSpPr>
        <p:spPr>
          <a:xfrm>
            <a:off x="371064" y="5605669"/>
            <a:ext cx="8725466" cy="369332"/>
          </a:xfrm>
          <a:prstGeom prst="rect">
            <a:avLst/>
          </a:prstGeom>
          <a:noFill/>
        </p:spPr>
        <p:txBody>
          <a:bodyPr wrap="none" rtlCol="0">
            <a:spAutoFit/>
          </a:bodyPr>
          <a:lstStyle/>
          <a:p>
            <a:r>
              <a:rPr kumimoji="1" lang="ja-JP" altLang="en-US" dirty="0" smtClean="0"/>
              <a:t>しかし、行列正則化では</a:t>
            </a:r>
            <a:r>
              <a:rPr lang="ja-JP" altLang="en-US" dirty="0"/>
              <a:t>行列</a:t>
            </a:r>
            <a:r>
              <a:rPr lang="ja-JP" altLang="en-US" dirty="0" smtClean="0"/>
              <a:t>と行列の積はまた行列である。積の下で閉じている。</a:t>
            </a:r>
            <a:endParaRPr kumimoji="1" lang="en-US" altLang="ja-JP" dirty="0" smtClean="0"/>
          </a:p>
        </p:txBody>
      </p:sp>
      <p:sp>
        <p:nvSpPr>
          <p:cNvPr id="16" name="テキスト ボックス 15"/>
          <p:cNvSpPr txBox="1"/>
          <p:nvPr/>
        </p:nvSpPr>
        <p:spPr>
          <a:xfrm>
            <a:off x="3750365" y="6241774"/>
            <a:ext cx="5032147" cy="369332"/>
          </a:xfrm>
          <a:prstGeom prst="rect">
            <a:avLst/>
          </a:prstGeom>
          <a:noFill/>
        </p:spPr>
        <p:txBody>
          <a:bodyPr wrap="none" rtlCol="0">
            <a:spAutoFit/>
          </a:bodyPr>
          <a:lstStyle/>
          <a:p>
            <a:r>
              <a:rPr kumimoji="1" lang="ja-JP" altLang="en-US" dirty="0" smtClean="0"/>
              <a:t>対称性と相性がよい。</a:t>
            </a:r>
            <a:r>
              <a:rPr kumimoji="1" lang="ja-JP" altLang="en-US" dirty="0" smtClean="0">
                <a:solidFill>
                  <a:srgbClr val="FF0000"/>
                </a:solidFill>
              </a:rPr>
              <a:t>超対称性、回転対称性○</a:t>
            </a:r>
            <a:endParaRPr kumimoji="1" lang="ja-JP" altLang="en-US" dirty="0">
              <a:solidFill>
                <a:srgbClr val="FF0000"/>
              </a:solidFill>
            </a:endParaRPr>
          </a:p>
        </p:txBody>
      </p:sp>
    </p:spTree>
    <p:extLst>
      <p:ext uri="{BB962C8B-B14F-4D97-AF65-F5344CB8AC3E}">
        <p14:creationId xmlns:p14="http://schemas.microsoft.com/office/powerpoint/2010/main" val="3986821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非可換球面上の微分</a:t>
            </a:r>
            <a:endParaRPr kumimoji="1" lang="ja-JP" altLang="en-US" dirty="0"/>
          </a:p>
        </p:txBody>
      </p:sp>
      <p:sp>
        <p:nvSpPr>
          <p:cNvPr id="3" name="テキスト ボックス 2"/>
          <p:cNvSpPr txBox="1"/>
          <p:nvPr/>
        </p:nvSpPr>
        <p:spPr>
          <a:xfrm>
            <a:off x="967410" y="1749288"/>
            <a:ext cx="3185487" cy="369332"/>
          </a:xfrm>
          <a:prstGeom prst="rect">
            <a:avLst/>
          </a:prstGeom>
          <a:noFill/>
        </p:spPr>
        <p:txBody>
          <a:bodyPr wrap="none" rtlCol="0">
            <a:spAutoFit/>
          </a:bodyPr>
          <a:lstStyle/>
          <a:p>
            <a:r>
              <a:rPr kumimoji="1" lang="ja-JP" altLang="en-US" dirty="0" err="1" smtClean="0"/>
              <a:t>には</a:t>
            </a:r>
            <a:r>
              <a:rPr kumimoji="1" lang="ja-JP" altLang="en-US" dirty="0" smtClean="0"/>
              <a:t>次のような表示がある。</a:t>
            </a:r>
            <a:endParaRPr kumimoji="1" lang="ja-JP" altLang="en-US" dirty="0"/>
          </a:p>
        </p:txBody>
      </p:sp>
      <p:pic>
        <p:nvPicPr>
          <p:cNvPr id="4" name="図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59411" y="1771375"/>
            <a:ext cx="440055" cy="283845"/>
          </a:xfrm>
          <a:prstGeom prst="rect">
            <a:avLst/>
          </a:prstGeom>
        </p:spPr>
      </p:pic>
      <p:pic>
        <p:nvPicPr>
          <p:cNvPr id="5" name="図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104692" y="2267821"/>
            <a:ext cx="5497731" cy="846440"/>
          </a:xfrm>
          <a:prstGeom prst="rect">
            <a:avLst/>
          </a:prstGeom>
        </p:spPr>
      </p:pic>
      <p:pic>
        <p:nvPicPr>
          <p:cNvPr id="6" name="図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996664" y="3295372"/>
            <a:ext cx="851535" cy="289560"/>
          </a:xfrm>
          <a:prstGeom prst="rect">
            <a:avLst/>
          </a:prstGeom>
        </p:spPr>
      </p:pic>
      <p:sp>
        <p:nvSpPr>
          <p:cNvPr id="7" name="テキスト ボックス 6"/>
          <p:cNvSpPr txBox="1"/>
          <p:nvPr/>
        </p:nvSpPr>
        <p:spPr>
          <a:xfrm>
            <a:off x="2955240" y="3273286"/>
            <a:ext cx="2831224" cy="369332"/>
          </a:xfrm>
          <a:prstGeom prst="rect">
            <a:avLst/>
          </a:prstGeom>
          <a:noFill/>
        </p:spPr>
        <p:txBody>
          <a:bodyPr wrap="none" rtlCol="0">
            <a:spAutoFit/>
          </a:bodyPr>
          <a:lstStyle/>
          <a:p>
            <a:r>
              <a:rPr kumimoji="1" lang="en-US" altLang="ja-JP" dirty="0" smtClean="0"/>
              <a:t>: </a:t>
            </a:r>
            <a:r>
              <a:rPr kumimoji="1" lang="ja-JP" altLang="en-US" dirty="0" smtClean="0"/>
              <a:t>クレブシュゴルダン係数</a:t>
            </a:r>
            <a:endParaRPr kumimoji="1" lang="ja-JP" altLang="en-US" dirty="0"/>
          </a:p>
        </p:txBody>
      </p:sp>
      <p:pic>
        <p:nvPicPr>
          <p:cNvPr id="9" name="図 8"/>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076179" y="3944729"/>
            <a:ext cx="409575" cy="255270"/>
          </a:xfrm>
          <a:prstGeom prst="rect">
            <a:avLst/>
          </a:prstGeom>
        </p:spPr>
      </p:pic>
      <p:sp>
        <p:nvSpPr>
          <p:cNvPr id="10" name="テキスト ボックス 9"/>
          <p:cNvSpPr txBox="1"/>
          <p:nvPr/>
        </p:nvSpPr>
        <p:spPr>
          <a:xfrm>
            <a:off x="2544422" y="3896139"/>
            <a:ext cx="2744662" cy="369332"/>
          </a:xfrm>
          <a:prstGeom prst="rect">
            <a:avLst/>
          </a:prstGeom>
          <a:noFill/>
        </p:spPr>
        <p:txBody>
          <a:bodyPr wrap="none" rtlCol="0">
            <a:spAutoFit/>
          </a:bodyPr>
          <a:lstStyle/>
          <a:p>
            <a:r>
              <a:rPr kumimoji="1" lang="en-US" altLang="ja-JP" dirty="0" smtClean="0"/>
              <a:t>: </a:t>
            </a:r>
            <a:r>
              <a:rPr kumimoji="1" lang="ja-JP" altLang="en-US" dirty="0" smtClean="0"/>
              <a:t>スピン</a:t>
            </a:r>
            <a:r>
              <a:rPr kumimoji="1" lang="en-US" altLang="ja-JP" dirty="0" smtClean="0"/>
              <a:t>Λ</a:t>
            </a:r>
            <a:r>
              <a:rPr kumimoji="1" lang="ja-JP" altLang="en-US" dirty="0" smtClean="0"/>
              <a:t>表現空間の基底</a:t>
            </a:r>
            <a:endParaRPr kumimoji="1" lang="ja-JP" altLang="en-US" dirty="0"/>
          </a:p>
        </p:txBody>
      </p:sp>
      <p:pic>
        <p:nvPicPr>
          <p:cNvPr id="11" name="図 1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5362718" y="3944729"/>
            <a:ext cx="1760220" cy="255270"/>
          </a:xfrm>
          <a:prstGeom prst="rect">
            <a:avLst/>
          </a:prstGeom>
        </p:spPr>
      </p:pic>
      <p:sp>
        <p:nvSpPr>
          <p:cNvPr id="12" name="左中かっこ 11"/>
          <p:cNvSpPr/>
          <p:nvPr/>
        </p:nvSpPr>
        <p:spPr>
          <a:xfrm>
            <a:off x="1736038" y="3273285"/>
            <a:ext cx="159026" cy="9144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291546" y="4505738"/>
            <a:ext cx="5032147" cy="369332"/>
          </a:xfrm>
          <a:prstGeom prst="rect">
            <a:avLst/>
          </a:prstGeom>
          <a:noFill/>
        </p:spPr>
        <p:txBody>
          <a:bodyPr wrap="none" rtlCol="0">
            <a:spAutoFit/>
          </a:bodyPr>
          <a:lstStyle/>
          <a:p>
            <a:r>
              <a:rPr kumimoji="1" lang="ja-JP" altLang="en-US" dirty="0" smtClean="0"/>
              <a:t>これを用いると以下の式が簡単に証明できる。</a:t>
            </a:r>
            <a:endParaRPr kumimoji="1" lang="ja-JP" altLang="en-US" dirty="0"/>
          </a:p>
        </p:txBody>
      </p:sp>
      <p:pic>
        <p:nvPicPr>
          <p:cNvPr id="19" name="図 18"/>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910524" y="5144053"/>
            <a:ext cx="1985010" cy="304800"/>
          </a:xfrm>
          <a:prstGeom prst="rect">
            <a:avLst/>
          </a:prstGeom>
        </p:spPr>
      </p:pic>
      <p:pic>
        <p:nvPicPr>
          <p:cNvPr id="21" name="図 20"/>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1903898" y="5667515"/>
            <a:ext cx="4545330" cy="304800"/>
          </a:xfrm>
          <a:prstGeom prst="rect">
            <a:avLst/>
          </a:prstGeom>
        </p:spPr>
      </p:pic>
      <p:pic>
        <p:nvPicPr>
          <p:cNvPr id="23" name="図 22"/>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1897272" y="6217480"/>
            <a:ext cx="3204210" cy="304800"/>
          </a:xfrm>
          <a:prstGeom prst="rect">
            <a:avLst/>
          </a:prstGeom>
        </p:spPr>
      </p:pic>
      <p:sp>
        <p:nvSpPr>
          <p:cNvPr id="24" name="左中かっこ 23"/>
          <p:cNvSpPr/>
          <p:nvPr/>
        </p:nvSpPr>
        <p:spPr>
          <a:xfrm>
            <a:off x="1504125" y="5161720"/>
            <a:ext cx="245162" cy="137160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5426251" y="1537252"/>
            <a:ext cx="3717749" cy="369332"/>
          </a:xfrm>
          <a:prstGeom prst="rect">
            <a:avLst/>
          </a:prstGeom>
          <a:noFill/>
        </p:spPr>
        <p:txBody>
          <a:bodyPr wrap="none" rtlCol="0">
            <a:spAutoFit/>
          </a:bodyPr>
          <a:lstStyle/>
          <a:p>
            <a:r>
              <a:rPr kumimoji="1" lang="en-US" altLang="ja-JP" dirty="0" smtClean="0"/>
              <a:t>[</a:t>
            </a:r>
            <a:r>
              <a:rPr lang="en-US" altLang="ja-JP" dirty="0" smtClean="0"/>
              <a:t>s</a:t>
            </a:r>
            <a:r>
              <a:rPr kumimoji="1" lang="en-US" altLang="ja-JP" dirty="0" smtClean="0"/>
              <a:t>ee Ishii-</a:t>
            </a:r>
            <a:r>
              <a:rPr kumimoji="1" lang="en-US" altLang="ja-JP" dirty="0" err="1" smtClean="0"/>
              <a:t>Ishiki</a:t>
            </a:r>
            <a:r>
              <a:rPr kumimoji="1" lang="en-US" altLang="ja-JP" dirty="0" smtClean="0"/>
              <a:t>-</a:t>
            </a:r>
            <a:r>
              <a:rPr kumimoji="1" lang="en-US" altLang="ja-JP" dirty="0" err="1" smtClean="0"/>
              <a:t>Shimasaki</a:t>
            </a:r>
            <a:r>
              <a:rPr kumimoji="1" lang="en-US" altLang="ja-JP" dirty="0" smtClean="0"/>
              <a:t>-Tsuchiya]</a:t>
            </a:r>
            <a:endParaRPr kumimoji="1" lang="ja-JP" altLang="en-US" dirty="0"/>
          </a:p>
        </p:txBody>
      </p:sp>
    </p:spTree>
    <p:extLst>
      <p:ext uri="{BB962C8B-B14F-4D97-AF65-F5344CB8AC3E}">
        <p14:creationId xmlns:p14="http://schemas.microsoft.com/office/powerpoint/2010/main" val="400602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この講義の目的</a:t>
            </a:r>
            <a:endParaRPr kumimoji="1" lang="ja-JP" altLang="en-US" dirty="0"/>
          </a:p>
        </p:txBody>
      </p:sp>
      <p:sp>
        <p:nvSpPr>
          <p:cNvPr id="6" name="テキスト ボックス 5"/>
          <p:cNvSpPr txBox="1"/>
          <p:nvPr/>
        </p:nvSpPr>
        <p:spPr>
          <a:xfrm>
            <a:off x="331307" y="1577010"/>
            <a:ext cx="6647974" cy="646331"/>
          </a:xfrm>
          <a:prstGeom prst="rect">
            <a:avLst/>
          </a:prstGeom>
          <a:noFill/>
        </p:spPr>
        <p:txBody>
          <a:bodyPr wrap="none" rtlCol="0">
            <a:spAutoFit/>
          </a:bodyPr>
          <a:lstStyle/>
          <a:p>
            <a:endParaRPr kumimoji="1" lang="en-US" altLang="ja-JP" dirty="0" smtClean="0"/>
          </a:p>
          <a:p>
            <a:r>
              <a:rPr lang="ja-JP" altLang="en-US" dirty="0" smtClean="0"/>
              <a:t>この講義では「行列模型」とは何かを説明したいと思います。</a:t>
            </a:r>
            <a:endParaRPr kumimoji="1" lang="ja-JP" altLang="en-US" dirty="0"/>
          </a:p>
        </p:txBody>
      </p:sp>
      <p:sp>
        <p:nvSpPr>
          <p:cNvPr id="14" name="テキスト ボックス 13"/>
          <p:cNvSpPr txBox="1"/>
          <p:nvPr/>
        </p:nvSpPr>
        <p:spPr>
          <a:xfrm>
            <a:off x="331307" y="3538331"/>
            <a:ext cx="8032968" cy="923330"/>
          </a:xfrm>
          <a:prstGeom prst="rect">
            <a:avLst/>
          </a:prstGeom>
          <a:noFill/>
        </p:spPr>
        <p:txBody>
          <a:bodyPr wrap="none" rtlCol="0">
            <a:spAutoFit/>
          </a:bodyPr>
          <a:lstStyle/>
          <a:p>
            <a:r>
              <a:rPr kumimoji="1" lang="ja-JP" altLang="en-US" dirty="0" smtClean="0"/>
              <a:t>行列模型は１</a:t>
            </a:r>
            <a:r>
              <a:rPr lang="en-US" altLang="ja-JP" dirty="0" smtClean="0"/>
              <a:t>+ O </a:t>
            </a:r>
            <a:r>
              <a:rPr kumimoji="1" lang="ja-JP" altLang="en-US" dirty="0" smtClean="0"/>
              <a:t>次元または</a:t>
            </a:r>
            <a:r>
              <a:rPr lang="en-US" altLang="ja-JP" dirty="0" smtClean="0"/>
              <a:t>O+O</a:t>
            </a:r>
            <a:r>
              <a:rPr lang="ja-JP" altLang="en-US" dirty="0" smtClean="0"/>
              <a:t>次元の場の理論であって、</a:t>
            </a:r>
            <a:r>
              <a:rPr kumimoji="1" lang="ja-JP" altLang="en-US" dirty="0" smtClean="0"/>
              <a:t>有限次元の</a:t>
            </a:r>
            <a:endParaRPr kumimoji="1" lang="en-US" altLang="ja-JP" dirty="0" smtClean="0"/>
          </a:p>
          <a:p>
            <a:r>
              <a:rPr lang="ja-JP" altLang="en-US" dirty="0"/>
              <a:t>経路</a:t>
            </a:r>
            <a:r>
              <a:rPr kumimoji="1" lang="ja-JP" altLang="en-US" dirty="0" smtClean="0"/>
              <a:t>積分で定義できる模型で</a:t>
            </a:r>
            <a:r>
              <a:rPr lang="ja-JP" altLang="en-US" dirty="0"/>
              <a:t>す</a:t>
            </a:r>
            <a:r>
              <a:rPr kumimoji="1" lang="ja-JP" altLang="en-US" dirty="0" smtClean="0"/>
              <a:t>。</a:t>
            </a:r>
            <a:r>
              <a:rPr lang="ja-JP" altLang="en-US" dirty="0" smtClean="0"/>
              <a:t>従って４次元のＱＣＤ等の数値計算が</a:t>
            </a:r>
            <a:endParaRPr lang="en-US" altLang="ja-JP" dirty="0" smtClean="0"/>
          </a:p>
          <a:p>
            <a:r>
              <a:rPr lang="ja-JP" altLang="en-US" dirty="0" smtClean="0"/>
              <a:t>完璧に出来る人は、行列模型の数値計算もすぐに出来てしまうと思います。</a:t>
            </a:r>
            <a:endParaRPr lang="en-US" altLang="ja-JP" dirty="0" smtClean="0"/>
          </a:p>
        </p:txBody>
      </p:sp>
      <p:sp>
        <p:nvSpPr>
          <p:cNvPr id="3" name="テキスト ボックス 2"/>
          <p:cNvSpPr txBox="1"/>
          <p:nvPr/>
        </p:nvSpPr>
        <p:spPr>
          <a:xfrm>
            <a:off x="331307" y="2570923"/>
            <a:ext cx="8032968" cy="646331"/>
          </a:xfrm>
          <a:prstGeom prst="rect">
            <a:avLst/>
          </a:prstGeom>
          <a:noFill/>
        </p:spPr>
        <p:txBody>
          <a:bodyPr wrap="none" rtlCol="0">
            <a:spAutoFit/>
          </a:bodyPr>
          <a:lstStyle/>
          <a:p>
            <a:r>
              <a:rPr lang="ja-JP" altLang="en-US" dirty="0" smtClean="0"/>
              <a:t>行列模型は超弦</a:t>
            </a:r>
            <a:r>
              <a:rPr lang="ja-JP" altLang="en-US" dirty="0"/>
              <a:t>理論の数値シミュレーションの話によく登場</a:t>
            </a:r>
            <a:r>
              <a:rPr lang="ja-JP" altLang="en-US" dirty="0" smtClean="0"/>
              <a:t>する理論で、</a:t>
            </a:r>
            <a:endParaRPr lang="en-US" altLang="ja-JP" dirty="0" smtClean="0"/>
          </a:p>
          <a:p>
            <a:r>
              <a:rPr lang="ja-JP" altLang="en-US" dirty="0" smtClean="0"/>
              <a:t>いわば超弦理論の「格子理論」のようなものとして提案された</a:t>
            </a:r>
            <a:r>
              <a:rPr lang="ja-JP" altLang="en-US" dirty="0"/>
              <a:t>模型</a:t>
            </a:r>
            <a:r>
              <a:rPr lang="ja-JP" altLang="en-US" dirty="0" smtClean="0"/>
              <a:t>です。</a:t>
            </a:r>
            <a:endParaRPr lang="en-US" altLang="ja-JP" dirty="0" smtClean="0"/>
          </a:p>
        </p:txBody>
      </p:sp>
      <p:sp>
        <p:nvSpPr>
          <p:cNvPr id="7" name="テキスト ボックス 6"/>
          <p:cNvSpPr txBox="1"/>
          <p:nvPr/>
        </p:nvSpPr>
        <p:spPr>
          <a:xfrm>
            <a:off x="331307" y="4691274"/>
            <a:ext cx="8263801" cy="923330"/>
          </a:xfrm>
          <a:prstGeom prst="rect">
            <a:avLst/>
          </a:prstGeom>
          <a:noFill/>
        </p:spPr>
        <p:txBody>
          <a:bodyPr wrap="none" rtlCol="0">
            <a:spAutoFit/>
          </a:bodyPr>
          <a:lstStyle/>
          <a:p>
            <a:r>
              <a:rPr kumimoji="1" lang="ja-JP" altLang="en-US" dirty="0" smtClean="0"/>
              <a:t>ではどこが難しいかというと、おそらく初めての人が最も理解に苦しむのは、</a:t>
            </a:r>
            <a:endParaRPr kumimoji="1" lang="en-US" altLang="ja-JP" dirty="0" smtClean="0"/>
          </a:p>
          <a:p>
            <a:r>
              <a:rPr kumimoji="1" lang="ja-JP" altLang="en-US" dirty="0" smtClean="0"/>
              <a:t>行列模型って何者か、</a:t>
            </a:r>
            <a:r>
              <a:rPr lang="ja-JP" altLang="en-US" dirty="0" smtClean="0"/>
              <a:t>それを使って一体何が出来るのか、という背景の部分</a:t>
            </a:r>
            <a:endParaRPr lang="en-US" altLang="ja-JP" dirty="0" smtClean="0"/>
          </a:p>
          <a:p>
            <a:r>
              <a:rPr lang="ja-JP" altLang="en-US" dirty="0" smtClean="0"/>
              <a:t>だと思います。</a:t>
            </a:r>
            <a:endParaRPr kumimoji="1" lang="ja-JP" altLang="en-US" dirty="0"/>
          </a:p>
        </p:txBody>
      </p:sp>
      <p:sp>
        <p:nvSpPr>
          <p:cNvPr id="8" name="テキスト ボックス 7"/>
          <p:cNvSpPr txBox="1"/>
          <p:nvPr/>
        </p:nvSpPr>
        <p:spPr>
          <a:xfrm>
            <a:off x="331307" y="5950227"/>
            <a:ext cx="7494937" cy="646331"/>
          </a:xfrm>
          <a:prstGeom prst="rect">
            <a:avLst/>
          </a:prstGeom>
          <a:noFill/>
        </p:spPr>
        <p:txBody>
          <a:bodyPr wrap="none" rtlCol="0">
            <a:spAutoFit/>
          </a:bodyPr>
          <a:lstStyle/>
          <a:p>
            <a:r>
              <a:rPr kumimoji="1" lang="ja-JP" altLang="en-US" dirty="0" smtClean="0"/>
              <a:t>この講義では数値計算の方法</a:t>
            </a:r>
            <a:r>
              <a:rPr kumimoji="1" lang="en-US" altLang="ja-JP" dirty="0" smtClean="0"/>
              <a:t>(Monte Carlo</a:t>
            </a:r>
            <a:r>
              <a:rPr kumimoji="1" lang="ja-JP" altLang="en-US" dirty="0" smtClean="0"/>
              <a:t>法等</a:t>
            </a:r>
            <a:r>
              <a:rPr kumimoji="1" lang="en-US" altLang="ja-JP" dirty="0" smtClean="0"/>
              <a:t>)</a:t>
            </a:r>
            <a:r>
              <a:rPr kumimoji="1" lang="ja-JP" altLang="en-US" dirty="0" smtClean="0"/>
              <a:t>は一切紹介しませんが、</a:t>
            </a:r>
            <a:endParaRPr kumimoji="1" lang="en-US" altLang="ja-JP" dirty="0" smtClean="0"/>
          </a:p>
          <a:p>
            <a:r>
              <a:rPr lang="ja-JP" altLang="en-US" dirty="0"/>
              <a:t>代わりに</a:t>
            </a:r>
            <a:r>
              <a:rPr lang="ja-JP" altLang="en-US" dirty="0" smtClean="0"/>
              <a:t>理論的な背景を紹介したいと思います。</a:t>
            </a:r>
            <a:endParaRPr kumimoji="1" lang="ja-JP" altLang="en-US" dirty="0"/>
          </a:p>
        </p:txBody>
      </p:sp>
    </p:spTree>
    <p:extLst>
      <p:ext uri="{BB962C8B-B14F-4D97-AF65-F5344CB8AC3E}">
        <p14:creationId xmlns:p14="http://schemas.microsoft.com/office/powerpoint/2010/main" val="26036036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非可換球面上の微分</a:t>
            </a:r>
            <a:endParaRPr kumimoji="1" lang="ja-JP" altLang="en-US" dirty="0"/>
          </a:p>
        </p:txBody>
      </p:sp>
      <p:pic>
        <p:nvPicPr>
          <p:cNvPr id="4" name="図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727002" y="2075665"/>
            <a:ext cx="7677150" cy="781050"/>
          </a:xfrm>
          <a:prstGeom prst="rect">
            <a:avLst/>
          </a:prstGeom>
        </p:spPr>
      </p:pic>
      <p:pic>
        <p:nvPicPr>
          <p:cNvPr id="5" name="図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807055" y="2917178"/>
            <a:ext cx="5349240" cy="781050"/>
          </a:xfrm>
          <a:prstGeom prst="rect">
            <a:avLst/>
          </a:prstGeom>
        </p:spPr>
      </p:pic>
      <p:sp>
        <p:nvSpPr>
          <p:cNvPr id="6" name="テキスト ボックス 5"/>
          <p:cNvSpPr txBox="1"/>
          <p:nvPr/>
        </p:nvSpPr>
        <p:spPr>
          <a:xfrm>
            <a:off x="450573" y="1669774"/>
            <a:ext cx="1800493" cy="369332"/>
          </a:xfrm>
          <a:prstGeom prst="rect">
            <a:avLst/>
          </a:prstGeom>
          <a:noFill/>
        </p:spPr>
        <p:txBody>
          <a:bodyPr wrap="none" rtlCol="0">
            <a:spAutoFit/>
          </a:bodyPr>
          <a:lstStyle/>
          <a:p>
            <a:r>
              <a:rPr kumimoji="1" lang="ja-JP" altLang="en-US" dirty="0" smtClean="0"/>
              <a:t>一つ目だけ証明</a:t>
            </a:r>
            <a:endParaRPr kumimoji="1" lang="ja-JP" altLang="en-US" dirty="0"/>
          </a:p>
        </p:txBody>
      </p:sp>
      <p:pic>
        <p:nvPicPr>
          <p:cNvPr id="8" name="図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800428" y="3745439"/>
            <a:ext cx="4751070" cy="781050"/>
          </a:xfrm>
          <a:prstGeom prst="rect">
            <a:avLst/>
          </a:prstGeom>
        </p:spPr>
      </p:pic>
      <p:pic>
        <p:nvPicPr>
          <p:cNvPr id="10" name="図 9"/>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1833559" y="4759229"/>
            <a:ext cx="922020" cy="283845"/>
          </a:xfrm>
          <a:prstGeom prst="rect">
            <a:avLst/>
          </a:prstGeom>
        </p:spPr>
      </p:pic>
      <p:sp>
        <p:nvSpPr>
          <p:cNvPr id="11" name="テキスト ボックス 10"/>
          <p:cNvSpPr txBox="1"/>
          <p:nvPr/>
        </p:nvSpPr>
        <p:spPr>
          <a:xfrm>
            <a:off x="384313" y="5367131"/>
            <a:ext cx="5724644" cy="369332"/>
          </a:xfrm>
          <a:prstGeom prst="rect">
            <a:avLst/>
          </a:prstGeom>
          <a:noFill/>
        </p:spPr>
        <p:txBody>
          <a:bodyPr wrap="none" rtlCol="0">
            <a:spAutoFit/>
          </a:bodyPr>
          <a:lstStyle/>
          <a:p>
            <a:r>
              <a:rPr kumimoji="1" lang="ja-JP" altLang="en-US" dirty="0" smtClean="0"/>
              <a:t>他の式も同様に示せる。それには以下の公式が有用。</a:t>
            </a:r>
            <a:endParaRPr kumimoji="1" lang="ja-JP" altLang="en-US" dirty="0"/>
          </a:p>
        </p:txBody>
      </p:sp>
      <p:pic>
        <p:nvPicPr>
          <p:cNvPr id="3" name="図 2"/>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92764" y="5904046"/>
            <a:ext cx="8965063" cy="330477"/>
          </a:xfrm>
          <a:prstGeom prst="rect">
            <a:avLst/>
          </a:prstGeom>
        </p:spPr>
      </p:pic>
    </p:spTree>
    <p:extLst>
      <p:ext uri="{BB962C8B-B14F-4D97-AF65-F5344CB8AC3E}">
        <p14:creationId xmlns:p14="http://schemas.microsoft.com/office/powerpoint/2010/main" val="349269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非可換球面上の微分</a:t>
            </a:r>
            <a:endParaRPr kumimoji="1" lang="ja-JP" altLang="en-US" dirty="0"/>
          </a:p>
        </p:txBody>
      </p:sp>
      <p:pic>
        <p:nvPicPr>
          <p:cNvPr id="4" name="図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367185" y="1724996"/>
            <a:ext cx="1985010" cy="304800"/>
          </a:xfrm>
          <a:prstGeom prst="rect">
            <a:avLst/>
          </a:prstGeom>
        </p:spPr>
      </p:pic>
      <p:pic>
        <p:nvPicPr>
          <p:cNvPr id="5" name="図 4"/>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360559" y="2248458"/>
            <a:ext cx="4545330" cy="304800"/>
          </a:xfrm>
          <a:prstGeom prst="rect">
            <a:avLst/>
          </a:prstGeom>
        </p:spPr>
      </p:pic>
      <p:pic>
        <p:nvPicPr>
          <p:cNvPr id="6" name="図 5"/>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353933" y="2798423"/>
            <a:ext cx="3204210" cy="304800"/>
          </a:xfrm>
          <a:prstGeom prst="rect">
            <a:avLst/>
          </a:prstGeom>
        </p:spPr>
      </p:pic>
      <p:sp>
        <p:nvSpPr>
          <p:cNvPr id="7" name="左中かっこ 6"/>
          <p:cNvSpPr/>
          <p:nvPr/>
        </p:nvSpPr>
        <p:spPr>
          <a:xfrm>
            <a:off x="960786" y="1742663"/>
            <a:ext cx="245162" cy="137160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437323" y="3458821"/>
            <a:ext cx="8032968" cy="369332"/>
          </a:xfrm>
          <a:prstGeom prst="rect">
            <a:avLst/>
          </a:prstGeom>
          <a:noFill/>
        </p:spPr>
        <p:txBody>
          <a:bodyPr wrap="none" rtlCol="0">
            <a:spAutoFit/>
          </a:bodyPr>
          <a:lstStyle/>
          <a:p>
            <a:r>
              <a:rPr kumimoji="1" lang="ja-JP" altLang="en-US" dirty="0" smtClean="0"/>
              <a:t>これは、普通の球面調和関数に対する、角運動量演算子の作用と全く同じ。</a:t>
            </a:r>
            <a:endParaRPr kumimoji="1" lang="ja-JP" altLang="en-US" dirty="0"/>
          </a:p>
        </p:txBody>
      </p:sp>
      <p:pic>
        <p:nvPicPr>
          <p:cNvPr id="13" name="図 1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400315" y="4064005"/>
            <a:ext cx="1754505" cy="220980"/>
          </a:xfrm>
          <a:prstGeom prst="rect">
            <a:avLst/>
          </a:prstGeom>
        </p:spPr>
      </p:pic>
      <p:pic>
        <p:nvPicPr>
          <p:cNvPr id="14" name="図 13"/>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393689" y="4587467"/>
            <a:ext cx="4316730" cy="304800"/>
          </a:xfrm>
          <a:prstGeom prst="rect">
            <a:avLst/>
          </a:prstGeom>
        </p:spPr>
      </p:pic>
      <p:pic>
        <p:nvPicPr>
          <p:cNvPr id="15" name="図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1387064" y="5203692"/>
            <a:ext cx="2726055" cy="255270"/>
          </a:xfrm>
          <a:prstGeom prst="rect">
            <a:avLst/>
          </a:prstGeom>
        </p:spPr>
      </p:pic>
      <p:sp>
        <p:nvSpPr>
          <p:cNvPr id="12" name="左中かっこ 11"/>
          <p:cNvSpPr/>
          <p:nvPr/>
        </p:nvSpPr>
        <p:spPr>
          <a:xfrm>
            <a:off x="993916" y="4081672"/>
            <a:ext cx="245162" cy="137160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23" name="図 22"/>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6383133" y="4461569"/>
            <a:ext cx="2272665" cy="609600"/>
          </a:xfrm>
          <a:prstGeom prst="rect">
            <a:avLst/>
          </a:prstGeom>
        </p:spPr>
      </p:pic>
      <p:sp>
        <p:nvSpPr>
          <p:cNvPr id="17" name="テキスト ボックス 16"/>
          <p:cNvSpPr txBox="1"/>
          <p:nvPr/>
        </p:nvSpPr>
        <p:spPr>
          <a:xfrm>
            <a:off x="490330" y="5658678"/>
            <a:ext cx="6647974" cy="369332"/>
          </a:xfrm>
          <a:prstGeom prst="rect">
            <a:avLst/>
          </a:prstGeom>
          <a:noFill/>
        </p:spPr>
        <p:txBody>
          <a:bodyPr wrap="none" rtlCol="0">
            <a:spAutoFit/>
          </a:bodyPr>
          <a:lstStyle/>
          <a:p>
            <a:r>
              <a:rPr kumimoji="1" lang="ja-JP" altLang="en-US" dirty="0" smtClean="0"/>
              <a:t>つまり、　   との交換子が非可換球面上の微分を与えている。</a:t>
            </a:r>
            <a:endParaRPr kumimoji="1" lang="ja-JP" altLang="en-US" dirty="0"/>
          </a:p>
        </p:txBody>
      </p:sp>
      <p:pic>
        <p:nvPicPr>
          <p:cNvPr id="19" name="図 18"/>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1559341" y="5680765"/>
            <a:ext cx="224790" cy="281940"/>
          </a:xfrm>
          <a:prstGeom prst="rect">
            <a:avLst/>
          </a:prstGeom>
        </p:spPr>
      </p:pic>
      <p:pic>
        <p:nvPicPr>
          <p:cNvPr id="20" name="図 19"/>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591933" y="6038574"/>
            <a:ext cx="2093595" cy="626745"/>
          </a:xfrm>
          <a:prstGeom prst="rect">
            <a:avLst/>
          </a:prstGeom>
        </p:spPr>
      </p:pic>
      <p:sp>
        <p:nvSpPr>
          <p:cNvPr id="21" name="テキスト ボックス 20"/>
          <p:cNvSpPr txBox="1"/>
          <p:nvPr/>
        </p:nvSpPr>
        <p:spPr>
          <a:xfrm>
            <a:off x="2743200" y="6122505"/>
            <a:ext cx="5955476" cy="369332"/>
          </a:xfrm>
          <a:prstGeom prst="rect">
            <a:avLst/>
          </a:prstGeom>
          <a:noFill/>
        </p:spPr>
        <p:txBody>
          <a:bodyPr wrap="none" rtlCol="0">
            <a:spAutoFit/>
          </a:bodyPr>
          <a:lstStyle/>
          <a:p>
            <a:r>
              <a:rPr kumimoji="1" lang="ja-JP" altLang="en-US" dirty="0" err="1" smtClean="0"/>
              <a:t>だったので</a:t>
            </a:r>
            <a:r>
              <a:rPr kumimoji="1" lang="ja-JP" altLang="en-US" dirty="0" smtClean="0"/>
              <a:t>、座標との交換子＝微分、と言ってもよい。</a:t>
            </a:r>
            <a:endParaRPr kumimoji="1" lang="ja-JP" altLang="en-US" dirty="0"/>
          </a:p>
        </p:txBody>
      </p:sp>
      <p:sp>
        <p:nvSpPr>
          <p:cNvPr id="22" name="テキスト ボックス 21"/>
          <p:cNvSpPr txBox="1"/>
          <p:nvPr/>
        </p:nvSpPr>
        <p:spPr>
          <a:xfrm>
            <a:off x="4850296" y="6488668"/>
            <a:ext cx="3877985" cy="369332"/>
          </a:xfrm>
          <a:prstGeom prst="rect">
            <a:avLst/>
          </a:prstGeom>
          <a:noFill/>
        </p:spPr>
        <p:txBody>
          <a:bodyPr wrap="none" rtlCol="0">
            <a:spAutoFit/>
          </a:bodyPr>
          <a:lstStyle/>
          <a:p>
            <a:r>
              <a:rPr kumimoji="1" lang="ja-JP" altLang="en-US" dirty="0" smtClean="0"/>
              <a:t>非可換平面の場合と本質的に同じ。</a:t>
            </a:r>
            <a:endParaRPr kumimoji="1" lang="ja-JP" altLang="en-US" dirty="0"/>
          </a:p>
        </p:txBody>
      </p:sp>
    </p:spTree>
    <p:extLst>
      <p:ext uri="{BB962C8B-B14F-4D97-AF65-F5344CB8AC3E}">
        <p14:creationId xmlns:p14="http://schemas.microsoft.com/office/powerpoint/2010/main" val="37268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animBg="1"/>
      <p:bldP spid="17"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258957" y="4863548"/>
            <a:ext cx="6718852" cy="17227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kumimoji="1" lang="ja-JP" altLang="en-US" dirty="0" smtClean="0"/>
              <a:t>ポアソン括弧</a:t>
            </a:r>
            <a:endParaRPr kumimoji="1" lang="ja-JP" altLang="en-US" dirty="0"/>
          </a:p>
        </p:txBody>
      </p:sp>
      <p:pic>
        <p:nvPicPr>
          <p:cNvPr id="4" name="図 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208696" y="1744869"/>
            <a:ext cx="1967865" cy="533400"/>
          </a:xfrm>
          <a:prstGeom prst="rect">
            <a:avLst/>
          </a:prstGeom>
        </p:spPr>
      </p:pic>
      <p:sp>
        <p:nvSpPr>
          <p:cNvPr id="5" name="テキスト ボックス 4"/>
          <p:cNvSpPr txBox="1"/>
          <p:nvPr/>
        </p:nvSpPr>
        <p:spPr>
          <a:xfrm>
            <a:off x="384314" y="1855304"/>
            <a:ext cx="7802136" cy="646331"/>
          </a:xfrm>
          <a:prstGeom prst="rect">
            <a:avLst/>
          </a:prstGeom>
          <a:noFill/>
        </p:spPr>
        <p:txBody>
          <a:bodyPr wrap="none" rtlCol="0">
            <a:spAutoFit/>
          </a:bodyPr>
          <a:lstStyle/>
          <a:p>
            <a:r>
              <a:rPr kumimoji="1" lang="ja-JP" altLang="en-US" dirty="0" smtClean="0"/>
              <a:t>角運動量演算子　　　　　　　　　  は、球面上のポアソン括弧を使って</a:t>
            </a:r>
            <a:endParaRPr kumimoji="1" lang="en-US" altLang="ja-JP" dirty="0" smtClean="0"/>
          </a:p>
          <a:p>
            <a:r>
              <a:rPr kumimoji="1" lang="ja-JP" altLang="en-US" dirty="0" smtClean="0"/>
              <a:t>以下のように書ける。</a:t>
            </a:r>
            <a:endParaRPr kumimoji="1" lang="ja-JP" altLang="en-US" dirty="0"/>
          </a:p>
        </p:txBody>
      </p:sp>
      <p:pic>
        <p:nvPicPr>
          <p:cNvPr id="3" name="図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201530" y="2791791"/>
            <a:ext cx="1392555" cy="253365"/>
          </a:xfrm>
          <a:prstGeom prst="rect">
            <a:avLst/>
          </a:prstGeom>
        </p:spPr>
      </p:pic>
      <p:pic>
        <p:nvPicPr>
          <p:cNvPr id="8" name="図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135270" y="3255616"/>
            <a:ext cx="3571875" cy="516255"/>
          </a:xfrm>
          <a:prstGeom prst="rect">
            <a:avLst/>
          </a:prstGeom>
        </p:spPr>
      </p:pic>
      <p:sp>
        <p:nvSpPr>
          <p:cNvPr id="9" name="テキスト ボックス 8"/>
          <p:cNvSpPr txBox="1"/>
          <p:nvPr/>
        </p:nvSpPr>
        <p:spPr>
          <a:xfrm>
            <a:off x="397566" y="4267200"/>
            <a:ext cx="8263801" cy="369332"/>
          </a:xfrm>
          <a:prstGeom prst="rect">
            <a:avLst/>
          </a:prstGeom>
          <a:noFill/>
        </p:spPr>
        <p:txBody>
          <a:bodyPr wrap="none" rtlCol="0">
            <a:spAutoFit/>
          </a:bodyPr>
          <a:lstStyle/>
          <a:p>
            <a:r>
              <a:rPr kumimoji="1" lang="ja-JP" altLang="en-US" dirty="0" smtClean="0"/>
              <a:t>前の</a:t>
            </a:r>
            <a:r>
              <a:rPr lang="ja-JP" altLang="en-US" dirty="0" smtClean="0"/>
              <a:t>ページで</a:t>
            </a:r>
            <a:r>
              <a:rPr lang="ja-JP" altLang="en-US" dirty="0"/>
              <a:t>言った</a:t>
            </a:r>
            <a:r>
              <a:rPr lang="ja-JP" altLang="en-US" dirty="0" smtClean="0"/>
              <a:t>事は、ポアソン括弧を使って次のように言い換えられる。</a:t>
            </a:r>
            <a:endParaRPr kumimoji="1" lang="ja-JP" altLang="en-US" dirty="0"/>
          </a:p>
        </p:txBody>
      </p:sp>
      <p:pic>
        <p:nvPicPr>
          <p:cNvPr id="10" name="図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639931" y="5163928"/>
            <a:ext cx="1804035" cy="304800"/>
          </a:xfrm>
          <a:prstGeom prst="rect">
            <a:avLst/>
          </a:prstGeom>
        </p:spPr>
      </p:pic>
      <p:pic>
        <p:nvPicPr>
          <p:cNvPr id="11" name="図 10"/>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996662" y="5137425"/>
            <a:ext cx="440055" cy="283845"/>
          </a:xfrm>
          <a:prstGeom prst="rect">
            <a:avLst/>
          </a:prstGeom>
        </p:spPr>
      </p:pic>
      <p:sp>
        <p:nvSpPr>
          <p:cNvPr id="12" name="テキスト ボックス 11"/>
          <p:cNvSpPr txBox="1"/>
          <p:nvPr/>
        </p:nvSpPr>
        <p:spPr>
          <a:xfrm>
            <a:off x="2504660" y="5141841"/>
            <a:ext cx="4339650" cy="369332"/>
          </a:xfrm>
          <a:prstGeom prst="rect">
            <a:avLst/>
          </a:prstGeom>
          <a:noFill/>
        </p:spPr>
        <p:txBody>
          <a:bodyPr wrap="none" rtlCol="0">
            <a:spAutoFit/>
          </a:bodyPr>
          <a:lstStyle/>
          <a:p>
            <a:r>
              <a:rPr kumimoji="1" lang="ja-JP" altLang="en-US" dirty="0" smtClean="0"/>
              <a:t>に対する　　　　　　　　　の作用は、</a:t>
            </a:r>
            <a:endParaRPr kumimoji="1" lang="ja-JP" altLang="en-US" dirty="0"/>
          </a:p>
        </p:txBody>
      </p:sp>
      <p:pic>
        <p:nvPicPr>
          <p:cNvPr id="14" name="図 13"/>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016540" y="5594625"/>
            <a:ext cx="440055" cy="217170"/>
          </a:xfrm>
          <a:prstGeom prst="rect">
            <a:avLst/>
          </a:prstGeom>
        </p:spPr>
      </p:pic>
      <p:sp>
        <p:nvSpPr>
          <p:cNvPr id="15" name="テキスト ボックス 14"/>
          <p:cNvSpPr txBox="1"/>
          <p:nvPr/>
        </p:nvSpPr>
        <p:spPr>
          <a:xfrm>
            <a:off x="2511287" y="5532781"/>
            <a:ext cx="4801314" cy="369332"/>
          </a:xfrm>
          <a:prstGeom prst="rect">
            <a:avLst/>
          </a:prstGeom>
          <a:noFill/>
        </p:spPr>
        <p:txBody>
          <a:bodyPr wrap="none" rtlCol="0">
            <a:spAutoFit/>
          </a:bodyPr>
          <a:lstStyle/>
          <a:p>
            <a:r>
              <a:rPr kumimoji="1" lang="ja-JP" altLang="en-US" dirty="0" smtClean="0"/>
              <a:t>に対する　　　</a:t>
            </a:r>
            <a:r>
              <a:rPr lang="ja-JP" altLang="en-US" dirty="0"/>
              <a:t>　</a:t>
            </a:r>
            <a:r>
              <a:rPr kumimoji="1" lang="ja-JP" altLang="en-US" dirty="0" smtClean="0"/>
              <a:t>の作用と全く同じである。</a:t>
            </a:r>
            <a:endParaRPr kumimoji="1" lang="ja-JP" altLang="en-US" dirty="0"/>
          </a:p>
        </p:txBody>
      </p:sp>
      <p:pic>
        <p:nvPicPr>
          <p:cNvPr id="6" name="図 5"/>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633303" y="5621128"/>
            <a:ext cx="798195" cy="253365"/>
          </a:xfrm>
          <a:prstGeom prst="rect">
            <a:avLst/>
          </a:prstGeom>
        </p:spPr>
      </p:pic>
      <p:sp>
        <p:nvSpPr>
          <p:cNvPr id="19" name="テキスト ボックス 18"/>
          <p:cNvSpPr txBox="1"/>
          <p:nvPr/>
        </p:nvSpPr>
        <p:spPr>
          <a:xfrm>
            <a:off x="2902226" y="6016487"/>
            <a:ext cx="2954655" cy="369332"/>
          </a:xfrm>
          <a:prstGeom prst="rect">
            <a:avLst/>
          </a:prstGeom>
          <a:noFill/>
        </p:spPr>
        <p:txBody>
          <a:bodyPr wrap="none" rtlCol="0">
            <a:spAutoFit/>
          </a:bodyPr>
          <a:lstStyle/>
          <a:p>
            <a:r>
              <a:rPr kumimoji="1" lang="ja-JP" altLang="en-US" dirty="0" smtClean="0"/>
              <a:t>交換子　⇔　ポアソン括弧</a:t>
            </a:r>
            <a:endParaRPr kumimoji="1" lang="ja-JP" altLang="en-US" dirty="0"/>
          </a:p>
        </p:txBody>
      </p:sp>
    </p:spTree>
    <p:extLst>
      <p:ext uri="{BB962C8B-B14F-4D97-AF65-F5344CB8AC3E}">
        <p14:creationId xmlns:p14="http://schemas.microsoft.com/office/powerpoint/2010/main" val="1872158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非可換球面上の積分</a:t>
            </a:r>
            <a:endParaRPr kumimoji="1" lang="ja-JP" altLang="en-US" dirty="0"/>
          </a:p>
        </p:txBody>
      </p:sp>
      <p:pic>
        <p:nvPicPr>
          <p:cNvPr id="14" name="図 1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923236" y="2208694"/>
            <a:ext cx="2200275" cy="567690"/>
          </a:xfrm>
          <a:prstGeom prst="rect">
            <a:avLst/>
          </a:prstGeom>
        </p:spPr>
      </p:pic>
      <p:sp>
        <p:nvSpPr>
          <p:cNvPr id="3" name="テキスト ボックス 2"/>
          <p:cNvSpPr txBox="1"/>
          <p:nvPr/>
        </p:nvSpPr>
        <p:spPr>
          <a:xfrm>
            <a:off x="371060" y="1683025"/>
            <a:ext cx="2954655" cy="369332"/>
          </a:xfrm>
          <a:prstGeom prst="rect">
            <a:avLst/>
          </a:prstGeom>
          <a:noFill/>
        </p:spPr>
        <p:txBody>
          <a:bodyPr wrap="none" rtlCol="0">
            <a:spAutoFit/>
          </a:bodyPr>
          <a:lstStyle/>
          <a:p>
            <a:r>
              <a:rPr kumimoji="1" lang="ja-JP" altLang="en-US" dirty="0" smtClean="0"/>
              <a:t>通常の球面調和関数の積分</a:t>
            </a:r>
            <a:endParaRPr kumimoji="1" lang="ja-JP" altLang="en-US" dirty="0"/>
          </a:p>
        </p:txBody>
      </p:sp>
      <p:sp>
        <p:nvSpPr>
          <p:cNvPr id="7" name="テキスト ボックス 6"/>
          <p:cNvSpPr txBox="1"/>
          <p:nvPr/>
        </p:nvSpPr>
        <p:spPr>
          <a:xfrm>
            <a:off x="3750364" y="2173356"/>
            <a:ext cx="4108817" cy="646331"/>
          </a:xfrm>
          <a:prstGeom prst="rect">
            <a:avLst/>
          </a:prstGeom>
          <a:noFill/>
        </p:spPr>
        <p:txBody>
          <a:bodyPr wrap="none" rtlCol="0">
            <a:spAutoFit/>
          </a:bodyPr>
          <a:lstStyle/>
          <a:p>
            <a:r>
              <a:rPr kumimoji="1" lang="ja-JP" altLang="en-US" dirty="0" smtClean="0"/>
              <a:t>角運動量の保存から、</a:t>
            </a:r>
            <a:endParaRPr kumimoji="1" lang="en-US" altLang="ja-JP" dirty="0" smtClean="0"/>
          </a:p>
          <a:p>
            <a:r>
              <a:rPr kumimoji="1" lang="ja-JP" altLang="en-US" dirty="0" smtClean="0"/>
              <a:t>ゼロモード（定数部分）しか残らない</a:t>
            </a:r>
            <a:endParaRPr kumimoji="1" lang="ja-JP" altLang="en-US" dirty="0"/>
          </a:p>
        </p:txBody>
      </p:sp>
      <p:pic>
        <p:nvPicPr>
          <p:cNvPr id="19" name="図 18"/>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011926" y="3434011"/>
            <a:ext cx="5497731" cy="846440"/>
          </a:xfrm>
          <a:prstGeom prst="rect">
            <a:avLst/>
          </a:prstGeom>
        </p:spPr>
      </p:pic>
      <p:sp>
        <p:nvSpPr>
          <p:cNvPr id="20" name="テキスト ボックス 19"/>
          <p:cNvSpPr txBox="1"/>
          <p:nvPr/>
        </p:nvSpPr>
        <p:spPr>
          <a:xfrm>
            <a:off x="377686" y="3054625"/>
            <a:ext cx="3647152" cy="369332"/>
          </a:xfrm>
          <a:prstGeom prst="rect">
            <a:avLst/>
          </a:prstGeom>
          <a:noFill/>
        </p:spPr>
        <p:txBody>
          <a:bodyPr wrap="none" rtlCol="0">
            <a:spAutoFit/>
          </a:bodyPr>
          <a:lstStyle/>
          <a:p>
            <a:r>
              <a:rPr lang="ja-JP" altLang="en-US" dirty="0" smtClean="0"/>
              <a:t>行列</a:t>
            </a:r>
            <a:r>
              <a:rPr lang="ja-JP" altLang="en-US" dirty="0"/>
              <a:t>版の</a:t>
            </a:r>
            <a:r>
              <a:rPr kumimoji="1" lang="ja-JP" altLang="en-US" dirty="0" smtClean="0"/>
              <a:t>球面調和関数のトレース</a:t>
            </a:r>
            <a:endParaRPr kumimoji="1" lang="ja-JP" altLang="en-US" dirty="0"/>
          </a:p>
        </p:txBody>
      </p:sp>
      <p:pic>
        <p:nvPicPr>
          <p:cNvPr id="12" name="図 11"/>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010146" y="4243184"/>
            <a:ext cx="5265420" cy="781050"/>
          </a:xfrm>
          <a:prstGeom prst="rect">
            <a:avLst/>
          </a:prstGeom>
        </p:spPr>
      </p:pic>
      <p:pic>
        <p:nvPicPr>
          <p:cNvPr id="16" name="図 15"/>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785399" y="5058193"/>
            <a:ext cx="3181350" cy="748665"/>
          </a:xfrm>
          <a:prstGeom prst="rect">
            <a:avLst/>
          </a:prstGeom>
        </p:spPr>
      </p:pic>
      <p:sp>
        <p:nvSpPr>
          <p:cNvPr id="17" name="左中かっこ 16"/>
          <p:cNvSpPr/>
          <p:nvPr/>
        </p:nvSpPr>
        <p:spPr>
          <a:xfrm rot="16200000">
            <a:off x="5784573" y="4459356"/>
            <a:ext cx="145774" cy="8481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9" name="図 28"/>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5733774" y="5057913"/>
            <a:ext cx="348615" cy="222885"/>
          </a:xfrm>
          <a:prstGeom prst="rect">
            <a:avLst/>
          </a:prstGeom>
        </p:spPr>
      </p:pic>
      <p:pic>
        <p:nvPicPr>
          <p:cNvPr id="30" name="図 29"/>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5650975" y="6188762"/>
            <a:ext cx="3187263" cy="396461"/>
          </a:xfrm>
          <a:prstGeom prst="rect">
            <a:avLst/>
          </a:prstGeom>
        </p:spPr>
      </p:pic>
      <p:sp>
        <p:nvSpPr>
          <p:cNvPr id="31" name="テキスト ボックス 30"/>
          <p:cNvSpPr txBox="1"/>
          <p:nvPr/>
        </p:nvSpPr>
        <p:spPr>
          <a:xfrm>
            <a:off x="5579167" y="5711685"/>
            <a:ext cx="3416320" cy="369332"/>
          </a:xfrm>
          <a:prstGeom prst="rect">
            <a:avLst/>
          </a:prstGeom>
          <a:noFill/>
        </p:spPr>
        <p:txBody>
          <a:bodyPr wrap="none" rtlCol="0">
            <a:spAutoFit/>
          </a:bodyPr>
          <a:lstStyle/>
          <a:p>
            <a:r>
              <a:rPr kumimoji="1" lang="ja-JP" altLang="en-US" dirty="0" smtClean="0"/>
              <a:t>クレブシュゴルダン係数の公式</a:t>
            </a:r>
            <a:endParaRPr kumimoji="1" lang="ja-JP" altLang="en-US" dirty="0"/>
          </a:p>
        </p:txBody>
      </p:sp>
      <p:pic>
        <p:nvPicPr>
          <p:cNvPr id="34" name="図 33"/>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1792024" y="6164750"/>
            <a:ext cx="1221105" cy="224790"/>
          </a:xfrm>
          <a:prstGeom prst="rect">
            <a:avLst/>
          </a:prstGeom>
        </p:spPr>
      </p:pic>
    </p:spTree>
    <p:extLst>
      <p:ext uri="{BB962C8B-B14F-4D97-AF65-F5344CB8AC3E}">
        <p14:creationId xmlns:p14="http://schemas.microsoft.com/office/powerpoint/2010/main" val="60842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animBg="1"/>
      <p:bldP spid="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非可換球面上の積分</a:t>
            </a:r>
            <a:endParaRPr kumimoji="1" lang="ja-JP" altLang="en-US" dirty="0"/>
          </a:p>
        </p:txBody>
      </p:sp>
      <p:sp>
        <p:nvSpPr>
          <p:cNvPr id="4" name="テキスト ボックス 3"/>
          <p:cNvSpPr txBox="1"/>
          <p:nvPr/>
        </p:nvSpPr>
        <p:spPr>
          <a:xfrm>
            <a:off x="556591" y="1815548"/>
            <a:ext cx="1107996" cy="369332"/>
          </a:xfrm>
          <a:prstGeom prst="rect">
            <a:avLst/>
          </a:prstGeom>
          <a:noFill/>
        </p:spPr>
        <p:txBody>
          <a:bodyPr wrap="none" rtlCol="0">
            <a:spAutoFit/>
          </a:bodyPr>
          <a:lstStyle/>
          <a:p>
            <a:r>
              <a:rPr lang="ja-JP" altLang="en-US" dirty="0"/>
              <a:t>以上より</a:t>
            </a:r>
            <a:endParaRPr kumimoji="1" lang="ja-JP" altLang="en-US" dirty="0"/>
          </a:p>
        </p:txBody>
      </p:sp>
      <p:pic>
        <p:nvPicPr>
          <p:cNvPr id="7" name="図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771376" y="1943651"/>
            <a:ext cx="2461260" cy="567690"/>
          </a:xfrm>
          <a:prstGeom prst="rect">
            <a:avLst/>
          </a:prstGeom>
        </p:spPr>
      </p:pic>
      <p:pic>
        <p:nvPicPr>
          <p:cNvPr id="8" name="図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923238" y="3361638"/>
            <a:ext cx="3244215" cy="744855"/>
          </a:xfrm>
          <a:prstGeom prst="rect">
            <a:avLst/>
          </a:prstGeom>
        </p:spPr>
      </p:pic>
      <p:pic>
        <p:nvPicPr>
          <p:cNvPr id="9" name="図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528370" y="3341760"/>
            <a:ext cx="2486025" cy="750570"/>
          </a:xfrm>
          <a:prstGeom prst="rect">
            <a:avLst/>
          </a:prstGeom>
        </p:spPr>
      </p:pic>
      <p:sp>
        <p:nvSpPr>
          <p:cNvPr id="10" name="テキスト ボックス 9"/>
          <p:cNvSpPr txBox="1"/>
          <p:nvPr/>
        </p:nvSpPr>
        <p:spPr>
          <a:xfrm>
            <a:off x="569843" y="2875722"/>
            <a:ext cx="3185487" cy="369332"/>
          </a:xfrm>
          <a:prstGeom prst="rect">
            <a:avLst/>
          </a:prstGeom>
          <a:noFill/>
        </p:spPr>
        <p:txBody>
          <a:bodyPr wrap="none" rtlCol="0">
            <a:spAutoFit/>
          </a:bodyPr>
          <a:lstStyle/>
          <a:p>
            <a:r>
              <a:rPr kumimoji="1" lang="ja-JP" altLang="en-US" dirty="0" smtClean="0"/>
              <a:t>従って任意の関数について、</a:t>
            </a:r>
            <a:endParaRPr kumimoji="1" lang="ja-JP" altLang="en-US" dirty="0"/>
          </a:p>
        </p:txBody>
      </p:sp>
      <p:sp>
        <p:nvSpPr>
          <p:cNvPr id="11" name="左右矢印 10"/>
          <p:cNvSpPr/>
          <p:nvPr/>
        </p:nvSpPr>
        <p:spPr>
          <a:xfrm>
            <a:off x="4611756" y="3631095"/>
            <a:ext cx="490331" cy="1987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36104" y="4386469"/>
            <a:ext cx="8263801" cy="369332"/>
          </a:xfrm>
          <a:prstGeom prst="rect">
            <a:avLst/>
          </a:prstGeom>
          <a:noFill/>
        </p:spPr>
        <p:txBody>
          <a:bodyPr wrap="none" rtlCol="0">
            <a:spAutoFit/>
          </a:bodyPr>
          <a:lstStyle/>
          <a:p>
            <a:r>
              <a:rPr kumimoji="1" lang="ja-JP" altLang="en-US" dirty="0" smtClean="0"/>
              <a:t>という対応関係がある時、その積分は対応する行列のトレースで与えられる。</a:t>
            </a:r>
            <a:endParaRPr kumimoji="1" lang="ja-JP" altLang="en-US" dirty="0"/>
          </a:p>
        </p:txBody>
      </p:sp>
      <p:pic>
        <p:nvPicPr>
          <p:cNvPr id="13" name="図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2646018" y="4978399"/>
            <a:ext cx="2927985" cy="567690"/>
          </a:xfrm>
          <a:prstGeom prst="rect">
            <a:avLst/>
          </a:prstGeom>
        </p:spPr>
      </p:pic>
      <p:pic>
        <p:nvPicPr>
          <p:cNvPr id="15" name="図 1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2864678" y="5978940"/>
            <a:ext cx="628650" cy="567690"/>
          </a:xfrm>
          <a:prstGeom prst="rect">
            <a:avLst/>
          </a:prstGeom>
        </p:spPr>
      </p:pic>
      <p:pic>
        <p:nvPicPr>
          <p:cNvPr id="16" name="図 15"/>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912138" y="6012070"/>
            <a:ext cx="516255" cy="514350"/>
          </a:xfrm>
          <a:prstGeom prst="rect">
            <a:avLst/>
          </a:prstGeom>
        </p:spPr>
      </p:pic>
      <p:sp>
        <p:nvSpPr>
          <p:cNvPr id="17" name="左右矢印 16"/>
          <p:cNvSpPr/>
          <p:nvPr/>
        </p:nvSpPr>
        <p:spPr>
          <a:xfrm>
            <a:off x="3982278" y="6195391"/>
            <a:ext cx="490331" cy="1987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2557669" y="5857462"/>
            <a:ext cx="3180522" cy="8083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803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代数</a:t>
            </a:r>
            <a:r>
              <a:rPr lang="ja-JP" altLang="en-US" dirty="0" smtClean="0"/>
              <a:t>構造の保存</a:t>
            </a:r>
            <a:endParaRPr kumimoji="1" lang="ja-JP" altLang="en-US" dirty="0"/>
          </a:p>
        </p:txBody>
      </p:sp>
      <p:pic>
        <p:nvPicPr>
          <p:cNvPr id="4" name="図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786245" y="2096051"/>
            <a:ext cx="3204210" cy="514350"/>
          </a:xfrm>
          <a:prstGeom prst="rect">
            <a:avLst/>
          </a:prstGeom>
        </p:spPr>
      </p:pic>
      <p:pic>
        <p:nvPicPr>
          <p:cNvPr id="15" name="図 1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638317" y="2109305"/>
            <a:ext cx="3350895" cy="567690"/>
          </a:xfrm>
          <a:prstGeom prst="rect">
            <a:avLst/>
          </a:prstGeom>
        </p:spPr>
      </p:pic>
      <p:pic>
        <p:nvPicPr>
          <p:cNvPr id="16" name="図 1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618441" y="2897809"/>
            <a:ext cx="2726055" cy="567690"/>
          </a:xfrm>
          <a:prstGeom prst="rect">
            <a:avLst/>
          </a:prstGeom>
        </p:spPr>
      </p:pic>
      <p:pic>
        <p:nvPicPr>
          <p:cNvPr id="7" name="図 6"/>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294840" y="3567045"/>
            <a:ext cx="1415415" cy="291465"/>
          </a:xfrm>
          <a:prstGeom prst="rect">
            <a:avLst/>
          </a:prstGeom>
        </p:spPr>
      </p:pic>
      <p:pic>
        <p:nvPicPr>
          <p:cNvPr id="8" name="図 7"/>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739862" y="2884557"/>
            <a:ext cx="2579370" cy="514350"/>
          </a:xfrm>
          <a:prstGeom prst="rect">
            <a:avLst/>
          </a:prstGeom>
        </p:spPr>
      </p:pic>
      <p:pic>
        <p:nvPicPr>
          <p:cNvPr id="9" name="図 8"/>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5800040" y="3547168"/>
            <a:ext cx="2697480" cy="291465"/>
          </a:xfrm>
          <a:prstGeom prst="rect">
            <a:avLst/>
          </a:prstGeom>
        </p:spPr>
      </p:pic>
      <p:sp>
        <p:nvSpPr>
          <p:cNvPr id="10" name="テキスト ボックス 9"/>
          <p:cNvSpPr txBox="1"/>
          <p:nvPr/>
        </p:nvSpPr>
        <p:spPr>
          <a:xfrm>
            <a:off x="187702" y="4412973"/>
            <a:ext cx="9417963" cy="369332"/>
          </a:xfrm>
          <a:prstGeom prst="rect">
            <a:avLst/>
          </a:prstGeom>
          <a:noFill/>
        </p:spPr>
        <p:txBody>
          <a:bodyPr wrap="none" rtlCol="0">
            <a:spAutoFit/>
          </a:bodyPr>
          <a:lstStyle/>
          <a:p>
            <a:r>
              <a:rPr lang="ja-JP" altLang="en-US" dirty="0"/>
              <a:t>下</a:t>
            </a:r>
            <a:r>
              <a:rPr lang="ja-JP" altLang="en-US" dirty="0" smtClean="0"/>
              <a:t>の２つの</a:t>
            </a:r>
            <a:r>
              <a:rPr kumimoji="1" lang="ja-JP" altLang="en-US" dirty="0" smtClean="0"/>
              <a:t>式は球面上の関数同士の積の構造が非可換でも保たれることを示している。</a:t>
            </a:r>
            <a:endParaRPr kumimoji="1" lang="ja-JP" altLang="en-US" dirty="0"/>
          </a:p>
        </p:txBody>
      </p:sp>
      <p:pic>
        <p:nvPicPr>
          <p:cNvPr id="11" name="図 10"/>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1400312" y="5203688"/>
            <a:ext cx="1483995" cy="285750"/>
          </a:xfrm>
          <a:prstGeom prst="rect">
            <a:avLst/>
          </a:prstGeom>
        </p:spPr>
      </p:pic>
      <p:pic>
        <p:nvPicPr>
          <p:cNvPr id="12" name="図 11"/>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3686314" y="5077793"/>
            <a:ext cx="2044065" cy="563880"/>
          </a:xfrm>
          <a:prstGeom prst="rect">
            <a:avLst/>
          </a:prstGeom>
        </p:spPr>
      </p:pic>
      <p:sp>
        <p:nvSpPr>
          <p:cNvPr id="13" name="テキスト ボックス 12"/>
          <p:cNvSpPr txBox="1"/>
          <p:nvPr/>
        </p:nvSpPr>
        <p:spPr>
          <a:xfrm>
            <a:off x="5751443" y="5155096"/>
            <a:ext cx="2262158" cy="369332"/>
          </a:xfrm>
          <a:prstGeom prst="rect">
            <a:avLst/>
          </a:prstGeom>
          <a:noFill/>
        </p:spPr>
        <p:txBody>
          <a:bodyPr wrap="none" rtlCol="0">
            <a:spAutoFit/>
          </a:bodyPr>
          <a:lstStyle/>
          <a:p>
            <a:r>
              <a:rPr kumimoji="1" lang="ja-JP" altLang="en-US" dirty="0" smtClean="0"/>
              <a:t>は関数環の構造定数</a:t>
            </a:r>
            <a:endParaRPr kumimoji="1" lang="ja-JP" altLang="en-US" dirty="0"/>
          </a:p>
        </p:txBody>
      </p:sp>
      <p:sp>
        <p:nvSpPr>
          <p:cNvPr id="18" name="テキスト ボックス 17"/>
          <p:cNvSpPr txBox="1"/>
          <p:nvPr/>
        </p:nvSpPr>
        <p:spPr>
          <a:xfrm>
            <a:off x="172279" y="4068417"/>
            <a:ext cx="2492990" cy="369332"/>
          </a:xfrm>
          <a:prstGeom prst="rect">
            <a:avLst/>
          </a:prstGeom>
          <a:noFill/>
        </p:spPr>
        <p:txBody>
          <a:bodyPr wrap="none" rtlCol="0">
            <a:spAutoFit/>
          </a:bodyPr>
          <a:lstStyle/>
          <a:p>
            <a:r>
              <a:rPr kumimoji="1" lang="ja-JP" altLang="en-US" dirty="0" smtClean="0"/>
              <a:t>となることが示せる。</a:t>
            </a:r>
            <a:endParaRPr kumimoji="1" lang="ja-JP" altLang="en-US" dirty="0"/>
          </a:p>
        </p:txBody>
      </p:sp>
    </p:spTree>
    <p:extLst>
      <p:ext uri="{BB962C8B-B14F-4D97-AF65-F5344CB8AC3E}">
        <p14:creationId xmlns:p14="http://schemas.microsoft.com/office/powerpoint/2010/main" val="21701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非可換球面のまとめ</a:t>
            </a:r>
            <a:endParaRPr kumimoji="1" lang="ja-JP" altLang="en-US" dirty="0"/>
          </a:p>
        </p:txBody>
      </p:sp>
      <p:sp>
        <p:nvSpPr>
          <p:cNvPr id="3" name="テキスト ボックス 2"/>
          <p:cNvSpPr txBox="1"/>
          <p:nvPr/>
        </p:nvSpPr>
        <p:spPr>
          <a:xfrm>
            <a:off x="344557" y="4094922"/>
            <a:ext cx="2217274" cy="369332"/>
          </a:xfrm>
          <a:prstGeom prst="rect">
            <a:avLst/>
          </a:prstGeom>
          <a:noFill/>
        </p:spPr>
        <p:txBody>
          <a:bodyPr wrap="none" rtlCol="0">
            <a:spAutoFit/>
          </a:bodyPr>
          <a:lstStyle/>
          <a:p>
            <a:r>
              <a:rPr kumimoji="1" lang="ja-JP" altLang="en-US" dirty="0" smtClean="0"/>
              <a:t>・</a:t>
            </a:r>
            <a:r>
              <a:rPr lang="ja-JP" altLang="en-US" dirty="0"/>
              <a:t>積分</a:t>
            </a:r>
            <a:r>
              <a:rPr kumimoji="1" lang="en-US" altLang="ja-JP" dirty="0" smtClean="0"/>
              <a:t>  </a:t>
            </a:r>
            <a:r>
              <a:rPr kumimoji="1" lang="ja-JP" altLang="en-US" dirty="0" smtClean="0"/>
              <a:t>⇔  </a:t>
            </a:r>
            <a:r>
              <a:rPr lang="ja-JP" altLang="en-US" dirty="0"/>
              <a:t>トレース</a:t>
            </a:r>
            <a:endParaRPr kumimoji="1" lang="ja-JP" altLang="en-US" dirty="0"/>
          </a:p>
        </p:txBody>
      </p:sp>
      <p:pic>
        <p:nvPicPr>
          <p:cNvPr id="12" name="図 11"/>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5230191" y="5773532"/>
            <a:ext cx="918210" cy="306705"/>
          </a:xfrm>
          <a:prstGeom prst="rect">
            <a:avLst/>
          </a:prstGeom>
        </p:spPr>
      </p:pic>
      <p:pic>
        <p:nvPicPr>
          <p:cNvPr id="6" name="図 5"/>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374894" y="4170018"/>
            <a:ext cx="2230755" cy="567690"/>
          </a:xfrm>
          <a:prstGeom prst="rect">
            <a:avLst/>
          </a:prstGeom>
        </p:spPr>
      </p:pic>
      <p:pic>
        <p:nvPicPr>
          <p:cNvPr id="4" name="図 3"/>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976244" y="1705114"/>
            <a:ext cx="3215640" cy="744855"/>
          </a:xfrm>
          <a:prstGeom prst="rect">
            <a:avLst/>
          </a:prstGeom>
        </p:spPr>
      </p:pic>
      <p:pic>
        <p:nvPicPr>
          <p:cNvPr id="9" name="図 8"/>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5303079" y="1698489"/>
            <a:ext cx="2457450" cy="750570"/>
          </a:xfrm>
          <a:prstGeom prst="rect">
            <a:avLst/>
          </a:prstGeom>
        </p:spPr>
      </p:pic>
      <p:sp>
        <p:nvSpPr>
          <p:cNvPr id="10" name="テキスト ボックス 9"/>
          <p:cNvSpPr txBox="1"/>
          <p:nvPr/>
        </p:nvSpPr>
        <p:spPr>
          <a:xfrm>
            <a:off x="357809" y="2716696"/>
            <a:ext cx="5078634" cy="369332"/>
          </a:xfrm>
          <a:prstGeom prst="rect">
            <a:avLst/>
          </a:prstGeom>
          <a:noFill/>
        </p:spPr>
        <p:txBody>
          <a:bodyPr wrap="none" rtlCol="0">
            <a:spAutoFit/>
          </a:bodyPr>
          <a:lstStyle/>
          <a:p>
            <a:r>
              <a:rPr kumimoji="1" lang="ja-JP" altLang="en-US" dirty="0" smtClean="0"/>
              <a:t>・ この置き換えの下で、</a:t>
            </a:r>
            <a:r>
              <a:rPr lang="ja-JP" altLang="en-US" dirty="0" smtClean="0"/>
              <a:t>代数構造は保存される</a:t>
            </a:r>
            <a:endParaRPr kumimoji="1" lang="ja-JP" altLang="en-US" dirty="0"/>
          </a:p>
        </p:txBody>
      </p:sp>
      <p:sp>
        <p:nvSpPr>
          <p:cNvPr id="11" name="テキスト ボックス 10"/>
          <p:cNvSpPr txBox="1"/>
          <p:nvPr/>
        </p:nvSpPr>
        <p:spPr>
          <a:xfrm>
            <a:off x="351184" y="4856924"/>
            <a:ext cx="2569421" cy="369332"/>
          </a:xfrm>
          <a:prstGeom prst="rect">
            <a:avLst/>
          </a:prstGeom>
          <a:noFill/>
        </p:spPr>
        <p:txBody>
          <a:bodyPr wrap="none" rtlCol="0">
            <a:spAutoFit/>
          </a:bodyPr>
          <a:lstStyle/>
          <a:p>
            <a:r>
              <a:rPr kumimoji="1" lang="ja-JP" altLang="en-US" dirty="0" smtClean="0"/>
              <a:t>・ </a:t>
            </a:r>
            <a:r>
              <a:rPr kumimoji="1" lang="en-US" altLang="ja-JP" dirty="0" err="1" smtClean="0"/>
              <a:t>Posson</a:t>
            </a:r>
            <a:r>
              <a:rPr kumimoji="1" lang="ja-JP" altLang="en-US" dirty="0" smtClean="0"/>
              <a:t>括弧</a:t>
            </a:r>
            <a:r>
              <a:rPr kumimoji="1" lang="en-US" altLang="ja-JP" dirty="0" smtClean="0"/>
              <a:t> </a:t>
            </a:r>
            <a:r>
              <a:rPr kumimoji="1" lang="ja-JP" altLang="en-US" dirty="0" smtClean="0"/>
              <a:t>⇔交換子</a:t>
            </a:r>
            <a:endParaRPr kumimoji="1" lang="ja-JP" altLang="en-US" dirty="0"/>
          </a:p>
        </p:txBody>
      </p:sp>
      <p:pic>
        <p:nvPicPr>
          <p:cNvPr id="14" name="図 13"/>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2725531" y="3136347"/>
            <a:ext cx="3305175" cy="306705"/>
          </a:xfrm>
          <a:prstGeom prst="rect">
            <a:avLst/>
          </a:prstGeom>
        </p:spPr>
      </p:pic>
      <p:sp>
        <p:nvSpPr>
          <p:cNvPr id="15" name="左右矢印 14"/>
          <p:cNvSpPr/>
          <p:nvPr/>
        </p:nvSpPr>
        <p:spPr>
          <a:xfrm>
            <a:off x="4492487" y="1974573"/>
            <a:ext cx="556592" cy="1987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右矢印 15"/>
          <p:cNvSpPr/>
          <p:nvPr/>
        </p:nvSpPr>
        <p:spPr>
          <a:xfrm>
            <a:off x="4353338" y="5850834"/>
            <a:ext cx="556592" cy="1987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2221947" y="5800035"/>
            <a:ext cx="1901190" cy="297180"/>
          </a:xfrm>
          <a:prstGeom prst="rect">
            <a:avLst/>
          </a:prstGeom>
        </p:spPr>
      </p:pic>
      <p:pic>
        <p:nvPicPr>
          <p:cNvPr id="21" name="図 20"/>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486991" y="6383131"/>
            <a:ext cx="1415415" cy="268605"/>
          </a:xfrm>
          <a:prstGeom prst="rect">
            <a:avLst/>
          </a:prstGeom>
        </p:spPr>
      </p:pic>
      <p:pic>
        <p:nvPicPr>
          <p:cNvPr id="5" name="図 4"/>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2208697" y="5349461"/>
            <a:ext cx="1590675" cy="285750"/>
          </a:xfrm>
          <a:prstGeom prst="rect">
            <a:avLst/>
          </a:prstGeom>
        </p:spPr>
      </p:pic>
      <p:pic>
        <p:nvPicPr>
          <p:cNvPr id="8" name="図 7"/>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5250071" y="5289826"/>
            <a:ext cx="1017270" cy="285750"/>
          </a:xfrm>
          <a:prstGeom prst="rect">
            <a:avLst/>
          </a:prstGeom>
        </p:spPr>
      </p:pic>
      <p:sp>
        <p:nvSpPr>
          <p:cNvPr id="19" name="左右矢印 18"/>
          <p:cNvSpPr/>
          <p:nvPr/>
        </p:nvSpPr>
        <p:spPr>
          <a:xfrm>
            <a:off x="4333459" y="5380382"/>
            <a:ext cx="556592" cy="1987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6581913" y="4342296"/>
            <a:ext cx="1278255" cy="203835"/>
          </a:xfrm>
          <a:prstGeom prst="rect">
            <a:avLst/>
          </a:prstGeom>
        </p:spPr>
      </p:pic>
      <p:pic>
        <p:nvPicPr>
          <p:cNvPr id="7" name="図 6"/>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3374887" y="3507408"/>
            <a:ext cx="971550" cy="255270"/>
          </a:xfrm>
          <a:prstGeom prst="rect">
            <a:avLst/>
          </a:prstGeom>
        </p:spPr>
      </p:pic>
    </p:spTree>
    <p:extLst>
      <p:ext uri="{BB962C8B-B14F-4D97-AF65-F5344CB8AC3E}">
        <p14:creationId xmlns:p14="http://schemas.microsoft.com/office/powerpoint/2010/main" val="253883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4"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par>
                                <p:cTn id="45" presetID="2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6" grpId="0" animBg="1"/>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非可換トーラス</a:t>
            </a:r>
            <a:endParaRPr kumimoji="1" lang="ja-JP" altLang="en-US" dirty="0"/>
          </a:p>
        </p:txBody>
      </p:sp>
      <p:sp>
        <p:nvSpPr>
          <p:cNvPr id="10" name="テキスト ボックス 9"/>
          <p:cNvSpPr txBox="1"/>
          <p:nvPr/>
        </p:nvSpPr>
        <p:spPr>
          <a:xfrm>
            <a:off x="318053" y="1603514"/>
            <a:ext cx="4339650" cy="369332"/>
          </a:xfrm>
          <a:prstGeom prst="rect">
            <a:avLst/>
          </a:prstGeom>
          <a:noFill/>
        </p:spPr>
        <p:txBody>
          <a:bodyPr wrap="none" rtlCol="0">
            <a:spAutoFit/>
          </a:bodyPr>
          <a:lstStyle/>
          <a:p>
            <a:r>
              <a:rPr lang="ja-JP" altLang="en-US" dirty="0" smtClean="0"/>
              <a:t>まず普通</a:t>
            </a:r>
            <a:r>
              <a:rPr lang="ja-JP" altLang="en-US" dirty="0"/>
              <a:t>の</a:t>
            </a:r>
            <a:r>
              <a:rPr kumimoji="1" lang="ja-JP" altLang="en-US" dirty="0" smtClean="0"/>
              <a:t>二次元トーラスを考えよう。</a:t>
            </a:r>
            <a:endParaRPr kumimoji="1" lang="ja-JP" altLang="en-US" dirty="0"/>
          </a:p>
        </p:txBody>
      </p:sp>
      <p:pic>
        <p:nvPicPr>
          <p:cNvPr id="24" name="図 2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241291" y="4872386"/>
            <a:ext cx="2849880" cy="264795"/>
          </a:xfrm>
          <a:prstGeom prst="rect">
            <a:avLst/>
          </a:prstGeom>
        </p:spPr>
      </p:pic>
      <p:pic>
        <p:nvPicPr>
          <p:cNvPr id="3" name="図 2"/>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307550" y="2235199"/>
            <a:ext cx="1474470" cy="230505"/>
          </a:xfrm>
          <a:prstGeom prst="rect">
            <a:avLst/>
          </a:prstGeom>
        </p:spPr>
      </p:pic>
      <p:pic>
        <p:nvPicPr>
          <p:cNvPr id="6" name="図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441151" y="2248452"/>
            <a:ext cx="3013710" cy="255270"/>
          </a:xfrm>
          <a:prstGeom prst="rect">
            <a:avLst/>
          </a:prstGeom>
        </p:spPr>
      </p:pic>
      <p:sp>
        <p:nvSpPr>
          <p:cNvPr id="7" name="テキスト ボックス 6"/>
          <p:cNvSpPr txBox="1"/>
          <p:nvPr/>
        </p:nvSpPr>
        <p:spPr>
          <a:xfrm>
            <a:off x="331306" y="2769704"/>
            <a:ext cx="2031325" cy="369332"/>
          </a:xfrm>
          <a:prstGeom prst="rect">
            <a:avLst/>
          </a:prstGeom>
          <a:noFill/>
        </p:spPr>
        <p:txBody>
          <a:bodyPr wrap="none" rtlCol="0">
            <a:spAutoFit/>
          </a:bodyPr>
          <a:lstStyle/>
          <a:p>
            <a:r>
              <a:rPr kumimoji="1" lang="ja-JP" altLang="en-US" dirty="0" smtClean="0"/>
              <a:t>トーラス上の関数</a:t>
            </a:r>
            <a:endParaRPr kumimoji="1" lang="ja-JP" altLang="en-US" dirty="0"/>
          </a:p>
        </p:txBody>
      </p:sp>
      <p:pic>
        <p:nvPicPr>
          <p:cNvPr id="11" name="図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241289" y="3321877"/>
            <a:ext cx="3364230" cy="720090"/>
          </a:xfrm>
          <a:prstGeom prst="rect">
            <a:avLst/>
          </a:prstGeom>
        </p:spPr>
      </p:pic>
      <p:sp>
        <p:nvSpPr>
          <p:cNvPr id="9" name="テキスト ボックス 8"/>
          <p:cNvSpPr txBox="1"/>
          <p:nvPr/>
        </p:nvSpPr>
        <p:spPr>
          <a:xfrm>
            <a:off x="344558" y="4214192"/>
            <a:ext cx="1569660" cy="369332"/>
          </a:xfrm>
          <a:prstGeom prst="rect">
            <a:avLst/>
          </a:prstGeom>
          <a:noFill/>
        </p:spPr>
        <p:txBody>
          <a:bodyPr wrap="none" rtlCol="0">
            <a:spAutoFit/>
          </a:bodyPr>
          <a:lstStyle/>
          <a:p>
            <a:r>
              <a:rPr kumimoji="1" lang="ja-JP" altLang="en-US" dirty="0" smtClean="0"/>
              <a:t>ポアソン括弧</a:t>
            </a:r>
            <a:endParaRPr kumimoji="1" lang="ja-JP" altLang="en-US" dirty="0"/>
          </a:p>
        </p:txBody>
      </p:sp>
      <p:sp>
        <p:nvSpPr>
          <p:cNvPr id="13" name="テキスト ボックス 12"/>
          <p:cNvSpPr txBox="1"/>
          <p:nvPr/>
        </p:nvSpPr>
        <p:spPr>
          <a:xfrm>
            <a:off x="980664" y="5446642"/>
            <a:ext cx="7802136" cy="369332"/>
          </a:xfrm>
          <a:prstGeom prst="rect">
            <a:avLst/>
          </a:prstGeom>
          <a:noFill/>
        </p:spPr>
        <p:txBody>
          <a:bodyPr wrap="none" rtlCol="0">
            <a:spAutoFit/>
          </a:bodyPr>
          <a:lstStyle/>
          <a:p>
            <a:r>
              <a:rPr lang="ja-JP" altLang="en-US" dirty="0" smtClean="0"/>
              <a:t>を行列で置き換えるのが行列正則化であるが、これらは同一視が課されて</a:t>
            </a:r>
            <a:endParaRPr kumimoji="1" lang="ja-JP" altLang="en-US" dirty="0"/>
          </a:p>
        </p:txBody>
      </p:sp>
      <p:pic>
        <p:nvPicPr>
          <p:cNvPr id="16" name="図 15"/>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66038" y="5488608"/>
            <a:ext cx="537210" cy="255270"/>
          </a:xfrm>
          <a:prstGeom prst="rect">
            <a:avLst/>
          </a:prstGeom>
        </p:spPr>
      </p:pic>
      <p:sp>
        <p:nvSpPr>
          <p:cNvPr id="18" name="テキスト ボックス 17"/>
          <p:cNvSpPr txBox="1"/>
          <p:nvPr/>
        </p:nvSpPr>
        <p:spPr>
          <a:xfrm>
            <a:off x="371064" y="5817705"/>
            <a:ext cx="8818440" cy="369332"/>
          </a:xfrm>
          <a:prstGeom prst="rect">
            <a:avLst/>
          </a:prstGeom>
          <a:noFill/>
        </p:spPr>
        <p:txBody>
          <a:bodyPr wrap="none" rtlCol="0">
            <a:spAutoFit/>
          </a:bodyPr>
          <a:lstStyle/>
          <a:p>
            <a:r>
              <a:rPr kumimoji="1" lang="ja-JP" altLang="en-US" dirty="0" smtClean="0"/>
              <a:t>いるため、きれいに行列で表すのが難しい。代わりに　　　　  の行列版を考える。</a:t>
            </a:r>
            <a:endParaRPr kumimoji="1" lang="ja-JP" altLang="en-US" dirty="0"/>
          </a:p>
        </p:txBody>
      </p:sp>
      <p:sp>
        <p:nvSpPr>
          <p:cNvPr id="35" name="テキスト ボックス 34"/>
          <p:cNvSpPr txBox="1"/>
          <p:nvPr/>
        </p:nvSpPr>
        <p:spPr>
          <a:xfrm>
            <a:off x="5174976" y="4167810"/>
            <a:ext cx="646331" cy="369332"/>
          </a:xfrm>
          <a:prstGeom prst="rect">
            <a:avLst/>
          </a:prstGeom>
          <a:noFill/>
        </p:spPr>
        <p:txBody>
          <a:bodyPr wrap="none" rtlCol="0">
            <a:spAutoFit/>
          </a:bodyPr>
          <a:lstStyle/>
          <a:p>
            <a:r>
              <a:rPr kumimoji="1" lang="ja-JP" altLang="en-US" dirty="0" smtClean="0"/>
              <a:t>積分</a:t>
            </a:r>
            <a:endParaRPr kumimoji="1" lang="ja-JP" altLang="en-US" dirty="0"/>
          </a:p>
        </p:txBody>
      </p:sp>
      <p:pic>
        <p:nvPicPr>
          <p:cNvPr id="22" name="図 21"/>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5375967" y="4633843"/>
            <a:ext cx="2356485" cy="569595"/>
          </a:xfrm>
          <a:prstGeom prst="rect">
            <a:avLst/>
          </a:prstGeom>
        </p:spPr>
      </p:pic>
      <p:pic>
        <p:nvPicPr>
          <p:cNvPr id="34" name="図 33"/>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6012069" y="5839791"/>
            <a:ext cx="887730" cy="293370"/>
          </a:xfrm>
          <a:prstGeom prst="rect">
            <a:avLst/>
          </a:prstGeom>
        </p:spPr>
      </p:pic>
      <p:pic>
        <p:nvPicPr>
          <p:cNvPr id="4" name="図 3"/>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3182730" y="6363252"/>
            <a:ext cx="1996440" cy="304800"/>
          </a:xfrm>
          <a:prstGeom prst="rect">
            <a:avLst/>
          </a:prstGeom>
        </p:spPr>
      </p:pic>
    </p:spTree>
    <p:extLst>
      <p:ext uri="{BB962C8B-B14F-4D97-AF65-F5344CB8AC3E}">
        <p14:creationId xmlns:p14="http://schemas.microsoft.com/office/powerpoint/2010/main" val="418942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par>
                                <p:cTn id="22" presetID="22" presetClass="entr" presetSubtype="4"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4"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par>
                                <p:cTn id="39" presetID="22" presetClass="entr" presetSubtype="4"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8" grpId="0"/>
      <p:bldP spid="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非可換トーラス</a:t>
            </a:r>
            <a:endParaRPr kumimoji="1" lang="ja-JP" altLang="en-US" dirty="0"/>
          </a:p>
        </p:txBody>
      </p:sp>
      <p:pic>
        <p:nvPicPr>
          <p:cNvPr id="4" name="図 3"/>
          <p:cNvPicPr>
            <a:picLocks noChangeAspect="1"/>
          </p:cNvPicPr>
          <p:nvPr>
            <p:custDataLst>
              <p:tags r:id="rId1"/>
            </p:custDataLst>
          </p:nvPr>
        </p:nvPicPr>
        <p:blipFill>
          <a:blip r:embed="rId24" cstate="print">
            <a:extLst>
              <a:ext uri="{28A0092B-C50C-407E-A947-70E740481C1C}">
                <a14:useLocalDpi xmlns:a14="http://schemas.microsoft.com/office/drawing/2010/main" val="0"/>
              </a:ext>
            </a:extLst>
          </a:blip>
          <a:stretch>
            <a:fillRect/>
          </a:stretch>
        </p:blipFill>
        <p:spPr>
          <a:xfrm>
            <a:off x="1143877" y="2176126"/>
            <a:ext cx="1826895" cy="247650"/>
          </a:xfrm>
          <a:prstGeom prst="rect">
            <a:avLst/>
          </a:prstGeom>
        </p:spPr>
      </p:pic>
      <p:sp>
        <p:nvSpPr>
          <p:cNvPr id="8" name="テキスト ボックス 7"/>
          <p:cNvSpPr txBox="1"/>
          <p:nvPr/>
        </p:nvSpPr>
        <p:spPr>
          <a:xfrm>
            <a:off x="437321" y="2610677"/>
            <a:ext cx="3877985" cy="369332"/>
          </a:xfrm>
          <a:prstGeom prst="rect">
            <a:avLst/>
          </a:prstGeom>
          <a:noFill/>
        </p:spPr>
        <p:txBody>
          <a:bodyPr wrap="none" rtlCol="0">
            <a:spAutoFit/>
          </a:bodyPr>
          <a:lstStyle/>
          <a:p>
            <a:r>
              <a:rPr kumimoji="1" lang="ja-JP" altLang="en-US" dirty="0" smtClean="0"/>
              <a:t>クロックシフト行列の表現がある。</a:t>
            </a:r>
            <a:endParaRPr kumimoji="1" lang="ja-JP" altLang="en-US" dirty="0"/>
          </a:p>
        </p:txBody>
      </p:sp>
      <p:sp>
        <p:nvSpPr>
          <p:cNvPr id="10" name="テキスト ボックス 9"/>
          <p:cNvSpPr txBox="1"/>
          <p:nvPr/>
        </p:nvSpPr>
        <p:spPr>
          <a:xfrm>
            <a:off x="424069" y="1696277"/>
            <a:ext cx="2492990" cy="369332"/>
          </a:xfrm>
          <a:prstGeom prst="rect">
            <a:avLst/>
          </a:prstGeom>
          <a:noFill/>
        </p:spPr>
        <p:txBody>
          <a:bodyPr wrap="none" rtlCol="0">
            <a:spAutoFit/>
          </a:bodyPr>
          <a:lstStyle/>
          <a:p>
            <a:r>
              <a:rPr kumimoji="1" lang="ja-JP" altLang="en-US" dirty="0" smtClean="0"/>
              <a:t>非可換トーラスの代数</a:t>
            </a:r>
            <a:endParaRPr kumimoji="1" lang="ja-JP" altLang="en-US" dirty="0"/>
          </a:p>
        </p:txBody>
      </p:sp>
      <p:pic>
        <p:nvPicPr>
          <p:cNvPr id="27" name="図 26"/>
          <p:cNvPicPr>
            <a:picLocks noChangeAspect="1"/>
          </p:cNvPicPr>
          <p:nvPr>
            <p:custDataLst>
              <p:tags r:id="rId2"/>
            </p:custDataLst>
          </p:nvPr>
        </p:nvPicPr>
        <p:blipFill>
          <a:blip r:embed="rId25" cstate="print">
            <a:extLst>
              <a:ext uri="{28A0092B-C50C-407E-A947-70E740481C1C}">
                <a14:useLocalDpi xmlns:a14="http://schemas.microsoft.com/office/drawing/2010/main" val="0"/>
              </a:ext>
            </a:extLst>
          </a:blip>
          <a:stretch>
            <a:fillRect/>
          </a:stretch>
        </p:blipFill>
        <p:spPr>
          <a:xfrm>
            <a:off x="671445" y="3997738"/>
            <a:ext cx="438150" cy="247650"/>
          </a:xfrm>
          <a:prstGeom prst="rect">
            <a:avLst/>
          </a:prstGeom>
        </p:spPr>
      </p:pic>
      <p:sp>
        <p:nvSpPr>
          <p:cNvPr id="22" name="大かっこ 21"/>
          <p:cNvSpPr/>
          <p:nvPr/>
        </p:nvSpPr>
        <p:spPr>
          <a:xfrm>
            <a:off x="1285461" y="3047999"/>
            <a:ext cx="3299791" cy="2120348"/>
          </a:xfrm>
          <a:prstGeom prst="bracketPair">
            <a:avLst>
              <a:gd name="adj" fmla="val 66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9" name="図 28"/>
          <p:cNvPicPr>
            <a:picLocks noChangeAspect="1"/>
          </p:cNvPicPr>
          <p:nvPr>
            <p:custDataLst>
              <p:tags r:id="rId3"/>
            </p:custDataLst>
          </p:nvPr>
        </p:nvPicPr>
        <p:blipFill>
          <a:blip r:embed="rId26" cstate="print">
            <a:extLst>
              <a:ext uri="{28A0092B-C50C-407E-A947-70E740481C1C}">
                <a14:useLocalDpi xmlns:a14="http://schemas.microsoft.com/office/drawing/2010/main" val="0"/>
              </a:ext>
            </a:extLst>
          </a:blip>
          <a:stretch>
            <a:fillRect/>
          </a:stretch>
        </p:blipFill>
        <p:spPr>
          <a:xfrm>
            <a:off x="5051289" y="3991111"/>
            <a:ext cx="443865" cy="247650"/>
          </a:xfrm>
          <a:prstGeom prst="rect">
            <a:avLst/>
          </a:prstGeom>
        </p:spPr>
      </p:pic>
      <p:sp>
        <p:nvSpPr>
          <p:cNvPr id="24" name="大かっこ 23"/>
          <p:cNvSpPr/>
          <p:nvPr/>
        </p:nvSpPr>
        <p:spPr>
          <a:xfrm>
            <a:off x="5665306" y="3041372"/>
            <a:ext cx="2749826" cy="2120348"/>
          </a:xfrm>
          <a:prstGeom prst="bracketPair">
            <a:avLst>
              <a:gd name="adj" fmla="val 66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6" name="図 25"/>
          <p:cNvPicPr>
            <a:picLocks noChangeAspect="1"/>
          </p:cNvPicPr>
          <p:nvPr>
            <p:custDataLst>
              <p:tags r:id="rId4"/>
            </p:custDataLst>
          </p:nvPr>
        </p:nvPicPr>
        <p:blipFill>
          <a:blip r:embed="rId27" cstate="print">
            <a:extLst>
              <a:ext uri="{28A0092B-C50C-407E-A947-70E740481C1C}">
                <a14:useLocalDpi xmlns:a14="http://schemas.microsoft.com/office/drawing/2010/main" val="0"/>
              </a:ext>
            </a:extLst>
          </a:blip>
          <a:stretch>
            <a:fillRect/>
          </a:stretch>
        </p:blipFill>
        <p:spPr>
          <a:xfrm>
            <a:off x="1612349" y="3083339"/>
            <a:ext cx="85725" cy="171450"/>
          </a:xfrm>
          <a:prstGeom prst="rect">
            <a:avLst/>
          </a:prstGeom>
        </p:spPr>
      </p:pic>
      <p:pic>
        <p:nvPicPr>
          <p:cNvPr id="19" name="図 18"/>
          <p:cNvPicPr>
            <a:picLocks noChangeAspect="1"/>
          </p:cNvPicPr>
          <p:nvPr>
            <p:custDataLst>
              <p:tags r:id="rId5"/>
            </p:custDataLst>
          </p:nvPr>
        </p:nvPicPr>
        <p:blipFill>
          <a:blip r:embed="rId28" cstate="print">
            <a:extLst>
              <a:ext uri="{28A0092B-C50C-407E-A947-70E740481C1C}">
                <a14:useLocalDpi xmlns:a14="http://schemas.microsoft.com/office/drawing/2010/main" val="0"/>
              </a:ext>
            </a:extLst>
          </a:blip>
          <a:stretch>
            <a:fillRect/>
          </a:stretch>
        </p:blipFill>
        <p:spPr>
          <a:xfrm>
            <a:off x="1917148" y="3361634"/>
            <a:ext cx="668655" cy="240030"/>
          </a:xfrm>
          <a:prstGeom prst="rect">
            <a:avLst/>
          </a:prstGeom>
        </p:spPr>
      </p:pic>
      <p:pic>
        <p:nvPicPr>
          <p:cNvPr id="23" name="図 22"/>
          <p:cNvPicPr>
            <a:picLocks noChangeAspect="1"/>
          </p:cNvPicPr>
          <p:nvPr>
            <p:custDataLst>
              <p:tags r:id="rId6"/>
            </p:custDataLst>
          </p:nvPr>
        </p:nvPicPr>
        <p:blipFill>
          <a:blip r:embed="rId29" cstate="print">
            <a:extLst>
              <a:ext uri="{28A0092B-C50C-407E-A947-70E740481C1C}">
                <a14:useLocalDpi xmlns:a14="http://schemas.microsoft.com/office/drawing/2010/main" val="0"/>
              </a:ext>
            </a:extLst>
          </a:blip>
          <a:stretch>
            <a:fillRect/>
          </a:stretch>
        </p:blipFill>
        <p:spPr>
          <a:xfrm>
            <a:off x="2347843" y="3792330"/>
            <a:ext cx="668655" cy="240030"/>
          </a:xfrm>
          <a:prstGeom prst="rect">
            <a:avLst/>
          </a:prstGeom>
        </p:spPr>
      </p:pic>
      <p:pic>
        <p:nvPicPr>
          <p:cNvPr id="31" name="図 30"/>
          <p:cNvPicPr>
            <a:picLocks noChangeAspect="1"/>
          </p:cNvPicPr>
          <p:nvPr>
            <p:custDataLst>
              <p:tags r:id="rId7"/>
            </p:custDataLst>
          </p:nvPr>
        </p:nvPicPr>
        <p:blipFill>
          <a:blip r:embed="rId30" cstate="print">
            <a:extLst>
              <a:ext uri="{28A0092B-C50C-407E-A947-70E740481C1C}">
                <a14:useLocalDpi xmlns:a14="http://schemas.microsoft.com/office/drawing/2010/main" val="0"/>
              </a:ext>
            </a:extLst>
          </a:blip>
          <a:stretch>
            <a:fillRect/>
          </a:stretch>
        </p:blipFill>
        <p:spPr>
          <a:xfrm>
            <a:off x="2884556" y="4315791"/>
            <a:ext cx="224790" cy="180975"/>
          </a:xfrm>
          <a:prstGeom prst="rect">
            <a:avLst/>
          </a:prstGeom>
        </p:spPr>
      </p:pic>
      <p:pic>
        <p:nvPicPr>
          <p:cNvPr id="32" name="図 31"/>
          <p:cNvPicPr>
            <a:picLocks noChangeAspect="1"/>
          </p:cNvPicPr>
          <p:nvPr>
            <p:custDataLst>
              <p:tags r:id="rId8"/>
            </p:custDataLst>
          </p:nvPr>
        </p:nvPicPr>
        <p:blipFill>
          <a:blip r:embed="rId31" cstate="print">
            <a:extLst>
              <a:ext uri="{28A0092B-C50C-407E-A947-70E740481C1C}">
                <a14:useLocalDpi xmlns:a14="http://schemas.microsoft.com/office/drawing/2010/main" val="0"/>
              </a:ext>
            </a:extLst>
          </a:blip>
          <a:stretch>
            <a:fillRect/>
          </a:stretch>
        </p:blipFill>
        <p:spPr>
          <a:xfrm>
            <a:off x="3215860" y="4792869"/>
            <a:ext cx="1264920" cy="243840"/>
          </a:xfrm>
          <a:prstGeom prst="rect">
            <a:avLst/>
          </a:prstGeom>
        </p:spPr>
      </p:pic>
      <p:pic>
        <p:nvPicPr>
          <p:cNvPr id="34" name="図 33"/>
          <p:cNvPicPr>
            <a:picLocks noChangeAspect="1"/>
          </p:cNvPicPr>
          <p:nvPr>
            <p:custDataLst>
              <p:tags r:id="rId9"/>
            </p:custDataLst>
          </p:nvPr>
        </p:nvPicPr>
        <p:blipFill>
          <a:blip r:embed="rId27" cstate="print">
            <a:extLst>
              <a:ext uri="{28A0092B-C50C-407E-A947-70E740481C1C}">
                <a14:useLocalDpi xmlns:a14="http://schemas.microsoft.com/office/drawing/2010/main" val="0"/>
              </a:ext>
            </a:extLst>
          </a:blip>
          <a:stretch>
            <a:fillRect/>
          </a:stretch>
        </p:blipFill>
        <p:spPr>
          <a:xfrm>
            <a:off x="6389757" y="3103218"/>
            <a:ext cx="85725" cy="171450"/>
          </a:xfrm>
          <a:prstGeom prst="rect">
            <a:avLst/>
          </a:prstGeom>
        </p:spPr>
      </p:pic>
      <p:pic>
        <p:nvPicPr>
          <p:cNvPr id="35" name="図 34"/>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6767441" y="3441146"/>
            <a:ext cx="85725" cy="171450"/>
          </a:xfrm>
          <a:prstGeom prst="rect">
            <a:avLst/>
          </a:prstGeom>
        </p:spPr>
      </p:pic>
      <p:pic>
        <p:nvPicPr>
          <p:cNvPr id="36" name="図 35"/>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8046278" y="4534450"/>
            <a:ext cx="85725" cy="171450"/>
          </a:xfrm>
          <a:prstGeom prst="rect">
            <a:avLst/>
          </a:prstGeom>
        </p:spPr>
      </p:pic>
      <p:pic>
        <p:nvPicPr>
          <p:cNvPr id="37" name="図 36"/>
          <p:cNvPicPr>
            <a:picLocks noChangeAspect="1"/>
          </p:cNvPicPr>
          <p:nvPr>
            <p:custDataLst>
              <p:tags r:id="rId12"/>
            </p:custDataLst>
          </p:nvPr>
        </p:nvPicPr>
        <p:blipFill>
          <a:blip r:embed="rId27" cstate="print">
            <a:extLst>
              <a:ext uri="{28A0092B-C50C-407E-A947-70E740481C1C}">
                <a14:useLocalDpi xmlns:a14="http://schemas.microsoft.com/office/drawing/2010/main" val="0"/>
              </a:ext>
            </a:extLst>
          </a:blip>
          <a:stretch>
            <a:fillRect/>
          </a:stretch>
        </p:blipFill>
        <p:spPr>
          <a:xfrm>
            <a:off x="5959059" y="4898885"/>
            <a:ext cx="85725" cy="171450"/>
          </a:xfrm>
          <a:prstGeom prst="rect">
            <a:avLst/>
          </a:prstGeom>
        </p:spPr>
      </p:pic>
      <p:pic>
        <p:nvPicPr>
          <p:cNvPr id="39" name="図 38"/>
          <p:cNvPicPr>
            <a:picLocks noChangeAspect="1"/>
          </p:cNvPicPr>
          <p:nvPr>
            <p:custDataLst>
              <p:tags r:id="rId13"/>
            </p:custDataLst>
          </p:nvPr>
        </p:nvPicPr>
        <p:blipFill>
          <a:blip r:embed="rId32" cstate="print">
            <a:extLst>
              <a:ext uri="{28A0092B-C50C-407E-A947-70E740481C1C}">
                <a14:useLocalDpi xmlns:a14="http://schemas.microsoft.com/office/drawing/2010/main" val="0"/>
              </a:ext>
            </a:extLst>
          </a:blip>
          <a:stretch>
            <a:fillRect/>
          </a:stretch>
        </p:blipFill>
        <p:spPr>
          <a:xfrm>
            <a:off x="6025322" y="3056835"/>
            <a:ext cx="108585" cy="175260"/>
          </a:xfrm>
          <a:prstGeom prst="rect">
            <a:avLst/>
          </a:prstGeom>
        </p:spPr>
      </p:pic>
      <p:pic>
        <p:nvPicPr>
          <p:cNvPr id="40" name="図 39"/>
          <p:cNvPicPr>
            <a:picLocks noChangeAspect="1"/>
          </p:cNvPicPr>
          <p:nvPr>
            <p:custDataLst>
              <p:tags r:id="rId14"/>
            </p:custDataLst>
          </p:nvPr>
        </p:nvPicPr>
        <p:blipFill>
          <a:blip r:embed="rId32" cstate="print">
            <a:extLst>
              <a:ext uri="{28A0092B-C50C-407E-A947-70E740481C1C}">
                <a14:useLocalDpi xmlns:a14="http://schemas.microsoft.com/office/drawing/2010/main" val="0"/>
              </a:ext>
            </a:extLst>
          </a:blip>
          <a:stretch>
            <a:fillRect/>
          </a:stretch>
        </p:blipFill>
        <p:spPr>
          <a:xfrm>
            <a:off x="6403006" y="3461023"/>
            <a:ext cx="108585" cy="175260"/>
          </a:xfrm>
          <a:prstGeom prst="rect">
            <a:avLst/>
          </a:prstGeom>
        </p:spPr>
      </p:pic>
      <p:pic>
        <p:nvPicPr>
          <p:cNvPr id="41" name="図 40"/>
          <p:cNvPicPr>
            <a:picLocks noChangeAspect="1"/>
          </p:cNvPicPr>
          <p:nvPr>
            <p:custDataLst>
              <p:tags r:id="rId15"/>
            </p:custDataLst>
          </p:nvPr>
        </p:nvPicPr>
        <p:blipFill>
          <a:blip r:embed="rId32" cstate="print">
            <a:extLst>
              <a:ext uri="{28A0092B-C50C-407E-A947-70E740481C1C}">
                <a14:useLocalDpi xmlns:a14="http://schemas.microsoft.com/office/drawing/2010/main" val="0"/>
              </a:ext>
            </a:extLst>
          </a:blip>
          <a:stretch>
            <a:fillRect/>
          </a:stretch>
        </p:blipFill>
        <p:spPr>
          <a:xfrm>
            <a:off x="6793942" y="3798951"/>
            <a:ext cx="108585" cy="175260"/>
          </a:xfrm>
          <a:prstGeom prst="rect">
            <a:avLst/>
          </a:prstGeom>
        </p:spPr>
      </p:pic>
      <p:pic>
        <p:nvPicPr>
          <p:cNvPr id="43" name="図 42"/>
          <p:cNvPicPr>
            <a:picLocks noChangeAspect="1"/>
          </p:cNvPicPr>
          <p:nvPr>
            <p:custDataLst>
              <p:tags r:id="rId16"/>
            </p:custDataLst>
          </p:nvPr>
        </p:nvPicPr>
        <p:blipFill>
          <a:blip r:embed="rId32" cstate="print">
            <a:extLst>
              <a:ext uri="{28A0092B-C50C-407E-A947-70E740481C1C}">
                <a14:useLocalDpi xmlns:a14="http://schemas.microsoft.com/office/drawing/2010/main" val="0"/>
              </a:ext>
            </a:extLst>
          </a:blip>
          <a:stretch>
            <a:fillRect/>
          </a:stretch>
        </p:blipFill>
        <p:spPr>
          <a:xfrm>
            <a:off x="8019754" y="4918747"/>
            <a:ext cx="108585" cy="175260"/>
          </a:xfrm>
          <a:prstGeom prst="rect">
            <a:avLst/>
          </a:prstGeom>
        </p:spPr>
      </p:pic>
      <p:pic>
        <p:nvPicPr>
          <p:cNvPr id="44" name="図 43"/>
          <p:cNvPicPr>
            <a:picLocks noChangeAspect="1"/>
          </p:cNvPicPr>
          <p:nvPr>
            <p:custDataLst>
              <p:tags r:id="rId17"/>
            </p:custDataLst>
          </p:nvPr>
        </p:nvPicPr>
        <p:blipFill>
          <a:blip r:embed="rId30" cstate="print">
            <a:extLst>
              <a:ext uri="{28A0092B-C50C-407E-A947-70E740481C1C}">
                <a14:useLocalDpi xmlns:a14="http://schemas.microsoft.com/office/drawing/2010/main" val="0"/>
              </a:ext>
            </a:extLst>
          </a:blip>
          <a:stretch>
            <a:fillRect/>
          </a:stretch>
        </p:blipFill>
        <p:spPr>
          <a:xfrm>
            <a:off x="7065616" y="4136887"/>
            <a:ext cx="224790" cy="180975"/>
          </a:xfrm>
          <a:prstGeom prst="rect">
            <a:avLst/>
          </a:prstGeom>
        </p:spPr>
      </p:pic>
      <p:pic>
        <p:nvPicPr>
          <p:cNvPr id="45" name="図 44"/>
          <p:cNvPicPr>
            <a:picLocks noChangeAspect="1"/>
          </p:cNvPicPr>
          <p:nvPr>
            <p:custDataLst>
              <p:tags r:id="rId18"/>
            </p:custDataLst>
          </p:nvPr>
        </p:nvPicPr>
        <p:blipFill>
          <a:blip r:embed="rId30" cstate="print">
            <a:extLst>
              <a:ext uri="{28A0092B-C50C-407E-A947-70E740481C1C}">
                <a14:useLocalDpi xmlns:a14="http://schemas.microsoft.com/office/drawing/2010/main" val="0"/>
              </a:ext>
            </a:extLst>
          </a:blip>
          <a:stretch>
            <a:fillRect/>
          </a:stretch>
        </p:blipFill>
        <p:spPr>
          <a:xfrm>
            <a:off x="7483059" y="4090504"/>
            <a:ext cx="224790" cy="180975"/>
          </a:xfrm>
          <a:prstGeom prst="rect">
            <a:avLst/>
          </a:prstGeom>
        </p:spPr>
      </p:pic>
      <p:pic>
        <p:nvPicPr>
          <p:cNvPr id="46" name="図 45"/>
          <p:cNvPicPr>
            <a:picLocks noChangeAspect="1"/>
          </p:cNvPicPr>
          <p:nvPr>
            <p:custDataLst>
              <p:tags r:id="rId19"/>
            </p:custDataLst>
          </p:nvPr>
        </p:nvPicPr>
        <p:blipFill>
          <a:blip r:embed="rId27" cstate="print">
            <a:extLst>
              <a:ext uri="{28A0092B-C50C-407E-A947-70E740481C1C}">
                <a14:useLocalDpi xmlns:a14="http://schemas.microsoft.com/office/drawing/2010/main" val="0"/>
              </a:ext>
            </a:extLst>
          </a:blip>
          <a:stretch>
            <a:fillRect/>
          </a:stretch>
        </p:blipFill>
        <p:spPr>
          <a:xfrm>
            <a:off x="7158380" y="3765824"/>
            <a:ext cx="85725" cy="171450"/>
          </a:xfrm>
          <a:prstGeom prst="rect">
            <a:avLst/>
          </a:prstGeom>
        </p:spPr>
      </p:pic>
      <p:sp>
        <p:nvSpPr>
          <p:cNvPr id="28" name="テキスト ボックス 27"/>
          <p:cNvSpPr txBox="1"/>
          <p:nvPr/>
        </p:nvSpPr>
        <p:spPr>
          <a:xfrm>
            <a:off x="6824870" y="1537252"/>
            <a:ext cx="2199064" cy="307777"/>
          </a:xfrm>
          <a:prstGeom prst="rect">
            <a:avLst/>
          </a:prstGeom>
          <a:noFill/>
        </p:spPr>
        <p:txBody>
          <a:bodyPr wrap="none" rtlCol="0">
            <a:spAutoFit/>
          </a:bodyPr>
          <a:lstStyle/>
          <a:p>
            <a:r>
              <a:rPr kumimoji="1" lang="en-US" altLang="ja-JP" sz="1400" dirty="0" smtClean="0"/>
              <a:t>[</a:t>
            </a:r>
            <a:r>
              <a:rPr kumimoji="1" lang="en-US" altLang="ja-JP" sz="1400" dirty="0" err="1" smtClean="0"/>
              <a:t>Connes</a:t>
            </a:r>
            <a:r>
              <a:rPr kumimoji="1" lang="en-US" altLang="ja-JP" sz="1400" dirty="0" smtClean="0"/>
              <a:t>-Douglas-Schwarz]</a:t>
            </a:r>
            <a:endParaRPr kumimoji="1" lang="ja-JP" altLang="en-US" sz="1400" dirty="0"/>
          </a:p>
        </p:txBody>
      </p:sp>
      <p:pic>
        <p:nvPicPr>
          <p:cNvPr id="21" name="図 20"/>
          <p:cNvPicPr>
            <a:picLocks noChangeAspect="1"/>
          </p:cNvPicPr>
          <p:nvPr>
            <p:custDataLst>
              <p:tags r:id="rId20"/>
            </p:custDataLst>
          </p:nvPr>
        </p:nvPicPr>
        <p:blipFill>
          <a:blip r:embed="rId33" cstate="print">
            <a:extLst>
              <a:ext uri="{28A0092B-C50C-407E-A947-70E740481C1C}">
                <a14:useLocalDpi xmlns:a14="http://schemas.microsoft.com/office/drawing/2010/main" val="0"/>
              </a:ext>
            </a:extLst>
          </a:blip>
          <a:stretch>
            <a:fillRect/>
          </a:stretch>
        </p:blipFill>
        <p:spPr>
          <a:xfrm>
            <a:off x="750957" y="5667514"/>
            <a:ext cx="3364230" cy="720090"/>
          </a:xfrm>
          <a:prstGeom prst="rect">
            <a:avLst/>
          </a:prstGeom>
        </p:spPr>
      </p:pic>
      <p:sp>
        <p:nvSpPr>
          <p:cNvPr id="6" name="テキスト ボックス 5"/>
          <p:cNvSpPr txBox="1"/>
          <p:nvPr/>
        </p:nvSpPr>
        <p:spPr>
          <a:xfrm>
            <a:off x="490331" y="5340625"/>
            <a:ext cx="1338828" cy="369332"/>
          </a:xfrm>
          <a:prstGeom prst="rect">
            <a:avLst/>
          </a:prstGeom>
          <a:noFill/>
        </p:spPr>
        <p:txBody>
          <a:bodyPr wrap="none" rtlCol="0">
            <a:spAutoFit/>
          </a:bodyPr>
          <a:lstStyle/>
          <a:p>
            <a:r>
              <a:rPr kumimoji="1" lang="ja-JP" altLang="en-US" dirty="0" smtClean="0"/>
              <a:t>行列正則化</a:t>
            </a:r>
            <a:endParaRPr kumimoji="1" lang="ja-JP" altLang="en-US" dirty="0"/>
          </a:p>
        </p:txBody>
      </p:sp>
      <p:sp>
        <p:nvSpPr>
          <p:cNvPr id="14" name="右矢印 13"/>
          <p:cNvSpPr/>
          <p:nvPr/>
        </p:nvSpPr>
        <p:spPr>
          <a:xfrm>
            <a:off x="4306957" y="5910471"/>
            <a:ext cx="463826" cy="17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flipH="1">
            <a:off x="6330620" y="5340628"/>
            <a:ext cx="388232" cy="200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692347" y="5155098"/>
            <a:ext cx="1098378" cy="369332"/>
          </a:xfrm>
          <a:prstGeom prst="rect">
            <a:avLst/>
          </a:prstGeom>
          <a:noFill/>
        </p:spPr>
        <p:txBody>
          <a:bodyPr wrap="none" rtlCol="0">
            <a:spAutoFit/>
          </a:bodyPr>
          <a:lstStyle/>
          <a:p>
            <a:r>
              <a:rPr kumimoji="1" lang="en-US" altLang="ja-JP" dirty="0" smtClean="0">
                <a:solidFill>
                  <a:srgbClr val="FF0000"/>
                </a:solidFill>
              </a:rPr>
              <a:t>UV cutoff</a:t>
            </a:r>
            <a:endParaRPr kumimoji="1" lang="ja-JP" altLang="en-US" dirty="0">
              <a:solidFill>
                <a:srgbClr val="FF0000"/>
              </a:solidFill>
            </a:endParaRPr>
          </a:p>
        </p:txBody>
      </p:sp>
      <p:pic>
        <p:nvPicPr>
          <p:cNvPr id="7" name="図 6"/>
          <p:cNvPicPr>
            <a:picLocks noChangeAspect="1"/>
          </p:cNvPicPr>
          <p:nvPr>
            <p:custDataLst>
              <p:tags r:id="rId21"/>
            </p:custDataLst>
          </p:nvPr>
        </p:nvPicPr>
        <p:blipFill>
          <a:blip r:embed="rId34" cstate="print">
            <a:extLst>
              <a:ext uri="{28A0092B-C50C-407E-A947-70E740481C1C}">
                <a14:useLocalDpi xmlns:a14="http://schemas.microsoft.com/office/drawing/2010/main" val="0"/>
              </a:ext>
            </a:extLst>
          </a:blip>
          <a:stretch>
            <a:fillRect/>
          </a:stretch>
        </p:blipFill>
        <p:spPr>
          <a:xfrm>
            <a:off x="3732695" y="2168939"/>
            <a:ext cx="1476375" cy="291465"/>
          </a:xfrm>
          <a:prstGeom prst="rect">
            <a:avLst/>
          </a:prstGeom>
        </p:spPr>
      </p:pic>
      <p:sp>
        <p:nvSpPr>
          <p:cNvPr id="9" name="テキスト ボックス 8"/>
          <p:cNvSpPr txBox="1"/>
          <p:nvPr/>
        </p:nvSpPr>
        <p:spPr>
          <a:xfrm>
            <a:off x="5208103" y="2173356"/>
            <a:ext cx="1800493" cy="369332"/>
          </a:xfrm>
          <a:prstGeom prst="rect">
            <a:avLst/>
          </a:prstGeom>
          <a:noFill/>
        </p:spPr>
        <p:txBody>
          <a:bodyPr wrap="none" rtlCol="0">
            <a:spAutoFit/>
          </a:bodyPr>
          <a:lstStyle/>
          <a:p>
            <a:r>
              <a:rPr kumimoji="1" lang="ja-JP" altLang="en-US" dirty="0" smtClean="0"/>
              <a:t>ユニタリー行列</a:t>
            </a:r>
            <a:endParaRPr kumimoji="1" lang="ja-JP" altLang="en-US" dirty="0"/>
          </a:p>
        </p:txBody>
      </p:sp>
      <p:sp>
        <p:nvSpPr>
          <p:cNvPr id="20" name="テキスト ボックス 19"/>
          <p:cNvSpPr txBox="1"/>
          <p:nvPr/>
        </p:nvSpPr>
        <p:spPr>
          <a:xfrm>
            <a:off x="5266015" y="6488668"/>
            <a:ext cx="3877985" cy="369332"/>
          </a:xfrm>
          <a:prstGeom prst="rect">
            <a:avLst/>
          </a:prstGeom>
          <a:noFill/>
        </p:spPr>
        <p:txBody>
          <a:bodyPr wrap="none" rtlCol="0">
            <a:spAutoFit/>
          </a:bodyPr>
          <a:lstStyle/>
          <a:p>
            <a:r>
              <a:rPr kumimoji="1" lang="ja-JP" altLang="en-US" dirty="0" smtClean="0"/>
              <a:t>（簡単のため、Ｎは奇数とした。）</a:t>
            </a:r>
            <a:endParaRPr kumimoji="1" lang="ja-JP" altLang="en-US" dirty="0"/>
          </a:p>
        </p:txBody>
      </p:sp>
      <p:pic>
        <p:nvPicPr>
          <p:cNvPr id="47" name="図 46"/>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5130802" y="5594628"/>
            <a:ext cx="3150870" cy="834390"/>
          </a:xfrm>
          <a:prstGeom prst="rect">
            <a:avLst/>
          </a:prstGeom>
        </p:spPr>
      </p:pic>
    </p:spTree>
    <p:extLst>
      <p:ext uri="{BB962C8B-B14F-4D97-AF65-F5344CB8AC3E}">
        <p14:creationId xmlns:p14="http://schemas.microsoft.com/office/powerpoint/2010/main" val="27940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par>
                                <p:cTn id="38" presetID="22" presetClass="entr" presetSubtype="4"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par>
                                <p:cTn id="41" presetID="22" presetClass="entr" presetSubtype="4"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par>
                                <p:cTn id="44" presetID="22" presetClass="entr" presetSubtype="4"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00"/>
                                        <p:tgtEl>
                                          <p:spTgt spid="37"/>
                                        </p:tgtEl>
                                      </p:cBhvr>
                                    </p:animEffect>
                                  </p:childTnLst>
                                </p:cTn>
                              </p:par>
                              <p:par>
                                <p:cTn id="47" presetID="22" presetClass="entr" presetSubtype="4"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500"/>
                                        <p:tgtEl>
                                          <p:spTgt spid="39"/>
                                        </p:tgtEl>
                                      </p:cBhvr>
                                    </p:animEffect>
                                  </p:childTnLst>
                                </p:cTn>
                              </p:par>
                              <p:par>
                                <p:cTn id="50" presetID="22" presetClass="entr" presetSubtype="4"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par>
                                <p:cTn id="56" presetID="22" presetClass="entr" presetSubtype="4"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par>
                                <p:cTn id="59" presetID="22" presetClass="entr" presetSubtype="4"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par>
                                <p:cTn id="62" presetID="22" presetClass="entr" presetSubtype="4"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down)">
                                      <p:cBhvr>
                                        <p:cTn id="64" dur="500"/>
                                        <p:tgtEl>
                                          <p:spTgt spid="45"/>
                                        </p:tgtEl>
                                      </p:cBhvr>
                                    </p:animEffect>
                                  </p:childTnLst>
                                </p:cTn>
                              </p:par>
                              <p:par>
                                <p:cTn id="65" presetID="22" presetClass="entr" presetSubtype="4"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down)">
                                      <p:cBhvr>
                                        <p:cTn id="72" dur="500"/>
                                        <p:tgtEl>
                                          <p:spTgt spid="2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00"/>
                                        <p:tgtEl>
                                          <p:spTgt spid="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500"/>
                                        <p:tgtEl>
                                          <p:spTgt spid="1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par>
                                <p:cTn id="82" presetID="22" presetClass="entr" presetSubtype="4"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down)">
                                      <p:cBhvr>
                                        <p:cTn id="84" dur="500"/>
                                        <p:tgtEl>
                                          <p:spTgt spid="47"/>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00"/>
                                        <p:tgtEl>
                                          <p:spTgt spid="16"/>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down)">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24" grpId="0" animBg="1"/>
      <p:bldP spid="6" grpId="0"/>
      <p:bldP spid="14" grpId="0" animBg="1"/>
      <p:bldP spid="17"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非可換トーラス上のＵＶ</a:t>
            </a:r>
            <a:r>
              <a:rPr kumimoji="1" lang="en-US" altLang="ja-JP" dirty="0" smtClean="0"/>
              <a:t>cutoff</a:t>
            </a:r>
            <a:endParaRPr kumimoji="1" lang="ja-JP" altLang="en-US" dirty="0"/>
          </a:p>
        </p:txBody>
      </p:sp>
      <p:sp>
        <p:nvSpPr>
          <p:cNvPr id="4" name="テキスト ボックス 3"/>
          <p:cNvSpPr txBox="1"/>
          <p:nvPr/>
        </p:nvSpPr>
        <p:spPr>
          <a:xfrm>
            <a:off x="304799" y="1736034"/>
            <a:ext cx="5032147" cy="369332"/>
          </a:xfrm>
          <a:prstGeom prst="rect">
            <a:avLst/>
          </a:prstGeom>
          <a:noFill/>
        </p:spPr>
        <p:txBody>
          <a:bodyPr wrap="none" rtlCol="0">
            <a:spAutoFit/>
          </a:bodyPr>
          <a:lstStyle/>
          <a:p>
            <a:r>
              <a:rPr kumimoji="1" lang="ja-JP" altLang="en-US" dirty="0" smtClean="0"/>
              <a:t>明らかに　　　　　また、ちょっと計算すると</a:t>
            </a:r>
            <a:endParaRPr kumimoji="1" lang="ja-JP" altLang="en-US" dirty="0"/>
          </a:p>
        </p:txBody>
      </p:sp>
      <p:pic>
        <p:nvPicPr>
          <p:cNvPr id="5" name="図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440068" y="1771374"/>
            <a:ext cx="821055" cy="247650"/>
          </a:xfrm>
          <a:prstGeom prst="rect">
            <a:avLst/>
          </a:prstGeom>
        </p:spPr>
      </p:pic>
      <p:pic>
        <p:nvPicPr>
          <p:cNvPr id="7" name="図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03076" y="1751496"/>
            <a:ext cx="826770" cy="247650"/>
          </a:xfrm>
          <a:prstGeom prst="rect">
            <a:avLst/>
          </a:prstGeom>
        </p:spPr>
      </p:pic>
      <p:sp>
        <p:nvSpPr>
          <p:cNvPr id="8" name="テキスト ボックス 7"/>
          <p:cNvSpPr txBox="1"/>
          <p:nvPr/>
        </p:nvSpPr>
        <p:spPr>
          <a:xfrm>
            <a:off x="6109251" y="1736035"/>
            <a:ext cx="2262158" cy="369332"/>
          </a:xfrm>
          <a:prstGeom prst="rect">
            <a:avLst/>
          </a:prstGeom>
          <a:noFill/>
        </p:spPr>
        <p:txBody>
          <a:bodyPr wrap="none" rtlCol="0">
            <a:spAutoFit/>
          </a:bodyPr>
          <a:lstStyle/>
          <a:p>
            <a:r>
              <a:rPr kumimoji="1" lang="ja-JP" altLang="en-US" dirty="0" smtClean="0"/>
              <a:t>が分かる。従って、</a:t>
            </a:r>
            <a:endParaRPr kumimoji="1" lang="ja-JP" altLang="en-US" dirty="0"/>
          </a:p>
        </p:txBody>
      </p:sp>
      <p:pic>
        <p:nvPicPr>
          <p:cNvPr id="15" name="図 1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361096" y="2400853"/>
            <a:ext cx="2752725" cy="291465"/>
          </a:xfrm>
          <a:prstGeom prst="rect">
            <a:avLst/>
          </a:prstGeom>
        </p:spPr>
      </p:pic>
      <p:pic>
        <p:nvPicPr>
          <p:cNvPr id="16" name="図 15"/>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327965" y="2858054"/>
            <a:ext cx="2762250" cy="291465"/>
          </a:xfrm>
          <a:prstGeom prst="rect">
            <a:avLst/>
          </a:prstGeom>
        </p:spPr>
      </p:pic>
      <p:sp>
        <p:nvSpPr>
          <p:cNvPr id="17" name="テキスト ボックス 16"/>
          <p:cNvSpPr txBox="1"/>
          <p:nvPr/>
        </p:nvSpPr>
        <p:spPr>
          <a:xfrm>
            <a:off x="187702" y="3432314"/>
            <a:ext cx="8956298" cy="369332"/>
          </a:xfrm>
          <a:prstGeom prst="rect">
            <a:avLst/>
          </a:prstGeom>
          <a:noFill/>
        </p:spPr>
        <p:txBody>
          <a:bodyPr wrap="none" rtlCol="0">
            <a:spAutoFit/>
          </a:bodyPr>
          <a:lstStyle/>
          <a:p>
            <a:r>
              <a:rPr lang="ja-JP" altLang="en-US" dirty="0" err="1" smtClean="0"/>
              <a:t>だけ</a:t>
            </a:r>
            <a:r>
              <a:rPr lang="ja-JP" altLang="en-US" dirty="0" smtClean="0"/>
              <a:t>考えれば十分である。（べきの大きいものは上に書いたもののどれかに等しい）</a:t>
            </a:r>
            <a:endParaRPr kumimoji="1" lang="ja-JP" altLang="en-US" dirty="0"/>
          </a:p>
        </p:txBody>
      </p:sp>
      <p:sp>
        <p:nvSpPr>
          <p:cNvPr id="18" name="テキスト ボックス 17"/>
          <p:cNvSpPr txBox="1"/>
          <p:nvPr/>
        </p:nvSpPr>
        <p:spPr>
          <a:xfrm>
            <a:off x="187701" y="3750366"/>
            <a:ext cx="8725466" cy="369332"/>
          </a:xfrm>
          <a:prstGeom prst="rect">
            <a:avLst/>
          </a:prstGeom>
          <a:noFill/>
        </p:spPr>
        <p:txBody>
          <a:bodyPr wrap="none" rtlCol="0">
            <a:spAutoFit/>
          </a:bodyPr>
          <a:lstStyle/>
          <a:p>
            <a:r>
              <a:rPr kumimoji="1" lang="ja-JP" altLang="en-US" dirty="0" smtClean="0"/>
              <a:t>これにより、非可換トーラス上の関数（行列）には、自然にＵＶカットオフが</a:t>
            </a:r>
            <a:r>
              <a:rPr lang="ja-JP" altLang="en-US" dirty="0" smtClean="0"/>
              <a:t>入る</a:t>
            </a:r>
            <a:endParaRPr kumimoji="1" lang="ja-JP" altLang="en-US" dirty="0"/>
          </a:p>
        </p:txBody>
      </p:sp>
      <p:sp>
        <p:nvSpPr>
          <p:cNvPr id="19" name="左中かっこ 18"/>
          <p:cNvSpPr/>
          <p:nvPr/>
        </p:nvSpPr>
        <p:spPr>
          <a:xfrm>
            <a:off x="2014330" y="2385390"/>
            <a:ext cx="198783" cy="78187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1" name="図 20"/>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281585" y="4454941"/>
            <a:ext cx="3150870" cy="834390"/>
          </a:xfrm>
          <a:prstGeom prst="rect">
            <a:avLst/>
          </a:prstGeom>
        </p:spPr>
      </p:pic>
      <p:sp>
        <p:nvSpPr>
          <p:cNvPr id="22" name="テキスト ボックス 21"/>
          <p:cNvSpPr txBox="1"/>
          <p:nvPr/>
        </p:nvSpPr>
        <p:spPr>
          <a:xfrm>
            <a:off x="265042" y="5526156"/>
            <a:ext cx="8815234" cy="369332"/>
          </a:xfrm>
          <a:prstGeom prst="rect">
            <a:avLst/>
          </a:prstGeom>
          <a:noFill/>
        </p:spPr>
        <p:txBody>
          <a:bodyPr wrap="none" rtlCol="0">
            <a:spAutoFit/>
          </a:bodyPr>
          <a:lstStyle/>
          <a:p>
            <a:r>
              <a:rPr kumimoji="1" lang="ja-JP" altLang="en-US" dirty="0" smtClean="0"/>
              <a:t>ちなみに非可換球面の場合のように</a:t>
            </a:r>
            <a:r>
              <a:rPr lang="ja-JP" altLang="en-US" dirty="0"/>
              <a:t>、</a:t>
            </a:r>
            <a:r>
              <a:rPr kumimoji="1" lang="ja-JP" altLang="en-US" dirty="0" smtClean="0"/>
              <a:t>任意の</a:t>
            </a:r>
            <a:r>
              <a:rPr kumimoji="1" lang="en-US" altLang="ja-JP" dirty="0" smtClean="0"/>
              <a:t>N×N</a:t>
            </a:r>
            <a:r>
              <a:rPr kumimoji="1" lang="ja-JP" altLang="en-US" dirty="0" smtClean="0"/>
              <a:t>行列はこの形に表すことが可能。</a:t>
            </a:r>
            <a:endParaRPr kumimoji="1" lang="ja-JP" altLang="en-US" dirty="0"/>
          </a:p>
        </p:txBody>
      </p:sp>
    </p:spTree>
    <p:extLst>
      <p:ext uri="{BB962C8B-B14F-4D97-AF65-F5344CB8AC3E}">
        <p14:creationId xmlns:p14="http://schemas.microsoft.com/office/powerpoint/2010/main" val="631176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予定</a:t>
            </a:r>
            <a:endParaRPr kumimoji="1" lang="ja-JP" altLang="en-US" dirty="0"/>
          </a:p>
        </p:txBody>
      </p:sp>
      <p:sp>
        <p:nvSpPr>
          <p:cNvPr id="4" name="テキスト ボックス 3"/>
          <p:cNvSpPr txBox="1"/>
          <p:nvPr/>
        </p:nvSpPr>
        <p:spPr>
          <a:xfrm>
            <a:off x="1086677" y="2054082"/>
            <a:ext cx="3001143" cy="369332"/>
          </a:xfrm>
          <a:prstGeom prst="rect">
            <a:avLst/>
          </a:prstGeom>
          <a:noFill/>
        </p:spPr>
        <p:txBody>
          <a:bodyPr wrap="none" rtlCol="0">
            <a:spAutoFit/>
          </a:bodyPr>
          <a:lstStyle/>
          <a:p>
            <a:r>
              <a:rPr kumimoji="1" lang="ja-JP" altLang="en-US" dirty="0" smtClean="0"/>
              <a:t>① </a:t>
            </a:r>
            <a:r>
              <a:rPr lang="ja-JP" altLang="en-US" dirty="0" smtClean="0"/>
              <a:t>非可換空間と</a:t>
            </a:r>
            <a:r>
              <a:rPr kumimoji="1" lang="ja-JP" altLang="en-US" dirty="0" smtClean="0"/>
              <a:t>行列正則化</a:t>
            </a:r>
            <a:endParaRPr kumimoji="1" lang="ja-JP" altLang="en-US" dirty="0"/>
          </a:p>
        </p:txBody>
      </p:sp>
      <p:sp>
        <p:nvSpPr>
          <p:cNvPr id="6" name="テキスト ボックス 5"/>
          <p:cNvSpPr txBox="1"/>
          <p:nvPr/>
        </p:nvSpPr>
        <p:spPr>
          <a:xfrm>
            <a:off x="1073427" y="3869636"/>
            <a:ext cx="3421129" cy="369332"/>
          </a:xfrm>
          <a:prstGeom prst="rect">
            <a:avLst/>
          </a:prstGeom>
          <a:noFill/>
        </p:spPr>
        <p:txBody>
          <a:bodyPr wrap="none" rtlCol="0">
            <a:spAutoFit/>
          </a:bodyPr>
          <a:lstStyle/>
          <a:p>
            <a:r>
              <a:rPr kumimoji="1" lang="ja-JP" altLang="en-US" dirty="0" smtClean="0"/>
              <a:t>② 弦理論や</a:t>
            </a:r>
            <a:r>
              <a:rPr kumimoji="1" lang="en-US" altLang="ja-JP" dirty="0" smtClean="0"/>
              <a:t>M</a:t>
            </a:r>
            <a:r>
              <a:rPr kumimoji="1" lang="ja-JP" altLang="en-US" dirty="0" smtClean="0"/>
              <a:t>理論の行列正則化</a:t>
            </a:r>
            <a:endParaRPr kumimoji="1" lang="ja-JP" altLang="en-US" dirty="0"/>
          </a:p>
        </p:txBody>
      </p:sp>
      <p:sp>
        <p:nvSpPr>
          <p:cNvPr id="7" name="テキスト ボックス 6"/>
          <p:cNvSpPr txBox="1"/>
          <p:nvPr/>
        </p:nvSpPr>
        <p:spPr>
          <a:xfrm>
            <a:off x="1073426" y="5618925"/>
            <a:ext cx="4847802" cy="369332"/>
          </a:xfrm>
          <a:prstGeom prst="rect">
            <a:avLst/>
          </a:prstGeom>
          <a:noFill/>
        </p:spPr>
        <p:txBody>
          <a:bodyPr wrap="none" rtlCol="0">
            <a:spAutoFit/>
          </a:bodyPr>
          <a:lstStyle/>
          <a:p>
            <a:r>
              <a:rPr kumimoji="1" lang="ja-JP" altLang="en-US" dirty="0" smtClean="0"/>
              <a:t>③ 行列模型の数値計算に関連した仕事の紹介</a:t>
            </a:r>
            <a:endParaRPr kumimoji="1" lang="ja-JP" altLang="en-US" dirty="0"/>
          </a:p>
        </p:txBody>
      </p:sp>
      <p:sp>
        <p:nvSpPr>
          <p:cNvPr id="3" name="テキスト ボックス 2"/>
          <p:cNvSpPr txBox="1"/>
          <p:nvPr/>
        </p:nvSpPr>
        <p:spPr>
          <a:xfrm>
            <a:off x="1683026" y="2517908"/>
            <a:ext cx="1763624" cy="369332"/>
          </a:xfrm>
          <a:prstGeom prst="rect">
            <a:avLst/>
          </a:prstGeom>
          <a:noFill/>
        </p:spPr>
        <p:txBody>
          <a:bodyPr wrap="none" rtlCol="0">
            <a:spAutoFit/>
          </a:bodyPr>
          <a:lstStyle/>
          <a:p>
            <a:r>
              <a:rPr kumimoji="1" lang="en-US" altLang="ja-JP" dirty="0" smtClean="0"/>
              <a:t>1-1   </a:t>
            </a:r>
            <a:r>
              <a:rPr kumimoji="1" lang="ja-JP" altLang="en-US" dirty="0" smtClean="0"/>
              <a:t>非可換平面</a:t>
            </a:r>
            <a:endParaRPr kumimoji="1" lang="ja-JP" altLang="en-US" dirty="0"/>
          </a:p>
        </p:txBody>
      </p:sp>
      <p:sp>
        <p:nvSpPr>
          <p:cNvPr id="8" name="テキスト ボックス 7"/>
          <p:cNvSpPr txBox="1"/>
          <p:nvPr/>
        </p:nvSpPr>
        <p:spPr>
          <a:xfrm>
            <a:off x="1683026" y="2902221"/>
            <a:ext cx="3163045" cy="369332"/>
          </a:xfrm>
          <a:prstGeom prst="rect">
            <a:avLst/>
          </a:prstGeom>
          <a:noFill/>
        </p:spPr>
        <p:txBody>
          <a:bodyPr wrap="none" rtlCol="0">
            <a:spAutoFit/>
          </a:bodyPr>
          <a:lstStyle/>
          <a:p>
            <a:r>
              <a:rPr kumimoji="1" lang="en-US" altLang="ja-JP" dirty="0" smtClean="0"/>
              <a:t>1-2   </a:t>
            </a:r>
            <a:r>
              <a:rPr kumimoji="1" lang="ja-JP" altLang="en-US" dirty="0" smtClean="0"/>
              <a:t>非可換平面上の場の理論</a:t>
            </a:r>
            <a:endParaRPr kumimoji="1" lang="ja-JP" altLang="en-US" dirty="0"/>
          </a:p>
        </p:txBody>
      </p:sp>
      <p:sp>
        <p:nvSpPr>
          <p:cNvPr id="9" name="テキスト ボックス 8"/>
          <p:cNvSpPr txBox="1"/>
          <p:nvPr/>
        </p:nvSpPr>
        <p:spPr>
          <a:xfrm>
            <a:off x="1683026" y="3286534"/>
            <a:ext cx="5226111" cy="369332"/>
          </a:xfrm>
          <a:prstGeom prst="rect">
            <a:avLst/>
          </a:prstGeom>
          <a:noFill/>
        </p:spPr>
        <p:txBody>
          <a:bodyPr wrap="none" rtlCol="0">
            <a:spAutoFit/>
          </a:bodyPr>
          <a:lstStyle/>
          <a:p>
            <a:r>
              <a:rPr kumimoji="1" lang="en-US" altLang="ja-JP" dirty="0" smtClean="0"/>
              <a:t>1-3   </a:t>
            </a:r>
            <a:r>
              <a:rPr kumimoji="1" lang="ja-JP" altLang="en-US" dirty="0" smtClean="0"/>
              <a:t>行列正則化（非可換</a:t>
            </a:r>
            <a:r>
              <a:rPr lang="ja-JP" altLang="en-US" dirty="0" smtClean="0"/>
              <a:t>球面、非可換トーラス）</a:t>
            </a:r>
            <a:endParaRPr kumimoji="1" lang="ja-JP" altLang="en-US" dirty="0"/>
          </a:p>
        </p:txBody>
      </p:sp>
      <p:sp>
        <p:nvSpPr>
          <p:cNvPr id="5" name="右中かっこ 4"/>
          <p:cNvSpPr/>
          <p:nvPr/>
        </p:nvSpPr>
        <p:spPr>
          <a:xfrm>
            <a:off x="6917635" y="2054087"/>
            <a:ext cx="251791" cy="16432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右中かっこ 9"/>
          <p:cNvSpPr/>
          <p:nvPr/>
        </p:nvSpPr>
        <p:spPr>
          <a:xfrm>
            <a:off x="6864627" y="3942522"/>
            <a:ext cx="337930" cy="1981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1669773" y="4320210"/>
            <a:ext cx="2608406" cy="369332"/>
          </a:xfrm>
          <a:prstGeom prst="rect">
            <a:avLst/>
          </a:prstGeom>
          <a:noFill/>
        </p:spPr>
        <p:txBody>
          <a:bodyPr wrap="none" rtlCol="0">
            <a:spAutoFit/>
          </a:bodyPr>
          <a:lstStyle/>
          <a:p>
            <a:r>
              <a:rPr kumimoji="1" lang="en-US" altLang="ja-JP" dirty="0" smtClean="0"/>
              <a:t>2-1 </a:t>
            </a:r>
            <a:r>
              <a:rPr kumimoji="1" lang="ja-JP" altLang="en-US" dirty="0" smtClean="0"/>
              <a:t>超弦理論のレビュー</a:t>
            </a:r>
            <a:endParaRPr kumimoji="1" lang="ja-JP" altLang="en-US" dirty="0"/>
          </a:p>
        </p:txBody>
      </p:sp>
      <p:sp>
        <p:nvSpPr>
          <p:cNvPr id="12" name="テキスト ボックス 11"/>
          <p:cNvSpPr txBox="1"/>
          <p:nvPr/>
        </p:nvSpPr>
        <p:spPr>
          <a:xfrm>
            <a:off x="1676400" y="4697897"/>
            <a:ext cx="2581156" cy="369332"/>
          </a:xfrm>
          <a:prstGeom prst="rect">
            <a:avLst/>
          </a:prstGeom>
          <a:noFill/>
        </p:spPr>
        <p:txBody>
          <a:bodyPr wrap="none" rtlCol="0">
            <a:spAutoFit/>
          </a:bodyPr>
          <a:lstStyle/>
          <a:p>
            <a:r>
              <a:rPr kumimoji="1" lang="en-US" altLang="ja-JP" dirty="0" smtClean="0"/>
              <a:t>2-2 M</a:t>
            </a:r>
            <a:r>
              <a:rPr kumimoji="1" lang="ja-JP" altLang="en-US" dirty="0" smtClean="0"/>
              <a:t>理論と行列正則化</a:t>
            </a:r>
            <a:endParaRPr kumimoji="1" lang="ja-JP" altLang="en-US" dirty="0"/>
          </a:p>
        </p:txBody>
      </p:sp>
      <p:sp>
        <p:nvSpPr>
          <p:cNvPr id="13" name="テキスト ボックス 12"/>
          <p:cNvSpPr txBox="1"/>
          <p:nvPr/>
        </p:nvSpPr>
        <p:spPr>
          <a:xfrm>
            <a:off x="1669774" y="5088837"/>
            <a:ext cx="1960793" cy="369332"/>
          </a:xfrm>
          <a:prstGeom prst="rect">
            <a:avLst/>
          </a:prstGeom>
          <a:noFill/>
        </p:spPr>
        <p:txBody>
          <a:bodyPr wrap="none" rtlCol="0">
            <a:spAutoFit/>
          </a:bodyPr>
          <a:lstStyle/>
          <a:p>
            <a:r>
              <a:rPr kumimoji="1" lang="en-US" altLang="ja-JP" dirty="0" smtClean="0"/>
              <a:t>2-3 BFSS</a:t>
            </a:r>
            <a:r>
              <a:rPr kumimoji="1" lang="ja-JP" altLang="en-US" dirty="0" smtClean="0"/>
              <a:t>行列模型</a:t>
            </a:r>
            <a:endParaRPr kumimoji="1" lang="ja-JP" altLang="en-US" dirty="0"/>
          </a:p>
        </p:txBody>
      </p:sp>
      <p:sp>
        <p:nvSpPr>
          <p:cNvPr id="14" name="テキスト ボックス 13"/>
          <p:cNvSpPr txBox="1"/>
          <p:nvPr/>
        </p:nvSpPr>
        <p:spPr>
          <a:xfrm>
            <a:off x="7275445" y="2716696"/>
            <a:ext cx="646331" cy="369332"/>
          </a:xfrm>
          <a:prstGeom prst="rect">
            <a:avLst/>
          </a:prstGeom>
          <a:noFill/>
        </p:spPr>
        <p:txBody>
          <a:bodyPr wrap="none" rtlCol="0">
            <a:spAutoFit/>
          </a:bodyPr>
          <a:lstStyle/>
          <a:p>
            <a:r>
              <a:rPr lang="ja-JP" altLang="en-US" dirty="0" smtClean="0"/>
              <a:t>前半</a:t>
            </a:r>
            <a:endParaRPr kumimoji="1" lang="ja-JP" altLang="en-US" dirty="0"/>
          </a:p>
        </p:txBody>
      </p:sp>
      <p:sp>
        <p:nvSpPr>
          <p:cNvPr id="15" name="テキスト ボックス 14"/>
          <p:cNvSpPr txBox="1"/>
          <p:nvPr/>
        </p:nvSpPr>
        <p:spPr>
          <a:xfrm>
            <a:off x="7295323" y="4750904"/>
            <a:ext cx="646331" cy="369332"/>
          </a:xfrm>
          <a:prstGeom prst="rect">
            <a:avLst/>
          </a:prstGeom>
          <a:noFill/>
        </p:spPr>
        <p:txBody>
          <a:bodyPr wrap="none" rtlCol="0">
            <a:spAutoFit/>
          </a:bodyPr>
          <a:lstStyle/>
          <a:p>
            <a:r>
              <a:rPr lang="ja-JP" altLang="en-US" dirty="0"/>
              <a:t>後半</a:t>
            </a:r>
            <a:endParaRPr kumimoji="1" lang="ja-JP" altLang="en-US" dirty="0"/>
          </a:p>
        </p:txBody>
      </p:sp>
    </p:spTree>
    <p:extLst>
      <p:ext uri="{BB962C8B-B14F-4D97-AF65-F5344CB8AC3E}">
        <p14:creationId xmlns:p14="http://schemas.microsoft.com/office/powerpoint/2010/main" val="30381135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非可換トーラス上の微分</a:t>
            </a:r>
            <a:endParaRPr kumimoji="1" lang="ja-JP" altLang="en-US" dirty="0"/>
          </a:p>
        </p:txBody>
      </p:sp>
      <p:pic>
        <p:nvPicPr>
          <p:cNvPr id="4" name="図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560782" y="1831569"/>
            <a:ext cx="1826895" cy="247650"/>
          </a:xfrm>
          <a:prstGeom prst="rect">
            <a:avLst/>
          </a:prstGeom>
        </p:spPr>
      </p:pic>
      <p:sp>
        <p:nvSpPr>
          <p:cNvPr id="5" name="テキスト ボックス 4"/>
          <p:cNvSpPr txBox="1"/>
          <p:nvPr/>
        </p:nvSpPr>
        <p:spPr>
          <a:xfrm>
            <a:off x="2385391" y="1802295"/>
            <a:ext cx="3576620" cy="369332"/>
          </a:xfrm>
          <a:prstGeom prst="rect">
            <a:avLst/>
          </a:prstGeom>
          <a:noFill/>
        </p:spPr>
        <p:txBody>
          <a:bodyPr wrap="none" rtlCol="0">
            <a:spAutoFit/>
          </a:bodyPr>
          <a:lstStyle/>
          <a:p>
            <a:r>
              <a:rPr kumimoji="1" lang="ja-JP" altLang="en-US" dirty="0" smtClean="0"/>
              <a:t>という式は</a:t>
            </a:r>
            <a:r>
              <a:rPr kumimoji="1" lang="en-US" altLang="ja-JP" dirty="0" smtClean="0"/>
              <a:t>N</a:t>
            </a:r>
            <a:r>
              <a:rPr kumimoji="1" lang="ja-JP" altLang="en-US" dirty="0" smtClean="0"/>
              <a:t>が十分大きければ、</a:t>
            </a:r>
            <a:endParaRPr kumimoji="1" lang="ja-JP" altLang="en-US" dirty="0"/>
          </a:p>
        </p:txBody>
      </p:sp>
      <p:pic>
        <p:nvPicPr>
          <p:cNvPr id="7" name="図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508315" y="2315274"/>
            <a:ext cx="2832735" cy="516255"/>
          </a:xfrm>
          <a:prstGeom prst="rect">
            <a:avLst/>
          </a:prstGeom>
        </p:spPr>
      </p:pic>
      <p:pic>
        <p:nvPicPr>
          <p:cNvPr id="10" name="図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371324" y="2308648"/>
            <a:ext cx="2381250" cy="516255"/>
          </a:xfrm>
          <a:prstGeom prst="rect">
            <a:avLst/>
          </a:prstGeom>
        </p:spPr>
      </p:pic>
      <p:sp>
        <p:nvSpPr>
          <p:cNvPr id="11" name="テキスト ボックス 10"/>
          <p:cNvSpPr txBox="1"/>
          <p:nvPr/>
        </p:nvSpPr>
        <p:spPr>
          <a:xfrm>
            <a:off x="357808" y="3087755"/>
            <a:ext cx="7617791" cy="369332"/>
          </a:xfrm>
          <a:prstGeom prst="rect">
            <a:avLst/>
          </a:prstGeom>
          <a:noFill/>
        </p:spPr>
        <p:txBody>
          <a:bodyPr wrap="none" rtlCol="0">
            <a:spAutoFit/>
          </a:bodyPr>
          <a:lstStyle/>
          <a:p>
            <a:r>
              <a:rPr kumimoji="1" lang="ja-JP" altLang="en-US" dirty="0" smtClean="0"/>
              <a:t>この式は、Ｎが十分大きい時は　</a:t>
            </a:r>
            <a:r>
              <a:rPr lang="ja-JP" altLang="en-US" dirty="0"/>
              <a:t> </a:t>
            </a:r>
            <a:r>
              <a:rPr lang="ja-JP" altLang="en-US" dirty="0" smtClean="0"/>
              <a:t>と　</a:t>
            </a:r>
            <a:r>
              <a:rPr kumimoji="1" lang="ja-JP" altLang="en-US" dirty="0" smtClean="0"/>
              <a:t>が可換になることを示している。</a:t>
            </a:r>
            <a:endParaRPr kumimoji="1" lang="ja-JP" altLang="en-US" dirty="0"/>
          </a:p>
        </p:txBody>
      </p:sp>
      <p:pic>
        <p:nvPicPr>
          <p:cNvPr id="13" name="図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283029" y="3627239"/>
            <a:ext cx="2381250" cy="516255"/>
          </a:xfrm>
          <a:prstGeom prst="rect">
            <a:avLst/>
          </a:prstGeom>
        </p:spPr>
      </p:pic>
      <p:pic>
        <p:nvPicPr>
          <p:cNvPr id="14" name="図 1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32695" y="3109843"/>
            <a:ext cx="182880" cy="247650"/>
          </a:xfrm>
          <a:prstGeom prst="rect">
            <a:avLst/>
          </a:prstGeom>
        </p:spPr>
      </p:pic>
      <p:pic>
        <p:nvPicPr>
          <p:cNvPr id="16" name="図 15"/>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4189895" y="3116469"/>
            <a:ext cx="177165" cy="247650"/>
          </a:xfrm>
          <a:prstGeom prst="rect">
            <a:avLst/>
          </a:prstGeom>
        </p:spPr>
      </p:pic>
      <p:sp>
        <p:nvSpPr>
          <p:cNvPr id="17" name="テキスト ボックス 16"/>
          <p:cNvSpPr txBox="1"/>
          <p:nvPr/>
        </p:nvSpPr>
        <p:spPr>
          <a:xfrm>
            <a:off x="384313" y="4386471"/>
            <a:ext cx="2031325" cy="369332"/>
          </a:xfrm>
          <a:prstGeom prst="rect">
            <a:avLst/>
          </a:prstGeom>
          <a:noFill/>
        </p:spPr>
        <p:txBody>
          <a:bodyPr wrap="none" rtlCol="0">
            <a:spAutoFit/>
          </a:bodyPr>
          <a:lstStyle/>
          <a:p>
            <a:r>
              <a:rPr kumimoji="1" lang="ja-JP" altLang="en-US" dirty="0" smtClean="0"/>
              <a:t>と書いても良い。</a:t>
            </a:r>
            <a:endParaRPr kumimoji="1" lang="ja-JP" altLang="en-US" dirty="0"/>
          </a:p>
        </p:txBody>
      </p:sp>
      <p:pic>
        <p:nvPicPr>
          <p:cNvPr id="24" name="図 23"/>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1201535" y="4912144"/>
            <a:ext cx="4861560" cy="304800"/>
          </a:xfrm>
          <a:prstGeom prst="rect">
            <a:avLst/>
          </a:prstGeom>
        </p:spPr>
      </p:pic>
      <p:sp>
        <p:nvSpPr>
          <p:cNvPr id="25" name="テキスト ボックス 24"/>
          <p:cNvSpPr txBox="1"/>
          <p:nvPr/>
        </p:nvSpPr>
        <p:spPr>
          <a:xfrm>
            <a:off x="424070" y="5473147"/>
            <a:ext cx="8725466" cy="369332"/>
          </a:xfrm>
          <a:prstGeom prst="rect">
            <a:avLst/>
          </a:prstGeom>
          <a:noFill/>
        </p:spPr>
        <p:txBody>
          <a:bodyPr wrap="none" rtlCol="0">
            <a:spAutoFit/>
          </a:bodyPr>
          <a:lstStyle/>
          <a:p>
            <a:r>
              <a:rPr lang="ja-JP" altLang="en-US" dirty="0" smtClean="0"/>
              <a:t>これらの式より、</a:t>
            </a:r>
            <a:r>
              <a:rPr lang="ja-JP" altLang="en-US" dirty="0"/>
              <a:t>やはり</a:t>
            </a:r>
            <a:r>
              <a:rPr kumimoji="1" lang="ja-JP" altLang="en-US" dirty="0" smtClean="0"/>
              <a:t>ポアソン括弧と交換子の間には対応があることが分かる。</a:t>
            </a:r>
            <a:endParaRPr kumimoji="1" lang="ja-JP" altLang="en-US" dirty="0"/>
          </a:p>
        </p:txBody>
      </p:sp>
      <p:pic>
        <p:nvPicPr>
          <p:cNvPr id="27" name="図 26"/>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3056835" y="6065078"/>
            <a:ext cx="1958340" cy="520065"/>
          </a:xfrm>
          <a:prstGeom prst="rect">
            <a:avLst/>
          </a:prstGeom>
        </p:spPr>
      </p:pic>
      <p:sp>
        <p:nvSpPr>
          <p:cNvPr id="3" name="テキスト ボックス 2"/>
          <p:cNvSpPr txBox="1"/>
          <p:nvPr/>
        </p:nvSpPr>
        <p:spPr>
          <a:xfrm>
            <a:off x="2266122" y="4399720"/>
            <a:ext cx="4801314" cy="369332"/>
          </a:xfrm>
          <a:prstGeom prst="rect">
            <a:avLst/>
          </a:prstGeom>
          <a:noFill/>
        </p:spPr>
        <p:txBody>
          <a:bodyPr wrap="none" rtlCol="0">
            <a:spAutoFit/>
          </a:bodyPr>
          <a:lstStyle/>
          <a:p>
            <a:r>
              <a:rPr lang="ja-JP" altLang="en-US" dirty="0"/>
              <a:t>一方、普通のトーラス上のポアソン括弧は</a:t>
            </a:r>
            <a:r>
              <a:rPr lang="ja-JP" altLang="en-US" dirty="0" smtClean="0"/>
              <a:t>、</a:t>
            </a:r>
            <a:endParaRPr lang="ja-JP" altLang="en-US" dirty="0"/>
          </a:p>
        </p:txBody>
      </p:sp>
      <p:sp>
        <p:nvSpPr>
          <p:cNvPr id="6" name="テキスト ボックス 5"/>
          <p:cNvSpPr txBox="1"/>
          <p:nvPr/>
        </p:nvSpPr>
        <p:spPr>
          <a:xfrm>
            <a:off x="7752522" y="3087757"/>
            <a:ext cx="877163" cy="369332"/>
          </a:xfrm>
          <a:prstGeom prst="rect">
            <a:avLst/>
          </a:prstGeom>
          <a:noFill/>
        </p:spPr>
        <p:txBody>
          <a:bodyPr wrap="none" rtlCol="0">
            <a:spAutoFit/>
          </a:bodyPr>
          <a:lstStyle/>
          <a:p>
            <a:r>
              <a:rPr lang="ja-JP" altLang="en-US" dirty="0" smtClean="0"/>
              <a:t>従って</a:t>
            </a:r>
            <a:endParaRPr lang="ja-JP" altLang="en-US" dirty="0"/>
          </a:p>
        </p:txBody>
      </p:sp>
    </p:spTree>
    <p:extLst>
      <p:ext uri="{BB962C8B-B14F-4D97-AF65-F5344CB8AC3E}">
        <p14:creationId xmlns:p14="http://schemas.microsoft.com/office/powerpoint/2010/main" val="389381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par>
                                <p:cTn id="27" presetID="22" presetClass="entr" presetSubtype="4"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3"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非可換トーラス上の積分</a:t>
            </a:r>
            <a:endParaRPr kumimoji="1" lang="ja-JP" altLang="en-US" dirty="0"/>
          </a:p>
        </p:txBody>
      </p:sp>
      <p:pic>
        <p:nvPicPr>
          <p:cNvPr id="5" name="図 4"/>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076175" y="1903896"/>
            <a:ext cx="2743200" cy="280035"/>
          </a:xfrm>
          <a:prstGeom prst="rect">
            <a:avLst/>
          </a:prstGeom>
        </p:spPr>
      </p:pic>
      <p:pic>
        <p:nvPicPr>
          <p:cNvPr id="7" name="図 6"/>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210315" y="1897272"/>
            <a:ext cx="2855595" cy="280035"/>
          </a:xfrm>
          <a:prstGeom prst="rect">
            <a:avLst/>
          </a:prstGeom>
        </p:spPr>
      </p:pic>
      <p:pic>
        <p:nvPicPr>
          <p:cNvPr id="9" name="図 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671446" y="1903897"/>
            <a:ext cx="1011555" cy="262890"/>
          </a:xfrm>
          <a:prstGeom prst="rect">
            <a:avLst/>
          </a:prstGeom>
        </p:spPr>
      </p:pic>
      <p:sp>
        <p:nvSpPr>
          <p:cNvPr id="13" name="テキスト ボックス 12"/>
          <p:cNvSpPr txBox="1"/>
          <p:nvPr/>
        </p:nvSpPr>
        <p:spPr>
          <a:xfrm>
            <a:off x="424069" y="2690191"/>
            <a:ext cx="8494633" cy="369332"/>
          </a:xfrm>
          <a:prstGeom prst="rect">
            <a:avLst/>
          </a:prstGeom>
          <a:noFill/>
        </p:spPr>
        <p:txBody>
          <a:bodyPr wrap="none" rtlCol="0">
            <a:spAutoFit/>
          </a:bodyPr>
          <a:lstStyle/>
          <a:p>
            <a:r>
              <a:rPr lang="ja-JP" altLang="en-US" dirty="0" smtClean="0"/>
              <a:t>などの計算</a:t>
            </a:r>
            <a:r>
              <a:rPr kumimoji="1" lang="ja-JP" altLang="en-US" dirty="0" smtClean="0"/>
              <a:t>より、　　　　　　　　　となることが分かる。一般の行列に対して</a:t>
            </a:r>
            <a:endParaRPr kumimoji="1" lang="ja-JP" altLang="en-US" dirty="0"/>
          </a:p>
        </p:txBody>
      </p:sp>
      <p:pic>
        <p:nvPicPr>
          <p:cNvPr id="15" name="図 1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301462" y="2672523"/>
            <a:ext cx="2059305" cy="283845"/>
          </a:xfrm>
          <a:prstGeom prst="rect">
            <a:avLst/>
          </a:prstGeom>
        </p:spPr>
      </p:pic>
      <p:pic>
        <p:nvPicPr>
          <p:cNvPr id="17" name="図 1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255081" y="3235741"/>
            <a:ext cx="2038350" cy="567690"/>
          </a:xfrm>
          <a:prstGeom prst="rect">
            <a:avLst/>
          </a:prstGeom>
        </p:spPr>
      </p:pic>
      <p:pic>
        <p:nvPicPr>
          <p:cNvPr id="19" name="図 18"/>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4965151" y="3268872"/>
            <a:ext cx="1059180" cy="295275"/>
          </a:xfrm>
          <a:prstGeom prst="rect">
            <a:avLst/>
          </a:prstGeom>
        </p:spPr>
      </p:pic>
      <p:sp>
        <p:nvSpPr>
          <p:cNvPr id="20" name="テキスト ボックス 19"/>
          <p:cNvSpPr txBox="1"/>
          <p:nvPr/>
        </p:nvSpPr>
        <p:spPr>
          <a:xfrm>
            <a:off x="437321" y="4041913"/>
            <a:ext cx="3185487" cy="369332"/>
          </a:xfrm>
          <a:prstGeom prst="rect">
            <a:avLst/>
          </a:prstGeom>
          <a:noFill/>
        </p:spPr>
        <p:txBody>
          <a:bodyPr wrap="none" rtlCol="0">
            <a:spAutoFit/>
          </a:bodyPr>
          <a:lstStyle/>
          <a:p>
            <a:r>
              <a:rPr kumimoji="1" lang="ja-JP" altLang="en-US" dirty="0" smtClean="0"/>
              <a:t>一方で、通常の関数の場合も</a:t>
            </a:r>
            <a:endParaRPr kumimoji="1" lang="ja-JP" altLang="en-US" dirty="0"/>
          </a:p>
        </p:txBody>
      </p:sp>
      <p:pic>
        <p:nvPicPr>
          <p:cNvPr id="21" name="図 20"/>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1440070" y="4514573"/>
            <a:ext cx="3364230" cy="720090"/>
          </a:xfrm>
          <a:prstGeom prst="rect">
            <a:avLst/>
          </a:prstGeom>
        </p:spPr>
      </p:pic>
      <p:pic>
        <p:nvPicPr>
          <p:cNvPr id="22" name="図 21"/>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5402470" y="4594087"/>
            <a:ext cx="2356485" cy="569595"/>
          </a:xfrm>
          <a:prstGeom prst="rect">
            <a:avLst/>
          </a:prstGeom>
        </p:spPr>
      </p:pic>
      <p:sp>
        <p:nvSpPr>
          <p:cNvPr id="23" name="テキスト ボックス 22"/>
          <p:cNvSpPr txBox="1"/>
          <p:nvPr/>
        </p:nvSpPr>
        <p:spPr>
          <a:xfrm>
            <a:off x="463827" y="5300869"/>
            <a:ext cx="8263801" cy="646331"/>
          </a:xfrm>
          <a:prstGeom prst="rect">
            <a:avLst/>
          </a:prstGeom>
          <a:noFill/>
        </p:spPr>
        <p:txBody>
          <a:bodyPr wrap="none" rtlCol="0">
            <a:spAutoFit/>
          </a:bodyPr>
          <a:lstStyle/>
          <a:p>
            <a:r>
              <a:rPr kumimoji="1" lang="ja-JP" altLang="en-US" dirty="0" smtClean="0"/>
              <a:t>というようにゼロモードだけ取り出すのが積分であった。従って、この場合も</a:t>
            </a:r>
            <a:endParaRPr kumimoji="1" lang="en-US" altLang="ja-JP" dirty="0" smtClean="0"/>
          </a:p>
          <a:p>
            <a:r>
              <a:rPr lang="ja-JP" altLang="en-US" dirty="0" smtClean="0"/>
              <a:t>やはり積分はトレースに対応していることが分かる。</a:t>
            </a:r>
            <a:endParaRPr kumimoji="1" lang="ja-JP" altLang="en-US" dirty="0"/>
          </a:p>
        </p:txBody>
      </p:sp>
      <p:pic>
        <p:nvPicPr>
          <p:cNvPr id="25" name="図 24"/>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3646557" y="6084957"/>
            <a:ext cx="1615440" cy="569595"/>
          </a:xfrm>
          <a:prstGeom prst="rect">
            <a:avLst/>
          </a:prstGeom>
        </p:spPr>
      </p:pic>
    </p:spTree>
    <p:extLst>
      <p:ext uri="{BB962C8B-B14F-4D97-AF65-F5344CB8AC3E}">
        <p14:creationId xmlns:p14="http://schemas.microsoft.com/office/powerpoint/2010/main" val="19816636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行列</a:t>
            </a:r>
            <a:r>
              <a:rPr lang="ja-JP" altLang="en-US" dirty="0" smtClean="0"/>
              <a:t>正則化の定義（大雑把）</a:t>
            </a:r>
            <a:endParaRPr kumimoji="1" lang="ja-JP" altLang="en-US" dirty="0"/>
          </a:p>
        </p:txBody>
      </p:sp>
      <p:pic>
        <p:nvPicPr>
          <p:cNvPr id="8" name="図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347306" y="3030322"/>
            <a:ext cx="3832860" cy="358140"/>
          </a:xfrm>
          <a:prstGeom prst="rect">
            <a:avLst/>
          </a:prstGeom>
        </p:spPr>
      </p:pic>
      <p:pic>
        <p:nvPicPr>
          <p:cNvPr id="7" name="図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27428" y="3580288"/>
            <a:ext cx="4754880" cy="358140"/>
          </a:xfrm>
          <a:prstGeom prst="rect">
            <a:avLst/>
          </a:prstGeom>
        </p:spPr>
      </p:pic>
      <p:pic>
        <p:nvPicPr>
          <p:cNvPr id="14" name="図 1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082262" y="2460478"/>
            <a:ext cx="2663190" cy="255270"/>
          </a:xfrm>
          <a:prstGeom prst="rect">
            <a:avLst/>
          </a:prstGeom>
        </p:spPr>
      </p:pic>
      <p:sp>
        <p:nvSpPr>
          <p:cNvPr id="15" name="テキスト ボックス 14"/>
          <p:cNvSpPr txBox="1"/>
          <p:nvPr/>
        </p:nvSpPr>
        <p:spPr>
          <a:xfrm>
            <a:off x="3856385" y="2398635"/>
            <a:ext cx="4108817" cy="369332"/>
          </a:xfrm>
          <a:prstGeom prst="rect">
            <a:avLst/>
          </a:prstGeom>
          <a:noFill/>
        </p:spPr>
        <p:txBody>
          <a:bodyPr wrap="none" rtlCol="0">
            <a:spAutoFit/>
          </a:bodyPr>
          <a:lstStyle/>
          <a:p>
            <a:r>
              <a:rPr kumimoji="1" lang="ja-JP" altLang="en-US" dirty="0" smtClean="0"/>
              <a:t>は線形写像であって、以下を満たす。</a:t>
            </a:r>
            <a:endParaRPr kumimoji="1" lang="ja-JP" altLang="en-US" dirty="0"/>
          </a:p>
        </p:txBody>
      </p:sp>
      <p:sp>
        <p:nvSpPr>
          <p:cNvPr id="16" name="テキスト ボックス 15"/>
          <p:cNvSpPr txBox="1"/>
          <p:nvPr/>
        </p:nvSpPr>
        <p:spPr>
          <a:xfrm>
            <a:off x="278296" y="1828799"/>
            <a:ext cx="8725466" cy="369332"/>
          </a:xfrm>
          <a:prstGeom prst="rect">
            <a:avLst/>
          </a:prstGeom>
          <a:noFill/>
        </p:spPr>
        <p:txBody>
          <a:bodyPr wrap="none" rtlCol="0">
            <a:spAutoFit/>
          </a:bodyPr>
          <a:lstStyle/>
          <a:p>
            <a:r>
              <a:rPr lang="ja-JP" altLang="en-US" dirty="0" smtClean="0"/>
              <a:t>行列正則化は以下を満たす写像の列　　　　　　　　　　　　として定義できる。</a:t>
            </a:r>
            <a:endParaRPr kumimoji="1" lang="ja-JP" altLang="en-US" dirty="0"/>
          </a:p>
        </p:txBody>
      </p:sp>
      <p:pic>
        <p:nvPicPr>
          <p:cNvPr id="17" name="図 16"/>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156773" y="1890642"/>
            <a:ext cx="683895" cy="255270"/>
          </a:xfrm>
          <a:prstGeom prst="rect">
            <a:avLst/>
          </a:prstGeom>
        </p:spPr>
      </p:pic>
      <p:sp>
        <p:nvSpPr>
          <p:cNvPr id="18" name="左中かっこ 17"/>
          <p:cNvSpPr/>
          <p:nvPr/>
        </p:nvSpPr>
        <p:spPr>
          <a:xfrm>
            <a:off x="927653" y="3021493"/>
            <a:ext cx="265044" cy="153725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7123790" y="1484244"/>
            <a:ext cx="2046714" cy="307777"/>
          </a:xfrm>
          <a:prstGeom prst="rect">
            <a:avLst/>
          </a:prstGeom>
          <a:noFill/>
        </p:spPr>
        <p:txBody>
          <a:bodyPr wrap="none" rtlCol="0">
            <a:spAutoFit/>
          </a:bodyPr>
          <a:lstStyle/>
          <a:p>
            <a:r>
              <a:rPr kumimoji="1" lang="en-US" altLang="ja-JP" sz="1400" dirty="0" smtClean="0"/>
              <a:t>[</a:t>
            </a:r>
            <a:r>
              <a:rPr kumimoji="1" lang="en-US" altLang="ja-JP" sz="1400" dirty="0" err="1" smtClean="0"/>
              <a:t>Arnlind</a:t>
            </a:r>
            <a:r>
              <a:rPr kumimoji="1" lang="en-US" altLang="ja-JP" sz="1400" dirty="0" smtClean="0"/>
              <a:t>-Hoppe-</a:t>
            </a:r>
            <a:r>
              <a:rPr kumimoji="1" lang="en-US" altLang="ja-JP" sz="1400" dirty="0" err="1" smtClean="0"/>
              <a:t>Huisken</a:t>
            </a:r>
            <a:r>
              <a:rPr kumimoji="1" lang="en-US" altLang="ja-JP" sz="1400" dirty="0" smtClean="0"/>
              <a:t>]</a:t>
            </a:r>
            <a:endParaRPr kumimoji="1" lang="ja-JP" altLang="en-US" sz="1400" dirty="0"/>
          </a:p>
        </p:txBody>
      </p:sp>
      <p:pic>
        <p:nvPicPr>
          <p:cNvPr id="13" name="図 12"/>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4978408" y="1903894"/>
            <a:ext cx="1784985" cy="255270"/>
          </a:xfrm>
          <a:prstGeom prst="rect">
            <a:avLst/>
          </a:prstGeom>
        </p:spPr>
      </p:pic>
      <p:pic>
        <p:nvPicPr>
          <p:cNvPr id="4" name="図 3"/>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347306" y="4024236"/>
            <a:ext cx="2337435" cy="563880"/>
          </a:xfrm>
          <a:prstGeom prst="rect">
            <a:avLst/>
          </a:prstGeom>
        </p:spPr>
      </p:pic>
      <p:sp>
        <p:nvSpPr>
          <p:cNvPr id="5" name="テキスト ボックス 4"/>
          <p:cNvSpPr txBox="1"/>
          <p:nvPr/>
        </p:nvSpPr>
        <p:spPr>
          <a:xfrm>
            <a:off x="6361043" y="2941982"/>
            <a:ext cx="1800493" cy="369332"/>
          </a:xfrm>
          <a:prstGeom prst="rect">
            <a:avLst/>
          </a:prstGeom>
          <a:noFill/>
        </p:spPr>
        <p:txBody>
          <a:bodyPr wrap="none" rtlCol="0">
            <a:spAutoFit/>
          </a:bodyPr>
          <a:lstStyle/>
          <a:p>
            <a:r>
              <a:rPr kumimoji="1" lang="ja-JP" altLang="en-US" dirty="0" smtClean="0"/>
              <a:t>代数構造の保存</a:t>
            </a:r>
            <a:endParaRPr kumimoji="1" lang="ja-JP" altLang="en-US" dirty="0"/>
          </a:p>
        </p:txBody>
      </p:sp>
      <p:sp>
        <p:nvSpPr>
          <p:cNvPr id="25" name="テキスト ボックス 24"/>
          <p:cNvSpPr txBox="1"/>
          <p:nvPr/>
        </p:nvSpPr>
        <p:spPr>
          <a:xfrm>
            <a:off x="6341166" y="3478696"/>
            <a:ext cx="2585964" cy="369332"/>
          </a:xfrm>
          <a:prstGeom prst="rect">
            <a:avLst/>
          </a:prstGeom>
          <a:noFill/>
        </p:spPr>
        <p:txBody>
          <a:bodyPr wrap="none" rtlCol="0">
            <a:spAutoFit/>
          </a:bodyPr>
          <a:lstStyle/>
          <a:p>
            <a:r>
              <a:rPr kumimoji="1" lang="ja-JP" altLang="en-US" dirty="0" smtClean="0"/>
              <a:t>ポアソン括弧 </a:t>
            </a:r>
            <a:r>
              <a:rPr lang="ja-JP" altLang="en-US" dirty="0" smtClean="0"/>
              <a:t>⇔ </a:t>
            </a:r>
            <a:r>
              <a:rPr kumimoji="1" lang="ja-JP" altLang="en-US" dirty="0" smtClean="0"/>
              <a:t>交換子</a:t>
            </a:r>
            <a:endParaRPr kumimoji="1" lang="ja-JP" altLang="en-US" dirty="0"/>
          </a:p>
        </p:txBody>
      </p:sp>
      <p:sp>
        <p:nvSpPr>
          <p:cNvPr id="26" name="テキスト ボックス 25"/>
          <p:cNvSpPr txBox="1"/>
          <p:nvPr/>
        </p:nvSpPr>
        <p:spPr>
          <a:xfrm>
            <a:off x="6374298" y="3988903"/>
            <a:ext cx="1893467" cy="369332"/>
          </a:xfrm>
          <a:prstGeom prst="rect">
            <a:avLst/>
          </a:prstGeom>
          <a:noFill/>
        </p:spPr>
        <p:txBody>
          <a:bodyPr wrap="none" rtlCol="0">
            <a:spAutoFit/>
          </a:bodyPr>
          <a:lstStyle/>
          <a:p>
            <a:r>
              <a:rPr kumimoji="1" lang="ja-JP" altLang="en-US" dirty="0" smtClean="0"/>
              <a:t>積分 ⇔ トレース</a:t>
            </a:r>
            <a:endParaRPr kumimoji="1" lang="ja-JP" altLang="en-US" dirty="0"/>
          </a:p>
        </p:txBody>
      </p:sp>
      <p:sp>
        <p:nvSpPr>
          <p:cNvPr id="9" name="テキスト ボックス 8"/>
          <p:cNvSpPr txBox="1"/>
          <p:nvPr/>
        </p:nvSpPr>
        <p:spPr>
          <a:xfrm>
            <a:off x="304799" y="4956314"/>
            <a:ext cx="7802136" cy="369332"/>
          </a:xfrm>
          <a:prstGeom prst="rect">
            <a:avLst/>
          </a:prstGeom>
          <a:noFill/>
        </p:spPr>
        <p:txBody>
          <a:bodyPr wrap="none" rtlCol="0">
            <a:spAutoFit/>
          </a:bodyPr>
          <a:lstStyle/>
          <a:p>
            <a:r>
              <a:rPr kumimoji="1" lang="ja-JP" altLang="en-US" dirty="0" smtClean="0"/>
              <a:t>これまで紹介した例での関数⇒行列の置き換えはこれらを満たしている。</a:t>
            </a:r>
            <a:endParaRPr kumimoji="1" lang="ja-JP" altLang="en-US" dirty="0"/>
          </a:p>
        </p:txBody>
      </p:sp>
      <p:sp>
        <p:nvSpPr>
          <p:cNvPr id="11" name="テキスト ボックス 10"/>
          <p:cNvSpPr txBox="1"/>
          <p:nvPr/>
        </p:nvSpPr>
        <p:spPr>
          <a:xfrm>
            <a:off x="318448" y="5272782"/>
            <a:ext cx="8555227" cy="646331"/>
          </a:xfrm>
          <a:prstGeom prst="rect">
            <a:avLst/>
          </a:prstGeom>
          <a:noFill/>
        </p:spPr>
        <p:txBody>
          <a:bodyPr wrap="none" rtlCol="0">
            <a:spAutoFit/>
          </a:bodyPr>
          <a:lstStyle/>
          <a:p>
            <a:r>
              <a:rPr lang="ja-JP" altLang="en-US" dirty="0"/>
              <a:t>ちなみに</a:t>
            </a:r>
            <a:r>
              <a:rPr lang="ja-JP" altLang="en-US" dirty="0" smtClean="0"/>
              <a:t>トーラスや球面以外の一般的な面上での行列正則化はこれまで具体的に</a:t>
            </a:r>
            <a:endParaRPr lang="en-US" altLang="ja-JP" dirty="0" smtClean="0"/>
          </a:p>
          <a:p>
            <a:r>
              <a:rPr lang="ja-JP" altLang="en-US" dirty="0" smtClean="0"/>
              <a:t>構成されていないが、その存在</a:t>
            </a:r>
            <a:r>
              <a:rPr lang="ja-JP" altLang="en-US" dirty="0"/>
              <a:t>は</a:t>
            </a:r>
            <a:r>
              <a:rPr lang="ja-JP" altLang="en-US" dirty="0" smtClean="0"/>
              <a:t>証明されている。</a:t>
            </a:r>
            <a:r>
              <a:rPr kumimoji="1" lang="en-US" altLang="ja-JP" sz="1400" dirty="0" smtClean="0"/>
              <a:t>[</a:t>
            </a:r>
            <a:r>
              <a:rPr kumimoji="1" lang="en-US" altLang="ja-JP" sz="1400" dirty="0" err="1" smtClean="0"/>
              <a:t>Bordemann-Meinrenken-Shlichenmaier</a:t>
            </a:r>
            <a:r>
              <a:rPr kumimoji="1" lang="en-US" altLang="ja-JP" sz="1400" dirty="0" smtClean="0"/>
              <a:t>]</a:t>
            </a:r>
            <a:endParaRPr kumimoji="1" lang="ja-JP" altLang="en-US" sz="1400" dirty="0"/>
          </a:p>
        </p:txBody>
      </p:sp>
    </p:spTree>
    <p:extLst>
      <p:ext uri="{BB962C8B-B14F-4D97-AF65-F5344CB8AC3E}">
        <p14:creationId xmlns:p14="http://schemas.microsoft.com/office/powerpoint/2010/main" val="13769886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場の</a:t>
            </a:r>
            <a:r>
              <a:rPr lang="ja-JP" altLang="en-US" dirty="0" smtClean="0"/>
              <a:t>理論の行列正則化</a:t>
            </a:r>
            <a:endParaRPr kumimoji="1" lang="ja-JP" altLang="en-US" dirty="0"/>
          </a:p>
        </p:txBody>
      </p:sp>
      <p:sp>
        <p:nvSpPr>
          <p:cNvPr id="4" name="テキスト ボックス 3"/>
          <p:cNvSpPr txBox="1"/>
          <p:nvPr/>
        </p:nvSpPr>
        <p:spPr>
          <a:xfrm>
            <a:off x="410817" y="1749287"/>
            <a:ext cx="8494633" cy="369332"/>
          </a:xfrm>
          <a:prstGeom prst="rect">
            <a:avLst/>
          </a:prstGeom>
          <a:noFill/>
        </p:spPr>
        <p:txBody>
          <a:bodyPr wrap="none" rtlCol="0">
            <a:spAutoFit/>
          </a:bodyPr>
          <a:lstStyle/>
          <a:p>
            <a:r>
              <a:rPr kumimoji="1" lang="ja-JP" altLang="en-US" dirty="0" smtClean="0"/>
              <a:t>場の理論に行列正則化を施すと、完全に有限な模型が得られる。例えば球面で、</a:t>
            </a:r>
            <a:endParaRPr kumimoji="1" lang="ja-JP" altLang="en-US" dirty="0"/>
          </a:p>
        </p:txBody>
      </p:sp>
      <p:pic>
        <p:nvPicPr>
          <p:cNvPr id="3" name="図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334058" y="2420731"/>
            <a:ext cx="4067175" cy="624840"/>
          </a:xfrm>
          <a:prstGeom prst="rect">
            <a:avLst/>
          </a:prstGeom>
        </p:spPr>
      </p:pic>
      <p:pic>
        <p:nvPicPr>
          <p:cNvPr id="5" name="図 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565968" y="3169478"/>
            <a:ext cx="3950970" cy="624840"/>
          </a:xfrm>
          <a:prstGeom prst="rect">
            <a:avLst/>
          </a:prstGeom>
        </p:spPr>
      </p:pic>
      <p:pic>
        <p:nvPicPr>
          <p:cNvPr id="13" name="図 1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228040" y="4249530"/>
            <a:ext cx="5353050" cy="624840"/>
          </a:xfrm>
          <a:prstGeom prst="rect">
            <a:avLst/>
          </a:prstGeom>
        </p:spPr>
      </p:pic>
      <p:sp>
        <p:nvSpPr>
          <p:cNvPr id="14" name="テキスト ボックス 13"/>
          <p:cNvSpPr txBox="1"/>
          <p:nvPr/>
        </p:nvSpPr>
        <p:spPr>
          <a:xfrm>
            <a:off x="397565" y="5300870"/>
            <a:ext cx="8584401" cy="369332"/>
          </a:xfrm>
          <a:prstGeom prst="rect">
            <a:avLst/>
          </a:prstGeom>
          <a:noFill/>
        </p:spPr>
        <p:txBody>
          <a:bodyPr wrap="none" rtlCol="0">
            <a:spAutoFit/>
          </a:bodyPr>
          <a:lstStyle/>
          <a:p>
            <a:r>
              <a:rPr kumimoji="1" lang="ja-JP" altLang="en-US" dirty="0" smtClean="0"/>
              <a:t>これは、</a:t>
            </a:r>
            <a:r>
              <a:rPr kumimoji="1" lang="en-US" altLang="ja-JP" dirty="0" smtClean="0"/>
              <a:t>N×N</a:t>
            </a:r>
            <a:r>
              <a:rPr kumimoji="1" lang="ja-JP" altLang="en-US" dirty="0" smtClean="0"/>
              <a:t>行列を変数とする作用で、その経路積分は有限に定義されている。</a:t>
            </a:r>
            <a:endParaRPr kumimoji="1" lang="ja-JP" altLang="en-US" dirty="0"/>
          </a:p>
        </p:txBody>
      </p:sp>
      <p:sp>
        <p:nvSpPr>
          <p:cNvPr id="15" name="テキスト ボックス 14"/>
          <p:cNvSpPr txBox="1"/>
          <p:nvPr/>
        </p:nvSpPr>
        <p:spPr>
          <a:xfrm>
            <a:off x="397565" y="5751444"/>
            <a:ext cx="7630615" cy="369332"/>
          </a:xfrm>
          <a:prstGeom prst="rect">
            <a:avLst/>
          </a:prstGeom>
          <a:noFill/>
        </p:spPr>
        <p:txBody>
          <a:bodyPr wrap="none" rtlCol="0">
            <a:spAutoFit/>
          </a:bodyPr>
          <a:lstStyle/>
          <a:p>
            <a:r>
              <a:rPr kumimoji="1" lang="ja-JP" altLang="en-US" dirty="0" smtClean="0"/>
              <a:t>素朴な連続極限（可換極限）は　　　　　　　　　 であるが</a:t>
            </a:r>
            <a:r>
              <a:rPr kumimoji="1" lang="en-US" altLang="ja-JP" dirty="0" smtClean="0"/>
              <a:t>….</a:t>
            </a:r>
            <a:r>
              <a:rPr kumimoji="1" lang="ja-JP" altLang="en-US" dirty="0" smtClean="0"/>
              <a:t>　　　　</a:t>
            </a:r>
            <a:endParaRPr kumimoji="1" lang="ja-JP" altLang="en-US" dirty="0"/>
          </a:p>
        </p:txBody>
      </p:sp>
      <p:sp>
        <p:nvSpPr>
          <p:cNvPr id="16" name="右矢印 15"/>
          <p:cNvSpPr/>
          <p:nvPr/>
        </p:nvSpPr>
        <p:spPr>
          <a:xfrm>
            <a:off x="543339" y="4479235"/>
            <a:ext cx="477078" cy="159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812209" y="5813287"/>
            <a:ext cx="1931670" cy="203835"/>
          </a:xfrm>
          <a:prstGeom prst="rect">
            <a:avLst/>
          </a:prstGeom>
        </p:spPr>
      </p:pic>
    </p:spTree>
    <p:extLst>
      <p:ext uri="{BB962C8B-B14F-4D97-AF65-F5344CB8AC3E}">
        <p14:creationId xmlns:p14="http://schemas.microsoft.com/office/powerpoint/2010/main" val="35715949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UV/IR mixing ???</a:t>
            </a:r>
            <a:endParaRPr kumimoji="1" lang="ja-JP" altLang="en-US" dirty="0"/>
          </a:p>
        </p:txBody>
      </p:sp>
      <p:sp>
        <p:nvSpPr>
          <p:cNvPr id="4" name="テキスト ボックス 3"/>
          <p:cNvSpPr txBox="1"/>
          <p:nvPr/>
        </p:nvSpPr>
        <p:spPr>
          <a:xfrm>
            <a:off x="516835" y="2040835"/>
            <a:ext cx="8315097" cy="646331"/>
          </a:xfrm>
          <a:prstGeom prst="rect">
            <a:avLst/>
          </a:prstGeom>
          <a:noFill/>
        </p:spPr>
        <p:txBody>
          <a:bodyPr wrap="none" rtlCol="0">
            <a:spAutoFit/>
          </a:bodyPr>
          <a:lstStyle/>
          <a:p>
            <a:r>
              <a:rPr kumimoji="1" lang="en-US" altLang="ja-JP" dirty="0" smtClean="0"/>
              <a:t>IR</a:t>
            </a:r>
            <a:r>
              <a:rPr kumimoji="1" lang="ja-JP" altLang="en-US" dirty="0" smtClean="0"/>
              <a:t>にもとよりカットオフが入っているので、</a:t>
            </a:r>
            <a:r>
              <a:rPr kumimoji="1" lang="en-US" altLang="ja-JP" dirty="0" smtClean="0"/>
              <a:t>UV/IR mixing</a:t>
            </a:r>
            <a:r>
              <a:rPr kumimoji="1" lang="ja-JP" altLang="en-US" dirty="0" err="1" smtClean="0"/>
              <a:t>のような</a:t>
            </a:r>
            <a:r>
              <a:rPr kumimoji="1" lang="ja-JP" altLang="en-US" dirty="0" smtClean="0"/>
              <a:t>病的な発散は</a:t>
            </a:r>
            <a:endParaRPr kumimoji="1" lang="en-US" altLang="ja-JP" dirty="0" smtClean="0"/>
          </a:p>
          <a:p>
            <a:r>
              <a:rPr lang="ja-JP" altLang="en-US" dirty="0" smtClean="0"/>
              <a:t>起こらないと考えられる。</a:t>
            </a:r>
            <a:endParaRPr kumimoji="1" lang="ja-JP" altLang="en-US" dirty="0"/>
          </a:p>
        </p:txBody>
      </p:sp>
      <p:sp>
        <p:nvSpPr>
          <p:cNvPr id="5" name="テキスト ボックス 4"/>
          <p:cNvSpPr txBox="1"/>
          <p:nvPr/>
        </p:nvSpPr>
        <p:spPr>
          <a:xfrm>
            <a:off x="463827" y="2955236"/>
            <a:ext cx="7340471" cy="369332"/>
          </a:xfrm>
          <a:prstGeom prst="rect">
            <a:avLst/>
          </a:prstGeom>
          <a:noFill/>
        </p:spPr>
        <p:txBody>
          <a:bodyPr wrap="none" rtlCol="0">
            <a:spAutoFit/>
          </a:bodyPr>
          <a:lstStyle/>
          <a:p>
            <a:r>
              <a:rPr kumimoji="1" lang="ja-JP" altLang="en-US" dirty="0" smtClean="0"/>
              <a:t>しかし、連続極限が局所的な理論になるか？</a:t>
            </a:r>
            <a:r>
              <a:rPr lang="ja-JP" altLang="en-US" dirty="0" smtClean="0"/>
              <a:t>おそらくならない？　</a:t>
            </a:r>
            <a:endParaRPr lang="en-US" altLang="ja-JP" dirty="0" smtClean="0"/>
          </a:p>
        </p:txBody>
      </p:sp>
      <p:sp>
        <p:nvSpPr>
          <p:cNvPr id="6" name="テキスト ボックス 5"/>
          <p:cNvSpPr txBox="1"/>
          <p:nvPr/>
        </p:nvSpPr>
        <p:spPr>
          <a:xfrm>
            <a:off x="477077" y="3591338"/>
            <a:ext cx="7109639" cy="646331"/>
          </a:xfrm>
          <a:prstGeom prst="rect">
            <a:avLst/>
          </a:prstGeom>
          <a:noFill/>
        </p:spPr>
        <p:txBody>
          <a:bodyPr wrap="none" rtlCol="0">
            <a:spAutoFit/>
          </a:bodyPr>
          <a:lstStyle/>
          <a:p>
            <a:r>
              <a:rPr lang="ja-JP" altLang="en-US" dirty="0" smtClean="0"/>
              <a:t>超対称性が高い場合はこのような問題はないと考えられているが、</a:t>
            </a:r>
            <a:endParaRPr lang="en-US" altLang="ja-JP" dirty="0" smtClean="0"/>
          </a:p>
          <a:p>
            <a:r>
              <a:rPr lang="ja-JP" altLang="en-US" dirty="0"/>
              <a:t>一般的</a:t>
            </a:r>
            <a:r>
              <a:rPr lang="ja-JP" altLang="en-US" dirty="0" smtClean="0"/>
              <a:t>な場合の</a:t>
            </a:r>
            <a:r>
              <a:rPr kumimoji="1" lang="ja-JP" altLang="en-US" dirty="0" smtClean="0"/>
              <a:t>理解はまだ得られていないように思われる。</a:t>
            </a:r>
            <a:endParaRPr kumimoji="1" lang="ja-JP" altLang="en-US" dirty="0"/>
          </a:p>
        </p:txBody>
      </p:sp>
      <p:sp>
        <p:nvSpPr>
          <p:cNvPr id="9" name="テキスト ボックス 8"/>
          <p:cNvSpPr txBox="1"/>
          <p:nvPr/>
        </p:nvSpPr>
        <p:spPr>
          <a:xfrm>
            <a:off x="477080" y="5009321"/>
            <a:ext cx="7479933" cy="646331"/>
          </a:xfrm>
          <a:prstGeom prst="rect">
            <a:avLst/>
          </a:prstGeom>
          <a:noFill/>
        </p:spPr>
        <p:txBody>
          <a:bodyPr wrap="none" rtlCol="0">
            <a:spAutoFit/>
          </a:bodyPr>
          <a:lstStyle/>
          <a:p>
            <a:r>
              <a:rPr lang="ja-JP" altLang="en-US" dirty="0"/>
              <a:t>ちなみに</a:t>
            </a:r>
            <a:r>
              <a:rPr kumimoji="1" lang="en-US" altLang="ja-JP" dirty="0" smtClean="0"/>
              <a:t>planar</a:t>
            </a:r>
            <a:r>
              <a:rPr kumimoji="1" lang="ja-JP" altLang="en-US" dirty="0" smtClean="0"/>
              <a:t>セクターにおいてはこのような非局所性は存在しない。</a:t>
            </a:r>
            <a:endParaRPr kumimoji="1" lang="en-US" altLang="ja-JP" dirty="0" smtClean="0"/>
          </a:p>
          <a:p>
            <a:r>
              <a:rPr lang="ja-JP" altLang="en-US" dirty="0" smtClean="0"/>
              <a:t>従ってラージ</a:t>
            </a:r>
            <a:r>
              <a:rPr lang="en-US" altLang="ja-JP" dirty="0" smtClean="0"/>
              <a:t>N</a:t>
            </a:r>
            <a:r>
              <a:rPr lang="ja-JP" altLang="en-US" dirty="0"/>
              <a:t>の</a:t>
            </a:r>
            <a:r>
              <a:rPr lang="ja-JP" altLang="en-US" dirty="0" smtClean="0"/>
              <a:t>理論を解析したい人は、行列正則化が使える？</a:t>
            </a:r>
            <a:endParaRPr kumimoji="1" lang="ja-JP" altLang="en-US" dirty="0"/>
          </a:p>
        </p:txBody>
      </p:sp>
      <p:sp>
        <p:nvSpPr>
          <p:cNvPr id="7" name="テキスト ボックス 6"/>
          <p:cNvSpPr txBox="1"/>
          <p:nvPr/>
        </p:nvSpPr>
        <p:spPr>
          <a:xfrm>
            <a:off x="5777948" y="4280451"/>
            <a:ext cx="2954335" cy="307777"/>
          </a:xfrm>
          <a:prstGeom prst="rect">
            <a:avLst/>
          </a:prstGeom>
          <a:noFill/>
        </p:spPr>
        <p:txBody>
          <a:bodyPr wrap="none" rtlCol="0">
            <a:spAutoFit/>
          </a:bodyPr>
          <a:lstStyle/>
          <a:p>
            <a:r>
              <a:rPr kumimoji="1" lang="en-US" altLang="ja-JP" sz="1400" dirty="0" smtClean="0"/>
              <a:t>[</a:t>
            </a:r>
            <a:r>
              <a:rPr kumimoji="1" lang="en-US" altLang="ja-JP" sz="1400" dirty="0" err="1" smtClean="0"/>
              <a:t>Hanada</a:t>
            </a:r>
            <a:r>
              <a:rPr kumimoji="1" lang="en-US" altLang="ja-JP" sz="1400" dirty="0" smtClean="0"/>
              <a:t>-Shimada, Matsuura-</a:t>
            </a:r>
            <a:r>
              <a:rPr kumimoji="1" lang="en-US" altLang="ja-JP" sz="1400" dirty="0" err="1" smtClean="0"/>
              <a:t>Sugino</a:t>
            </a:r>
            <a:r>
              <a:rPr kumimoji="1" lang="en-US" altLang="ja-JP" sz="1400" dirty="0" smtClean="0"/>
              <a:t>]</a:t>
            </a:r>
            <a:endParaRPr kumimoji="1" lang="ja-JP" altLang="en-US" sz="1400" dirty="0"/>
          </a:p>
        </p:txBody>
      </p:sp>
    </p:spTree>
    <p:extLst>
      <p:ext uri="{BB962C8B-B14F-4D97-AF65-F5344CB8AC3E}">
        <p14:creationId xmlns:p14="http://schemas.microsoft.com/office/powerpoint/2010/main" val="30187463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前半</a:t>
            </a:r>
            <a:r>
              <a:rPr kumimoji="1" lang="ja-JP" altLang="en-US" dirty="0" smtClean="0"/>
              <a:t>のまとめ</a:t>
            </a:r>
            <a:endParaRPr kumimoji="1" lang="ja-JP" altLang="en-US" dirty="0"/>
          </a:p>
        </p:txBody>
      </p:sp>
      <p:pic>
        <p:nvPicPr>
          <p:cNvPr id="3" name="図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360557" y="3268870"/>
            <a:ext cx="2045970" cy="255270"/>
          </a:xfrm>
          <a:prstGeom prst="rect">
            <a:avLst/>
          </a:prstGeom>
        </p:spPr>
      </p:pic>
      <p:pic>
        <p:nvPicPr>
          <p:cNvPr id="25" name="図 2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360557" y="2460490"/>
            <a:ext cx="1329690" cy="306705"/>
          </a:xfrm>
          <a:prstGeom prst="rect">
            <a:avLst/>
          </a:prstGeom>
        </p:spPr>
      </p:pic>
      <p:sp>
        <p:nvSpPr>
          <p:cNvPr id="17" name="テキスト ボックス 16"/>
          <p:cNvSpPr txBox="1"/>
          <p:nvPr/>
        </p:nvSpPr>
        <p:spPr>
          <a:xfrm>
            <a:off x="4638263" y="3405809"/>
            <a:ext cx="3999813" cy="461665"/>
          </a:xfrm>
          <a:prstGeom prst="rect">
            <a:avLst/>
          </a:prstGeom>
          <a:noFill/>
        </p:spPr>
        <p:txBody>
          <a:bodyPr wrap="none" rtlCol="0">
            <a:spAutoFit/>
          </a:bodyPr>
          <a:lstStyle/>
          <a:p>
            <a:r>
              <a:rPr kumimoji="1" lang="ja-JP" altLang="en-US" sz="2400" dirty="0" smtClean="0">
                <a:solidFill>
                  <a:srgbClr val="FF0000"/>
                </a:solidFill>
              </a:rPr>
              <a:t>（微分 ⇒ 座標との交換子）</a:t>
            </a:r>
            <a:endParaRPr kumimoji="1" lang="ja-JP" altLang="en-US" sz="2400" dirty="0">
              <a:solidFill>
                <a:srgbClr val="FF0000"/>
              </a:solidFill>
            </a:endParaRPr>
          </a:p>
        </p:txBody>
      </p:sp>
      <p:sp>
        <p:nvSpPr>
          <p:cNvPr id="18" name="テキスト ボックス 17"/>
          <p:cNvSpPr txBox="1"/>
          <p:nvPr/>
        </p:nvSpPr>
        <p:spPr>
          <a:xfrm>
            <a:off x="4638259" y="2358887"/>
            <a:ext cx="1845377" cy="461665"/>
          </a:xfrm>
          <a:prstGeom prst="rect">
            <a:avLst/>
          </a:prstGeom>
          <a:noFill/>
        </p:spPr>
        <p:txBody>
          <a:bodyPr wrap="none" rtlCol="0">
            <a:spAutoFit/>
          </a:bodyPr>
          <a:lstStyle/>
          <a:p>
            <a:r>
              <a:rPr lang="ja-JP" altLang="en-US" sz="2400" dirty="0">
                <a:solidFill>
                  <a:srgbClr val="FF0000"/>
                </a:solidFill>
              </a:rPr>
              <a:t>関数</a:t>
            </a:r>
            <a:r>
              <a:rPr kumimoji="1" lang="en-US" altLang="ja-JP" sz="2400" dirty="0" smtClean="0">
                <a:solidFill>
                  <a:srgbClr val="FF0000"/>
                </a:solidFill>
              </a:rPr>
              <a:t> </a:t>
            </a:r>
            <a:r>
              <a:rPr lang="ja-JP" altLang="en-US" sz="2400" dirty="0">
                <a:solidFill>
                  <a:srgbClr val="FF0000"/>
                </a:solidFill>
              </a:rPr>
              <a:t>⇒</a:t>
            </a:r>
            <a:r>
              <a:rPr kumimoji="1" lang="ja-JP" altLang="en-US" sz="2400" dirty="0" smtClean="0">
                <a:solidFill>
                  <a:srgbClr val="FF0000"/>
                </a:solidFill>
              </a:rPr>
              <a:t> 行列</a:t>
            </a:r>
            <a:endParaRPr kumimoji="1" lang="ja-JP" altLang="en-US" sz="2400" dirty="0">
              <a:solidFill>
                <a:srgbClr val="FF0000"/>
              </a:solidFill>
            </a:endParaRPr>
          </a:p>
        </p:txBody>
      </p:sp>
      <p:sp>
        <p:nvSpPr>
          <p:cNvPr id="15" name="テキスト ボックス 14"/>
          <p:cNvSpPr txBox="1"/>
          <p:nvPr/>
        </p:nvSpPr>
        <p:spPr>
          <a:xfrm>
            <a:off x="569843" y="5592416"/>
            <a:ext cx="6647974" cy="646331"/>
          </a:xfrm>
          <a:prstGeom prst="rect">
            <a:avLst/>
          </a:prstGeom>
          <a:noFill/>
        </p:spPr>
        <p:txBody>
          <a:bodyPr wrap="none" rtlCol="0">
            <a:spAutoFit/>
          </a:bodyPr>
          <a:lstStyle/>
          <a:p>
            <a:r>
              <a:rPr kumimoji="1" lang="ja-JP" altLang="en-US" dirty="0" smtClean="0"/>
              <a:t>行列正則化は対称性とは非常に相性がよく、超対称性や時空の</a:t>
            </a:r>
            <a:endParaRPr kumimoji="1" lang="en-US" altLang="ja-JP" dirty="0" smtClean="0"/>
          </a:p>
          <a:p>
            <a:r>
              <a:rPr lang="ja-JP" altLang="en-US" dirty="0" smtClean="0"/>
              <a:t>対称性等を保つことが出来るのが利点である。</a:t>
            </a:r>
            <a:endParaRPr kumimoji="1" lang="ja-JP" altLang="en-US" dirty="0"/>
          </a:p>
        </p:txBody>
      </p:sp>
      <p:sp>
        <p:nvSpPr>
          <p:cNvPr id="9" name="テキスト ボックス 8"/>
          <p:cNvSpPr txBox="1"/>
          <p:nvPr/>
        </p:nvSpPr>
        <p:spPr>
          <a:xfrm>
            <a:off x="490330" y="1749287"/>
            <a:ext cx="5876930" cy="369332"/>
          </a:xfrm>
          <a:prstGeom prst="rect">
            <a:avLst/>
          </a:prstGeom>
          <a:noFill/>
        </p:spPr>
        <p:txBody>
          <a:bodyPr wrap="none" rtlCol="0">
            <a:spAutoFit/>
          </a:bodyPr>
          <a:lstStyle/>
          <a:p>
            <a:r>
              <a:rPr kumimoji="1" lang="ja-JP" altLang="en-US" dirty="0" smtClean="0"/>
              <a:t>行列正則化とは、以下のような</a:t>
            </a:r>
            <a:r>
              <a:rPr kumimoji="1" lang="en-US" altLang="ja-JP" dirty="0" smtClean="0"/>
              <a:t>mapping</a:t>
            </a:r>
            <a:r>
              <a:rPr kumimoji="1" lang="ja-JP" altLang="en-US" dirty="0" smtClean="0"/>
              <a:t>のことである。</a:t>
            </a:r>
            <a:endParaRPr kumimoji="1" lang="ja-JP" altLang="en-US" dirty="0"/>
          </a:p>
        </p:txBody>
      </p:sp>
      <p:sp>
        <p:nvSpPr>
          <p:cNvPr id="16" name="テキスト ボックス 15"/>
          <p:cNvSpPr txBox="1"/>
          <p:nvPr/>
        </p:nvSpPr>
        <p:spPr>
          <a:xfrm>
            <a:off x="4644890" y="2975111"/>
            <a:ext cx="3384260" cy="461665"/>
          </a:xfrm>
          <a:prstGeom prst="rect">
            <a:avLst/>
          </a:prstGeom>
          <a:noFill/>
        </p:spPr>
        <p:txBody>
          <a:bodyPr wrap="none" rtlCol="0">
            <a:spAutoFit/>
          </a:bodyPr>
          <a:lstStyle/>
          <a:p>
            <a:r>
              <a:rPr lang="ja-JP" altLang="en-US" sz="2400" dirty="0">
                <a:solidFill>
                  <a:srgbClr val="FF0000"/>
                </a:solidFill>
              </a:rPr>
              <a:t>ポアソン括弧</a:t>
            </a:r>
            <a:r>
              <a:rPr kumimoji="1" lang="ja-JP" altLang="en-US" sz="2400" dirty="0" smtClean="0">
                <a:solidFill>
                  <a:srgbClr val="FF0000"/>
                </a:solidFill>
              </a:rPr>
              <a:t> ⇒ 交換子</a:t>
            </a:r>
            <a:endParaRPr kumimoji="1" lang="ja-JP" altLang="en-US" sz="2400" dirty="0">
              <a:solidFill>
                <a:srgbClr val="FF0000"/>
              </a:solidFill>
            </a:endParaRPr>
          </a:p>
        </p:txBody>
      </p:sp>
      <p:pic>
        <p:nvPicPr>
          <p:cNvPr id="12" name="図 1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340678" y="3898351"/>
            <a:ext cx="887730" cy="563880"/>
          </a:xfrm>
          <a:prstGeom prst="rect">
            <a:avLst/>
          </a:prstGeom>
        </p:spPr>
      </p:pic>
      <p:sp>
        <p:nvSpPr>
          <p:cNvPr id="22" name="テキスト ボックス 21"/>
          <p:cNvSpPr txBox="1"/>
          <p:nvPr/>
        </p:nvSpPr>
        <p:spPr>
          <a:xfrm>
            <a:off x="4678018" y="4015408"/>
            <a:ext cx="2460930" cy="461665"/>
          </a:xfrm>
          <a:prstGeom prst="rect">
            <a:avLst/>
          </a:prstGeom>
          <a:noFill/>
        </p:spPr>
        <p:txBody>
          <a:bodyPr wrap="none" rtlCol="0">
            <a:spAutoFit/>
          </a:bodyPr>
          <a:lstStyle/>
          <a:p>
            <a:r>
              <a:rPr kumimoji="1" lang="ja-JP" altLang="en-US" sz="2400" dirty="0" smtClean="0">
                <a:solidFill>
                  <a:srgbClr val="FF0000"/>
                </a:solidFill>
              </a:rPr>
              <a:t>積分 ⇒ トレース</a:t>
            </a:r>
            <a:endParaRPr kumimoji="1" lang="ja-JP" altLang="en-US" sz="2400" dirty="0">
              <a:solidFill>
                <a:srgbClr val="FF0000"/>
              </a:solidFill>
            </a:endParaRPr>
          </a:p>
        </p:txBody>
      </p:sp>
      <p:sp>
        <p:nvSpPr>
          <p:cNvPr id="13" name="左中かっこ 12"/>
          <p:cNvSpPr/>
          <p:nvPr/>
        </p:nvSpPr>
        <p:spPr>
          <a:xfrm>
            <a:off x="901147" y="2451652"/>
            <a:ext cx="278296" cy="258417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23" name="図 22"/>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241289" y="4673600"/>
            <a:ext cx="3305175" cy="306705"/>
          </a:xfrm>
          <a:prstGeom prst="rect">
            <a:avLst/>
          </a:prstGeom>
        </p:spPr>
      </p:pic>
      <p:sp>
        <p:nvSpPr>
          <p:cNvPr id="24" name="テキスト ボックス 23"/>
          <p:cNvSpPr txBox="1"/>
          <p:nvPr/>
        </p:nvSpPr>
        <p:spPr>
          <a:xfrm>
            <a:off x="4711148" y="4591879"/>
            <a:ext cx="2339102" cy="461665"/>
          </a:xfrm>
          <a:prstGeom prst="rect">
            <a:avLst/>
          </a:prstGeom>
          <a:noFill/>
        </p:spPr>
        <p:txBody>
          <a:bodyPr wrap="none" rtlCol="0">
            <a:spAutoFit/>
          </a:bodyPr>
          <a:lstStyle/>
          <a:p>
            <a:r>
              <a:rPr kumimoji="1" lang="ja-JP" altLang="en-US" sz="2400" dirty="0" smtClean="0">
                <a:solidFill>
                  <a:srgbClr val="FF0000"/>
                </a:solidFill>
              </a:rPr>
              <a:t>代数構造の保存</a:t>
            </a:r>
            <a:endParaRPr kumimoji="1" lang="ja-JP" altLang="en-US" sz="2400" dirty="0">
              <a:solidFill>
                <a:srgbClr val="FF0000"/>
              </a:solidFill>
            </a:endParaRPr>
          </a:p>
        </p:txBody>
      </p:sp>
    </p:spTree>
    <p:extLst>
      <p:ext uri="{BB962C8B-B14F-4D97-AF65-F5344CB8AC3E}">
        <p14:creationId xmlns:p14="http://schemas.microsoft.com/office/powerpoint/2010/main" val="1800548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18052" y="3216699"/>
            <a:ext cx="8825948" cy="1252728"/>
          </a:xfrm>
        </p:spPr>
        <p:txBody>
          <a:bodyPr>
            <a:normAutofit/>
          </a:bodyPr>
          <a:lstStyle/>
          <a:p>
            <a:r>
              <a:rPr lang="ja-JP" altLang="en-US" dirty="0" smtClean="0"/>
              <a:t>２</a:t>
            </a:r>
            <a:r>
              <a:rPr lang="en-US" altLang="ja-JP" dirty="0" smtClean="0"/>
              <a:t>. </a:t>
            </a:r>
            <a:r>
              <a:rPr lang="ja-JP" altLang="en-US" dirty="0" smtClean="0"/>
              <a:t>弦</a:t>
            </a:r>
            <a:r>
              <a:rPr lang="ja-JP" altLang="en-US" dirty="0"/>
              <a:t>理論や</a:t>
            </a:r>
            <a:r>
              <a:rPr lang="en-US" altLang="ja-JP" dirty="0"/>
              <a:t>M</a:t>
            </a:r>
            <a:r>
              <a:rPr lang="ja-JP" altLang="en-US" dirty="0"/>
              <a:t>理論の行列正則化　</a:t>
            </a:r>
            <a:r>
              <a:rPr lang="ja-JP" altLang="en-US" dirty="0" smtClean="0"/>
              <a:t>　　　  　</a:t>
            </a:r>
            <a:endParaRPr lang="ja-JP" altLang="en-US" dirty="0"/>
          </a:p>
        </p:txBody>
      </p:sp>
    </p:spTree>
    <p:extLst>
      <p:ext uri="{BB962C8B-B14F-4D97-AF65-F5344CB8AC3E}">
        <p14:creationId xmlns:p14="http://schemas.microsoft.com/office/powerpoint/2010/main" val="36765862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62609" y="3190196"/>
            <a:ext cx="7712766" cy="1252728"/>
          </a:xfrm>
        </p:spPr>
        <p:txBody>
          <a:bodyPr>
            <a:normAutofit/>
          </a:bodyPr>
          <a:lstStyle/>
          <a:p>
            <a:r>
              <a:rPr lang="ja-JP" altLang="en-US" dirty="0"/>
              <a:t>２</a:t>
            </a:r>
            <a:r>
              <a:rPr lang="en-US" altLang="ja-JP" dirty="0" smtClean="0"/>
              <a:t>-</a:t>
            </a:r>
            <a:r>
              <a:rPr lang="ja-JP" altLang="en-US" dirty="0"/>
              <a:t>１</a:t>
            </a:r>
            <a:r>
              <a:rPr kumimoji="1" lang="ja-JP" altLang="en-US" dirty="0" smtClean="0"/>
              <a:t>．超弦理論のレビュー</a:t>
            </a:r>
            <a:endParaRPr kumimoji="1" lang="ja-JP" altLang="en-US" dirty="0"/>
          </a:p>
        </p:txBody>
      </p:sp>
    </p:spTree>
    <p:extLst>
      <p:ext uri="{BB962C8B-B14F-4D97-AF65-F5344CB8AC3E}">
        <p14:creationId xmlns:p14="http://schemas.microsoft.com/office/powerpoint/2010/main" val="27859700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形吹き出し 13"/>
          <p:cNvSpPr/>
          <p:nvPr/>
        </p:nvSpPr>
        <p:spPr>
          <a:xfrm>
            <a:off x="4735772" y="2975210"/>
            <a:ext cx="2838734" cy="1078175"/>
          </a:xfrm>
          <a:prstGeom prst="wedgeEllipseCallout">
            <a:avLst>
              <a:gd name="adj1" fmla="val -130929"/>
              <a:gd name="adj2" fmla="val -301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弦理論とは？</a:t>
            </a:r>
            <a:endParaRPr kumimoji="1" lang="ja-JP" altLang="en-US" dirty="0"/>
          </a:p>
        </p:txBody>
      </p:sp>
      <p:sp>
        <p:nvSpPr>
          <p:cNvPr id="4" name="テキスト ボックス 3"/>
          <p:cNvSpPr txBox="1"/>
          <p:nvPr/>
        </p:nvSpPr>
        <p:spPr>
          <a:xfrm>
            <a:off x="331502" y="6293596"/>
            <a:ext cx="8670450" cy="369332"/>
          </a:xfrm>
          <a:prstGeom prst="rect">
            <a:avLst/>
          </a:prstGeom>
          <a:noFill/>
        </p:spPr>
        <p:txBody>
          <a:bodyPr wrap="none" rtlCol="0">
            <a:spAutoFit/>
          </a:bodyPr>
          <a:lstStyle/>
          <a:p>
            <a:r>
              <a:rPr kumimoji="1" lang="ja-JP" altLang="en-US" dirty="0" smtClean="0"/>
              <a:t>ここではまず弦理論を大雑把に紹介する。詳しくは</a:t>
            </a:r>
            <a:r>
              <a:rPr kumimoji="1" lang="en-US" altLang="ja-JP" dirty="0" smtClean="0"/>
              <a:t>[</a:t>
            </a:r>
            <a:r>
              <a:rPr kumimoji="1" lang="en-US" altLang="ja-JP" dirty="0" err="1" smtClean="0"/>
              <a:t>Polchinski</a:t>
            </a:r>
            <a:r>
              <a:rPr kumimoji="1" lang="en-US" altLang="ja-JP" dirty="0" smtClean="0"/>
              <a:t>]</a:t>
            </a:r>
            <a:r>
              <a:rPr kumimoji="1" lang="ja-JP" altLang="en-US" dirty="0" smtClean="0"/>
              <a:t>の教科書などを参照</a:t>
            </a:r>
            <a:endParaRPr kumimoji="1" lang="ja-JP" altLang="en-US" dirty="0"/>
          </a:p>
        </p:txBody>
      </p:sp>
      <p:sp>
        <p:nvSpPr>
          <p:cNvPr id="5" name="テキスト ボックス 4"/>
          <p:cNvSpPr txBox="1"/>
          <p:nvPr/>
        </p:nvSpPr>
        <p:spPr>
          <a:xfrm>
            <a:off x="896796" y="2194916"/>
            <a:ext cx="2723823" cy="369332"/>
          </a:xfrm>
          <a:prstGeom prst="rect">
            <a:avLst/>
          </a:prstGeom>
          <a:noFill/>
        </p:spPr>
        <p:txBody>
          <a:bodyPr wrap="none" rtlCol="0">
            <a:spAutoFit/>
          </a:bodyPr>
          <a:lstStyle/>
          <a:p>
            <a:r>
              <a:rPr kumimoji="1" lang="ja-JP" altLang="en-US" dirty="0" smtClean="0"/>
              <a:t>場の理論は点粒子の理論</a:t>
            </a:r>
            <a:endParaRPr kumimoji="1" lang="ja-JP" altLang="en-US" dirty="0"/>
          </a:p>
        </p:txBody>
      </p:sp>
      <p:sp>
        <p:nvSpPr>
          <p:cNvPr id="6" name="円/楕円 5"/>
          <p:cNvSpPr/>
          <p:nvPr/>
        </p:nvSpPr>
        <p:spPr>
          <a:xfrm>
            <a:off x="2234472" y="3426767"/>
            <a:ext cx="53008" cy="5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453387" y="4346119"/>
            <a:ext cx="1800493" cy="1200329"/>
          </a:xfrm>
          <a:prstGeom prst="rect">
            <a:avLst/>
          </a:prstGeom>
          <a:noFill/>
        </p:spPr>
        <p:txBody>
          <a:bodyPr wrap="none" rtlCol="0">
            <a:spAutoFit/>
          </a:bodyPr>
          <a:lstStyle/>
          <a:p>
            <a:r>
              <a:rPr kumimoji="1" lang="ja-JP" altLang="en-US" dirty="0" smtClean="0"/>
              <a:t>○電磁気力</a:t>
            </a:r>
            <a:endParaRPr kumimoji="1" lang="en-US" altLang="ja-JP" dirty="0" smtClean="0"/>
          </a:p>
          <a:p>
            <a:r>
              <a:rPr lang="ja-JP" altLang="en-US" dirty="0" smtClean="0"/>
              <a:t>○強い相互作用</a:t>
            </a:r>
            <a:endParaRPr lang="en-US" altLang="ja-JP" dirty="0" smtClean="0"/>
          </a:p>
          <a:p>
            <a:r>
              <a:rPr kumimoji="1" lang="ja-JP" altLang="en-US" dirty="0" smtClean="0"/>
              <a:t>○弱い相互作用</a:t>
            </a:r>
            <a:endParaRPr kumimoji="1" lang="en-US" altLang="ja-JP" dirty="0" smtClean="0"/>
          </a:p>
          <a:p>
            <a:r>
              <a:rPr kumimoji="1" lang="en-US" altLang="ja-JP" dirty="0" smtClean="0"/>
              <a:t>×</a:t>
            </a:r>
            <a:r>
              <a:rPr kumimoji="1" lang="ja-JP" altLang="en-US" dirty="0" smtClean="0"/>
              <a:t>重力</a:t>
            </a:r>
            <a:endParaRPr kumimoji="1" lang="ja-JP" altLang="en-US" dirty="0"/>
          </a:p>
        </p:txBody>
      </p:sp>
      <p:sp>
        <p:nvSpPr>
          <p:cNvPr id="10" name="円/楕円 9"/>
          <p:cNvSpPr/>
          <p:nvPr/>
        </p:nvSpPr>
        <p:spPr>
          <a:xfrm>
            <a:off x="5141249" y="3350822"/>
            <a:ext cx="733072" cy="371061"/>
          </a:xfrm>
          <a:prstGeom prst="ellipse">
            <a:avLst/>
          </a:prstGeom>
          <a:ln cmpd="sng">
            <a:solidFill>
              <a:schemeClr val="accent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フリーフォーム 10"/>
          <p:cNvSpPr/>
          <p:nvPr/>
        </p:nvSpPr>
        <p:spPr>
          <a:xfrm>
            <a:off x="6161666" y="3443587"/>
            <a:ext cx="728869" cy="318052"/>
          </a:xfrm>
          <a:custGeom>
            <a:avLst/>
            <a:gdLst>
              <a:gd name="connsiteX0" fmla="*/ 0 w 728869"/>
              <a:gd name="connsiteY0" fmla="*/ 318052 h 318052"/>
              <a:gd name="connsiteX1" fmla="*/ 225287 w 728869"/>
              <a:gd name="connsiteY1" fmla="*/ 66261 h 318052"/>
              <a:gd name="connsiteX2" fmla="*/ 503582 w 728869"/>
              <a:gd name="connsiteY2" fmla="*/ 198783 h 318052"/>
              <a:gd name="connsiteX3" fmla="*/ 728869 w 728869"/>
              <a:gd name="connsiteY3" fmla="*/ 0 h 318052"/>
              <a:gd name="connsiteX4" fmla="*/ 728869 w 728869"/>
              <a:gd name="connsiteY4" fmla="*/ 0 h 318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69" h="318052">
                <a:moveTo>
                  <a:pt x="0" y="318052"/>
                </a:moveTo>
                <a:cubicBezTo>
                  <a:pt x="70678" y="202095"/>
                  <a:pt x="141357" y="86139"/>
                  <a:pt x="225287" y="66261"/>
                </a:cubicBezTo>
                <a:cubicBezTo>
                  <a:pt x="309217" y="46383"/>
                  <a:pt x="419652" y="209826"/>
                  <a:pt x="503582" y="198783"/>
                </a:cubicBezTo>
                <a:cubicBezTo>
                  <a:pt x="587512" y="187740"/>
                  <a:pt x="728869" y="0"/>
                  <a:pt x="728869" y="0"/>
                </a:cubicBezTo>
                <a:lnTo>
                  <a:pt x="7288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450455" y="2037374"/>
            <a:ext cx="3877985" cy="646331"/>
          </a:xfrm>
          <a:prstGeom prst="rect">
            <a:avLst/>
          </a:prstGeom>
          <a:noFill/>
        </p:spPr>
        <p:txBody>
          <a:bodyPr wrap="none" rtlCol="0">
            <a:spAutoFit/>
          </a:bodyPr>
          <a:lstStyle/>
          <a:p>
            <a:r>
              <a:rPr kumimoji="1" lang="ja-JP" altLang="en-US" dirty="0" smtClean="0"/>
              <a:t>実はこれを拡大すると一次元的な</a:t>
            </a:r>
            <a:endParaRPr kumimoji="1" lang="en-US" altLang="ja-JP" dirty="0" smtClean="0"/>
          </a:p>
          <a:p>
            <a:r>
              <a:rPr kumimoji="1" lang="ja-JP" altLang="en-US" dirty="0" smtClean="0"/>
              <a:t>内部構造があると考えるのが弦理論</a:t>
            </a:r>
            <a:endParaRPr kumimoji="1" lang="ja-JP" altLang="en-US" dirty="0"/>
          </a:p>
        </p:txBody>
      </p:sp>
      <p:sp>
        <p:nvSpPr>
          <p:cNvPr id="13" name="テキスト ボックス 12"/>
          <p:cNvSpPr txBox="1"/>
          <p:nvPr/>
        </p:nvSpPr>
        <p:spPr>
          <a:xfrm>
            <a:off x="5049671" y="4681182"/>
            <a:ext cx="2262158" cy="646331"/>
          </a:xfrm>
          <a:prstGeom prst="rect">
            <a:avLst/>
          </a:prstGeom>
          <a:noFill/>
        </p:spPr>
        <p:txBody>
          <a:bodyPr wrap="none" rtlCol="0">
            <a:spAutoFit/>
          </a:bodyPr>
          <a:lstStyle/>
          <a:p>
            <a:pPr algn="ctr"/>
            <a:r>
              <a:rPr kumimoji="1" lang="ja-JP" altLang="en-US" dirty="0" smtClean="0"/>
              <a:t>重力も記述できる？</a:t>
            </a:r>
            <a:endParaRPr kumimoji="1" lang="en-US" altLang="ja-JP" dirty="0" smtClean="0"/>
          </a:p>
          <a:p>
            <a:pPr algn="ctr"/>
            <a:r>
              <a:rPr lang="ja-JP" altLang="en-US" dirty="0" smtClean="0"/>
              <a:t>まだ未完成</a:t>
            </a:r>
            <a:endParaRPr kumimoji="1" lang="ja-JP" altLang="en-US" dirty="0"/>
          </a:p>
        </p:txBody>
      </p:sp>
      <p:sp>
        <p:nvSpPr>
          <p:cNvPr id="15" name="円/楕円 14"/>
          <p:cNvSpPr/>
          <p:nvPr/>
        </p:nvSpPr>
        <p:spPr>
          <a:xfrm>
            <a:off x="2086616" y="3483631"/>
            <a:ext cx="53008" cy="5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61585" y="5923129"/>
            <a:ext cx="8263801" cy="369332"/>
          </a:xfrm>
          <a:prstGeom prst="rect">
            <a:avLst/>
          </a:prstGeom>
          <a:noFill/>
        </p:spPr>
        <p:txBody>
          <a:bodyPr wrap="none" rtlCol="0">
            <a:spAutoFit/>
          </a:bodyPr>
          <a:lstStyle/>
          <a:p>
            <a:r>
              <a:rPr kumimoji="1" lang="ja-JP" altLang="en-US" dirty="0" smtClean="0"/>
              <a:t>弦理論では弦の振動モードとしてたくさんある素粒子を統一的に記述できる。</a:t>
            </a:r>
            <a:endParaRPr kumimoji="1" lang="ja-JP" altLang="en-US" dirty="0"/>
          </a:p>
        </p:txBody>
      </p:sp>
    </p:spTree>
    <p:extLst>
      <p:ext uri="{BB962C8B-B14F-4D97-AF65-F5344CB8AC3E}">
        <p14:creationId xmlns:p14="http://schemas.microsoft.com/office/powerpoint/2010/main" val="2497544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6294783" y="1762540"/>
            <a:ext cx="2544417" cy="25709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a:t>点粒子</a:t>
            </a:r>
            <a:r>
              <a:rPr kumimoji="1" lang="ja-JP" altLang="en-US" dirty="0" smtClean="0"/>
              <a:t>の作用</a:t>
            </a:r>
            <a:endParaRPr kumimoji="1" lang="ja-JP" altLang="en-US" dirty="0"/>
          </a:p>
        </p:txBody>
      </p:sp>
      <p:sp>
        <p:nvSpPr>
          <p:cNvPr id="5" name="フリーフォーム 4"/>
          <p:cNvSpPr/>
          <p:nvPr/>
        </p:nvSpPr>
        <p:spPr>
          <a:xfrm>
            <a:off x="6999937" y="2284409"/>
            <a:ext cx="1033670" cy="1033669"/>
          </a:xfrm>
          <a:custGeom>
            <a:avLst/>
            <a:gdLst>
              <a:gd name="connsiteX0" fmla="*/ 0 w 1033670"/>
              <a:gd name="connsiteY0" fmla="*/ 1033669 h 1033669"/>
              <a:gd name="connsiteX1" fmla="*/ 13252 w 1033670"/>
              <a:gd name="connsiteY1" fmla="*/ 967409 h 1033669"/>
              <a:gd name="connsiteX2" fmla="*/ 39757 w 1033670"/>
              <a:gd name="connsiteY2" fmla="*/ 781878 h 1033669"/>
              <a:gd name="connsiteX3" fmla="*/ 66261 w 1033670"/>
              <a:gd name="connsiteY3" fmla="*/ 702365 h 1033669"/>
              <a:gd name="connsiteX4" fmla="*/ 132522 w 1033670"/>
              <a:gd name="connsiteY4" fmla="*/ 636104 h 1033669"/>
              <a:gd name="connsiteX5" fmla="*/ 212035 w 1033670"/>
              <a:gd name="connsiteY5" fmla="*/ 609600 h 1033669"/>
              <a:gd name="connsiteX6" fmla="*/ 331304 w 1033670"/>
              <a:gd name="connsiteY6" fmla="*/ 556591 h 1033669"/>
              <a:gd name="connsiteX7" fmla="*/ 410817 w 1033670"/>
              <a:gd name="connsiteY7" fmla="*/ 530087 h 1033669"/>
              <a:gd name="connsiteX8" fmla="*/ 450574 w 1033670"/>
              <a:gd name="connsiteY8" fmla="*/ 516835 h 1033669"/>
              <a:gd name="connsiteX9" fmla="*/ 543339 w 1033670"/>
              <a:gd name="connsiteY9" fmla="*/ 490330 h 1033669"/>
              <a:gd name="connsiteX10" fmla="*/ 609600 w 1033670"/>
              <a:gd name="connsiteY10" fmla="*/ 437322 h 1033669"/>
              <a:gd name="connsiteX11" fmla="*/ 728870 w 1033670"/>
              <a:gd name="connsiteY11" fmla="*/ 384313 h 1033669"/>
              <a:gd name="connsiteX12" fmla="*/ 795131 w 1033670"/>
              <a:gd name="connsiteY12" fmla="*/ 291548 h 1033669"/>
              <a:gd name="connsiteX13" fmla="*/ 821635 w 1033670"/>
              <a:gd name="connsiteY13" fmla="*/ 265043 h 1033669"/>
              <a:gd name="connsiteX14" fmla="*/ 848139 w 1033670"/>
              <a:gd name="connsiteY14" fmla="*/ 212035 h 1033669"/>
              <a:gd name="connsiteX15" fmla="*/ 927652 w 1033670"/>
              <a:gd name="connsiteY15" fmla="*/ 159026 h 1033669"/>
              <a:gd name="connsiteX16" fmla="*/ 1007165 w 1033670"/>
              <a:gd name="connsiteY16" fmla="*/ 66261 h 1033669"/>
              <a:gd name="connsiteX17" fmla="*/ 1033670 w 1033670"/>
              <a:gd name="connsiteY17" fmla="*/ 0 h 103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3670" h="1033669">
                <a:moveTo>
                  <a:pt x="0" y="1033669"/>
                </a:moveTo>
                <a:cubicBezTo>
                  <a:pt x="4417" y="1011582"/>
                  <a:pt x="10275" y="989735"/>
                  <a:pt x="13252" y="967409"/>
                </a:cubicBezTo>
                <a:cubicBezTo>
                  <a:pt x="27990" y="856873"/>
                  <a:pt x="15870" y="861500"/>
                  <a:pt x="39757" y="781878"/>
                </a:cubicBezTo>
                <a:cubicBezTo>
                  <a:pt x="47785" y="755118"/>
                  <a:pt x="46506" y="722120"/>
                  <a:pt x="66261" y="702365"/>
                </a:cubicBezTo>
                <a:cubicBezTo>
                  <a:pt x="88348" y="680278"/>
                  <a:pt x="102889" y="645981"/>
                  <a:pt x="132522" y="636104"/>
                </a:cubicBezTo>
                <a:lnTo>
                  <a:pt x="212035" y="609600"/>
                </a:lnTo>
                <a:cubicBezTo>
                  <a:pt x="275036" y="567599"/>
                  <a:pt x="236683" y="588132"/>
                  <a:pt x="331304" y="556591"/>
                </a:cubicBezTo>
                <a:lnTo>
                  <a:pt x="410817" y="530087"/>
                </a:lnTo>
                <a:cubicBezTo>
                  <a:pt x="424069" y="525670"/>
                  <a:pt x="437022" y="520223"/>
                  <a:pt x="450574" y="516835"/>
                </a:cubicBezTo>
                <a:cubicBezTo>
                  <a:pt x="517135" y="500194"/>
                  <a:pt x="486304" y="509342"/>
                  <a:pt x="543339" y="490330"/>
                </a:cubicBezTo>
                <a:cubicBezTo>
                  <a:pt x="565368" y="468302"/>
                  <a:pt x="579510" y="450695"/>
                  <a:pt x="609600" y="437322"/>
                </a:cubicBezTo>
                <a:cubicBezTo>
                  <a:pt x="751537" y="374238"/>
                  <a:pt x="638894" y="444296"/>
                  <a:pt x="728870" y="384313"/>
                </a:cubicBezTo>
                <a:cubicBezTo>
                  <a:pt x="751826" y="349878"/>
                  <a:pt x="767727" y="324433"/>
                  <a:pt x="795131" y="291548"/>
                </a:cubicBezTo>
                <a:cubicBezTo>
                  <a:pt x="803130" y="281950"/>
                  <a:pt x="814704" y="275439"/>
                  <a:pt x="821635" y="265043"/>
                </a:cubicBezTo>
                <a:cubicBezTo>
                  <a:pt x="832593" y="248606"/>
                  <a:pt x="834170" y="226004"/>
                  <a:pt x="848139" y="212035"/>
                </a:cubicBezTo>
                <a:cubicBezTo>
                  <a:pt x="870663" y="189511"/>
                  <a:pt x="901148" y="176696"/>
                  <a:pt x="927652" y="159026"/>
                </a:cubicBezTo>
                <a:cubicBezTo>
                  <a:pt x="966215" y="133317"/>
                  <a:pt x="983185" y="102231"/>
                  <a:pt x="1007165" y="66261"/>
                </a:cubicBezTo>
                <a:cubicBezTo>
                  <a:pt x="1023541" y="17133"/>
                  <a:pt x="1014169" y="38998"/>
                  <a:pt x="103367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フリーフォーム 5"/>
          <p:cNvSpPr/>
          <p:nvPr/>
        </p:nvSpPr>
        <p:spPr>
          <a:xfrm>
            <a:off x="6999937" y="2310913"/>
            <a:ext cx="1034343" cy="1020418"/>
          </a:xfrm>
          <a:custGeom>
            <a:avLst/>
            <a:gdLst>
              <a:gd name="connsiteX0" fmla="*/ 0 w 1034343"/>
              <a:gd name="connsiteY0" fmla="*/ 1020418 h 1020418"/>
              <a:gd name="connsiteX1" fmla="*/ 119270 w 1034343"/>
              <a:gd name="connsiteY1" fmla="*/ 1007165 h 1020418"/>
              <a:gd name="connsiteX2" fmla="*/ 251791 w 1034343"/>
              <a:gd name="connsiteY2" fmla="*/ 954157 h 1020418"/>
              <a:gd name="connsiteX3" fmla="*/ 357809 w 1034343"/>
              <a:gd name="connsiteY3" fmla="*/ 927652 h 1020418"/>
              <a:gd name="connsiteX4" fmla="*/ 490331 w 1034343"/>
              <a:gd name="connsiteY4" fmla="*/ 887896 h 1020418"/>
              <a:gd name="connsiteX5" fmla="*/ 530087 w 1034343"/>
              <a:gd name="connsiteY5" fmla="*/ 874644 h 1020418"/>
              <a:gd name="connsiteX6" fmla="*/ 609600 w 1034343"/>
              <a:gd name="connsiteY6" fmla="*/ 821635 h 1020418"/>
              <a:gd name="connsiteX7" fmla="*/ 622852 w 1034343"/>
              <a:gd name="connsiteY7" fmla="*/ 781878 h 1020418"/>
              <a:gd name="connsiteX8" fmla="*/ 662609 w 1034343"/>
              <a:gd name="connsiteY8" fmla="*/ 755374 h 1020418"/>
              <a:gd name="connsiteX9" fmla="*/ 702365 w 1034343"/>
              <a:gd name="connsiteY9" fmla="*/ 715618 h 1020418"/>
              <a:gd name="connsiteX10" fmla="*/ 795131 w 1034343"/>
              <a:gd name="connsiteY10" fmla="*/ 596348 h 1020418"/>
              <a:gd name="connsiteX11" fmla="*/ 874644 w 1034343"/>
              <a:gd name="connsiteY11" fmla="*/ 477078 h 1020418"/>
              <a:gd name="connsiteX12" fmla="*/ 914400 w 1034343"/>
              <a:gd name="connsiteY12" fmla="*/ 437322 h 1020418"/>
              <a:gd name="connsiteX13" fmla="*/ 927652 w 1034343"/>
              <a:gd name="connsiteY13" fmla="*/ 397565 h 1020418"/>
              <a:gd name="connsiteX14" fmla="*/ 954157 w 1034343"/>
              <a:gd name="connsiteY14" fmla="*/ 291548 h 1020418"/>
              <a:gd name="connsiteX15" fmla="*/ 980661 w 1034343"/>
              <a:gd name="connsiteY15" fmla="*/ 251792 h 1020418"/>
              <a:gd name="connsiteX16" fmla="*/ 993913 w 1034343"/>
              <a:gd name="connsiteY16" fmla="*/ 185531 h 1020418"/>
              <a:gd name="connsiteX17" fmla="*/ 1007165 w 1034343"/>
              <a:gd name="connsiteY17" fmla="*/ 79513 h 1020418"/>
              <a:gd name="connsiteX18" fmla="*/ 1033670 w 1034343"/>
              <a:gd name="connsiteY18" fmla="*/ 0 h 10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4343" h="1020418">
                <a:moveTo>
                  <a:pt x="0" y="1020418"/>
                </a:moveTo>
                <a:cubicBezTo>
                  <a:pt x="39757" y="1016000"/>
                  <a:pt x="80045" y="1015010"/>
                  <a:pt x="119270" y="1007165"/>
                </a:cubicBezTo>
                <a:cubicBezTo>
                  <a:pt x="194684" y="992082"/>
                  <a:pt x="189945" y="980662"/>
                  <a:pt x="251791" y="954157"/>
                </a:cubicBezTo>
                <a:cubicBezTo>
                  <a:pt x="290041" y="937764"/>
                  <a:pt x="314735" y="937224"/>
                  <a:pt x="357809" y="927652"/>
                </a:cubicBezTo>
                <a:cubicBezTo>
                  <a:pt x="417894" y="914299"/>
                  <a:pt x="424259" y="909920"/>
                  <a:pt x="490331" y="887896"/>
                </a:cubicBezTo>
                <a:lnTo>
                  <a:pt x="530087" y="874644"/>
                </a:lnTo>
                <a:cubicBezTo>
                  <a:pt x="556591" y="856974"/>
                  <a:pt x="599527" y="851855"/>
                  <a:pt x="609600" y="821635"/>
                </a:cubicBezTo>
                <a:cubicBezTo>
                  <a:pt x="614017" y="808383"/>
                  <a:pt x="614126" y="792786"/>
                  <a:pt x="622852" y="781878"/>
                </a:cubicBezTo>
                <a:cubicBezTo>
                  <a:pt x="632802" y="769441"/>
                  <a:pt x="650373" y="765570"/>
                  <a:pt x="662609" y="755374"/>
                </a:cubicBezTo>
                <a:cubicBezTo>
                  <a:pt x="677006" y="743376"/>
                  <a:pt x="690859" y="730411"/>
                  <a:pt x="702365" y="715618"/>
                </a:cubicBezTo>
                <a:cubicBezTo>
                  <a:pt x="813323" y="572958"/>
                  <a:pt x="704872" y="686607"/>
                  <a:pt x="795131" y="596348"/>
                </a:cubicBezTo>
                <a:cubicBezTo>
                  <a:pt x="815959" y="513036"/>
                  <a:pt x="795504" y="556218"/>
                  <a:pt x="874644" y="477078"/>
                </a:cubicBezTo>
                <a:lnTo>
                  <a:pt x="914400" y="437322"/>
                </a:lnTo>
                <a:cubicBezTo>
                  <a:pt x="918817" y="424070"/>
                  <a:pt x="923976" y="411042"/>
                  <a:pt x="927652" y="397565"/>
                </a:cubicBezTo>
                <a:cubicBezTo>
                  <a:pt x="937237" y="362422"/>
                  <a:pt x="933951" y="321857"/>
                  <a:pt x="954157" y="291548"/>
                </a:cubicBezTo>
                <a:lnTo>
                  <a:pt x="980661" y="251792"/>
                </a:lnTo>
                <a:cubicBezTo>
                  <a:pt x="985078" y="229705"/>
                  <a:pt x="990488" y="207793"/>
                  <a:pt x="993913" y="185531"/>
                </a:cubicBezTo>
                <a:cubicBezTo>
                  <a:pt x="999328" y="150331"/>
                  <a:pt x="997794" y="113872"/>
                  <a:pt x="1007165" y="79513"/>
                </a:cubicBezTo>
                <a:cubicBezTo>
                  <a:pt x="1041021" y="-44625"/>
                  <a:pt x="1033670" y="116721"/>
                  <a:pt x="1033670" y="0"/>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7" name="フリーフォーム 6"/>
          <p:cNvSpPr/>
          <p:nvPr/>
        </p:nvSpPr>
        <p:spPr>
          <a:xfrm>
            <a:off x="6986685" y="2363922"/>
            <a:ext cx="1033669" cy="993913"/>
          </a:xfrm>
          <a:custGeom>
            <a:avLst/>
            <a:gdLst>
              <a:gd name="connsiteX0" fmla="*/ 13252 w 1033669"/>
              <a:gd name="connsiteY0" fmla="*/ 993913 h 993913"/>
              <a:gd name="connsiteX1" fmla="*/ 26504 w 1033669"/>
              <a:gd name="connsiteY1" fmla="*/ 887896 h 993913"/>
              <a:gd name="connsiteX2" fmla="*/ 0 w 1033669"/>
              <a:gd name="connsiteY2" fmla="*/ 861391 h 993913"/>
              <a:gd name="connsiteX3" fmla="*/ 39756 w 1033669"/>
              <a:gd name="connsiteY3" fmla="*/ 583096 h 993913"/>
              <a:gd name="connsiteX4" fmla="*/ 66261 w 1033669"/>
              <a:gd name="connsiteY4" fmla="*/ 543339 h 993913"/>
              <a:gd name="connsiteX5" fmla="*/ 79513 w 1033669"/>
              <a:gd name="connsiteY5" fmla="*/ 503583 h 993913"/>
              <a:gd name="connsiteX6" fmla="*/ 212035 w 1033669"/>
              <a:gd name="connsiteY6" fmla="*/ 397565 h 993913"/>
              <a:gd name="connsiteX7" fmla="*/ 251791 w 1033669"/>
              <a:gd name="connsiteY7" fmla="*/ 384313 h 993913"/>
              <a:gd name="connsiteX8" fmla="*/ 291548 w 1033669"/>
              <a:gd name="connsiteY8" fmla="*/ 357809 h 993913"/>
              <a:gd name="connsiteX9" fmla="*/ 410817 w 1033669"/>
              <a:gd name="connsiteY9" fmla="*/ 318052 h 993913"/>
              <a:gd name="connsiteX10" fmla="*/ 450574 w 1033669"/>
              <a:gd name="connsiteY10" fmla="*/ 304800 h 993913"/>
              <a:gd name="connsiteX11" fmla="*/ 490330 w 1033669"/>
              <a:gd name="connsiteY11" fmla="*/ 291548 h 993913"/>
              <a:gd name="connsiteX12" fmla="*/ 689113 w 1033669"/>
              <a:gd name="connsiteY12" fmla="*/ 278296 h 993913"/>
              <a:gd name="connsiteX13" fmla="*/ 728869 w 1033669"/>
              <a:gd name="connsiteY13" fmla="*/ 265043 h 993913"/>
              <a:gd name="connsiteX14" fmla="*/ 861391 w 1033669"/>
              <a:gd name="connsiteY14" fmla="*/ 172278 h 993913"/>
              <a:gd name="connsiteX15" fmla="*/ 901148 w 1033669"/>
              <a:gd name="connsiteY15" fmla="*/ 145774 h 993913"/>
              <a:gd name="connsiteX16" fmla="*/ 954156 w 1033669"/>
              <a:gd name="connsiteY16" fmla="*/ 79513 h 993913"/>
              <a:gd name="connsiteX17" fmla="*/ 1033669 w 1033669"/>
              <a:gd name="connsiteY17" fmla="*/ 0 h 99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3669" h="993913">
                <a:moveTo>
                  <a:pt x="13252" y="993913"/>
                </a:moveTo>
                <a:cubicBezTo>
                  <a:pt x="33623" y="942984"/>
                  <a:pt x="53926" y="933600"/>
                  <a:pt x="26504" y="887896"/>
                </a:cubicBezTo>
                <a:cubicBezTo>
                  <a:pt x="20076" y="877182"/>
                  <a:pt x="8835" y="870226"/>
                  <a:pt x="0" y="861391"/>
                </a:cubicBezTo>
                <a:cubicBezTo>
                  <a:pt x="10657" y="680215"/>
                  <a:pt x="-19404" y="686625"/>
                  <a:pt x="39756" y="583096"/>
                </a:cubicBezTo>
                <a:cubicBezTo>
                  <a:pt x="47658" y="569267"/>
                  <a:pt x="57426" y="556591"/>
                  <a:pt x="66261" y="543339"/>
                </a:cubicBezTo>
                <a:cubicBezTo>
                  <a:pt x="70678" y="530087"/>
                  <a:pt x="71394" y="514950"/>
                  <a:pt x="79513" y="503583"/>
                </a:cubicBezTo>
                <a:cubicBezTo>
                  <a:pt x="113846" y="455516"/>
                  <a:pt x="164250" y="429422"/>
                  <a:pt x="212035" y="397565"/>
                </a:cubicBezTo>
                <a:cubicBezTo>
                  <a:pt x="223658" y="389816"/>
                  <a:pt x="239297" y="390560"/>
                  <a:pt x="251791" y="384313"/>
                </a:cubicBezTo>
                <a:cubicBezTo>
                  <a:pt x="266037" y="377190"/>
                  <a:pt x="276994" y="364278"/>
                  <a:pt x="291548" y="357809"/>
                </a:cubicBezTo>
                <a:cubicBezTo>
                  <a:pt x="291553" y="357807"/>
                  <a:pt x="390936" y="324679"/>
                  <a:pt x="410817" y="318052"/>
                </a:cubicBezTo>
                <a:lnTo>
                  <a:pt x="450574" y="304800"/>
                </a:lnTo>
                <a:cubicBezTo>
                  <a:pt x="463826" y="300383"/>
                  <a:pt x="476392" y="292477"/>
                  <a:pt x="490330" y="291548"/>
                </a:cubicBezTo>
                <a:lnTo>
                  <a:pt x="689113" y="278296"/>
                </a:lnTo>
                <a:cubicBezTo>
                  <a:pt x="702365" y="273878"/>
                  <a:pt x="716658" y="271827"/>
                  <a:pt x="728869" y="265043"/>
                </a:cubicBezTo>
                <a:cubicBezTo>
                  <a:pt x="783729" y="234565"/>
                  <a:pt x="812736" y="207031"/>
                  <a:pt x="861391" y="172278"/>
                </a:cubicBezTo>
                <a:cubicBezTo>
                  <a:pt x="874351" y="163020"/>
                  <a:pt x="888711" y="155724"/>
                  <a:pt x="901148" y="145774"/>
                </a:cubicBezTo>
                <a:cubicBezTo>
                  <a:pt x="942155" y="112968"/>
                  <a:pt x="916589" y="123341"/>
                  <a:pt x="954156" y="79513"/>
                </a:cubicBezTo>
                <a:lnTo>
                  <a:pt x="103366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a:off x="6986685" y="2320405"/>
            <a:ext cx="1078067" cy="1037430"/>
          </a:xfrm>
          <a:custGeom>
            <a:avLst/>
            <a:gdLst>
              <a:gd name="connsiteX0" fmla="*/ 0 w 1078067"/>
              <a:gd name="connsiteY0" fmla="*/ 1037430 h 1037430"/>
              <a:gd name="connsiteX1" fmla="*/ 53009 w 1078067"/>
              <a:gd name="connsiteY1" fmla="*/ 971169 h 1037430"/>
              <a:gd name="connsiteX2" fmla="*/ 92765 w 1078067"/>
              <a:gd name="connsiteY2" fmla="*/ 878404 h 1037430"/>
              <a:gd name="connsiteX3" fmla="*/ 172278 w 1078067"/>
              <a:gd name="connsiteY3" fmla="*/ 798891 h 1037430"/>
              <a:gd name="connsiteX4" fmla="*/ 212035 w 1078067"/>
              <a:gd name="connsiteY4" fmla="*/ 759134 h 1037430"/>
              <a:gd name="connsiteX5" fmla="*/ 251791 w 1078067"/>
              <a:gd name="connsiteY5" fmla="*/ 732630 h 1037430"/>
              <a:gd name="connsiteX6" fmla="*/ 304800 w 1078067"/>
              <a:gd name="connsiteY6" fmla="*/ 692873 h 1037430"/>
              <a:gd name="connsiteX7" fmla="*/ 384313 w 1078067"/>
              <a:gd name="connsiteY7" fmla="*/ 666369 h 1037430"/>
              <a:gd name="connsiteX8" fmla="*/ 490330 w 1078067"/>
              <a:gd name="connsiteY8" fmla="*/ 639865 h 1037430"/>
              <a:gd name="connsiteX9" fmla="*/ 530087 w 1078067"/>
              <a:gd name="connsiteY9" fmla="*/ 626613 h 1037430"/>
              <a:gd name="connsiteX10" fmla="*/ 596348 w 1078067"/>
              <a:gd name="connsiteY10" fmla="*/ 613360 h 1037430"/>
              <a:gd name="connsiteX11" fmla="*/ 675861 w 1078067"/>
              <a:gd name="connsiteY11" fmla="*/ 586856 h 1037430"/>
              <a:gd name="connsiteX12" fmla="*/ 755374 w 1078067"/>
              <a:gd name="connsiteY12" fmla="*/ 520595 h 1037430"/>
              <a:gd name="connsiteX13" fmla="*/ 795130 w 1078067"/>
              <a:gd name="connsiteY13" fmla="*/ 507343 h 1037430"/>
              <a:gd name="connsiteX14" fmla="*/ 834887 w 1078067"/>
              <a:gd name="connsiteY14" fmla="*/ 467586 h 1037430"/>
              <a:gd name="connsiteX15" fmla="*/ 887896 w 1078067"/>
              <a:gd name="connsiteY15" fmla="*/ 401326 h 1037430"/>
              <a:gd name="connsiteX16" fmla="*/ 927652 w 1078067"/>
              <a:gd name="connsiteY16" fmla="*/ 374821 h 1037430"/>
              <a:gd name="connsiteX17" fmla="*/ 954156 w 1078067"/>
              <a:gd name="connsiteY17" fmla="*/ 321813 h 1037430"/>
              <a:gd name="connsiteX18" fmla="*/ 980661 w 1078067"/>
              <a:gd name="connsiteY18" fmla="*/ 282056 h 1037430"/>
              <a:gd name="connsiteX19" fmla="*/ 993913 w 1078067"/>
              <a:gd name="connsiteY19" fmla="*/ 242300 h 1037430"/>
              <a:gd name="connsiteX20" fmla="*/ 1060174 w 1078067"/>
              <a:gd name="connsiteY20" fmla="*/ 189291 h 1037430"/>
              <a:gd name="connsiteX21" fmla="*/ 1060174 w 1078067"/>
              <a:gd name="connsiteY21" fmla="*/ 3760 h 1037430"/>
              <a:gd name="connsiteX22" fmla="*/ 1033669 w 1078067"/>
              <a:gd name="connsiteY22" fmla="*/ 3760 h 10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78067" h="1037430">
                <a:moveTo>
                  <a:pt x="0" y="1037430"/>
                </a:moveTo>
                <a:cubicBezTo>
                  <a:pt x="17670" y="1015343"/>
                  <a:pt x="39273" y="995895"/>
                  <a:pt x="53009" y="971169"/>
                </a:cubicBezTo>
                <a:cubicBezTo>
                  <a:pt x="102650" y="881815"/>
                  <a:pt x="27715" y="951585"/>
                  <a:pt x="92765" y="878404"/>
                </a:cubicBezTo>
                <a:cubicBezTo>
                  <a:pt x="117667" y="850389"/>
                  <a:pt x="145774" y="825395"/>
                  <a:pt x="172278" y="798891"/>
                </a:cubicBezTo>
                <a:cubicBezTo>
                  <a:pt x="185530" y="785639"/>
                  <a:pt x="196441" y="769530"/>
                  <a:pt x="212035" y="759134"/>
                </a:cubicBezTo>
                <a:cubicBezTo>
                  <a:pt x="225287" y="750299"/>
                  <a:pt x="238831" y="741887"/>
                  <a:pt x="251791" y="732630"/>
                </a:cubicBezTo>
                <a:cubicBezTo>
                  <a:pt x="269764" y="719792"/>
                  <a:pt x="285045" y="702751"/>
                  <a:pt x="304800" y="692873"/>
                </a:cubicBezTo>
                <a:cubicBezTo>
                  <a:pt x="329788" y="680379"/>
                  <a:pt x="357809" y="675204"/>
                  <a:pt x="384313" y="666369"/>
                </a:cubicBezTo>
                <a:cubicBezTo>
                  <a:pt x="475190" y="636077"/>
                  <a:pt x="362396" y="671848"/>
                  <a:pt x="490330" y="639865"/>
                </a:cubicBezTo>
                <a:cubicBezTo>
                  <a:pt x="503882" y="636477"/>
                  <a:pt x="516535" y="630001"/>
                  <a:pt x="530087" y="626613"/>
                </a:cubicBezTo>
                <a:cubicBezTo>
                  <a:pt x="551939" y="621150"/>
                  <a:pt x="574617" y="619287"/>
                  <a:pt x="596348" y="613360"/>
                </a:cubicBezTo>
                <a:cubicBezTo>
                  <a:pt x="623302" y="606009"/>
                  <a:pt x="675861" y="586856"/>
                  <a:pt x="675861" y="586856"/>
                </a:cubicBezTo>
                <a:cubicBezTo>
                  <a:pt x="705169" y="557548"/>
                  <a:pt x="718474" y="539045"/>
                  <a:pt x="755374" y="520595"/>
                </a:cubicBezTo>
                <a:cubicBezTo>
                  <a:pt x="767868" y="514348"/>
                  <a:pt x="781878" y="511760"/>
                  <a:pt x="795130" y="507343"/>
                </a:cubicBezTo>
                <a:cubicBezTo>
                  <a:pt x="808382" y="494091"/>
                  <a:pt x="822889" y="481984"/>
                  <a:pt x="834887" y="467586"/>
                </a:cubicBezTo>
                <a:cubicBezTo>
                  <a:pt x="869331" y="426253"/>
                  <a:pt x="849337" y="432174"/>
                  <a:pt x="887896" y="401326"/>
                </a:cubicBezTo>
                <a:cubicBezTo>
                  <a:pt x="900333" y="391376"/>
                  <a:pt x="914400" y="383656"/>
                  <a:pt x="927652" y="374821"/>
                </a:cubicBezTo>
                <a:cubicBezTo>
                  <a:pt x="936487" y="357152"/>
                  <a:pt x="944355" y="338965"/>
                  <a:pt x="954156" y="321813"/>
                </a:cubicBezTo>
                <a:cubicBezTo>
                  <a:pt x="962058" y="307984"/>
                  <a:pt x="973538" y="296302"/>
                  <a:pt x="980661" y="282056"/>
                </a:cubicBezTo>
                <a:cubicBezTo>
                  <a:pt x="986908" y="269562"/>
                  <a:pt x="986726" y="254278"/>
                  <a:pt x="993913" y="242300"/>
                </a:cubicBezTo>
                <a:cubicBezTo>
                  <a:pt x="1006503" y="221316"/>
                  <a:pt x="1042114" y="201331"/>
                  <a:pt x="1060174" y="189291"/>
                </a:cubicBezTo>
                <a:cubicBezTo>
                  <a:pt x="1078574" y="115688"/>
                  <a:pt x="1088933" y="99624"/>
                  <a:pt x="1060174" y="3760"/>
                </a:cubicBezTo>
                <a:cubicBezTo>
                  <a:pt x="1057635" y="-4702"/>
                  <a:pt x="1042504" y="3760"/>
                  <a:pt x="1033669" y="3760"/>
                </a:cubicBez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kumimoji="1" lang="ja-JP" altLang="en-US"/>
          </a:p>
        </p:txBody>
      </p:sp>
      <p:pic>
        <p:nvPicPr>
          <p:cNvPr id="52" name="図 51"/>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718495" y="3493671"/>
            <a:ext cx="340995" cy="272415"/>
          </a:xfrm>
          <a:prstGeom prst="rect">
            <a:avLst/>
          </a:prstGeom>
        </p:spPr>
      </p:pic>
      <p:pic>
        <p:nvPicPr>
          <p:cNvPr id="53" name="図 52"/>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8079001" y="2026653"/>
            <a:ext cx="340995" cy="312420"/>
          </a:xfrm>
          <a:prstGeom prst="rect">
            <a:avLst/>
          </a:prstGeom>
        </p:spPr>
      </p:pic>
      <p:sp>
        <p:nvSpPr>
          <p:cNvPr id="15" name="円/楕円 14"/>
          <p:cNvSpPr/>
          <p:nvPr/>
        </p:nvSpPr>
        <p:spPr>
          <a:xfrm>
            <a:off x="6954823" y="3284278"/>
            <a:ext cx="116629" cy="1166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955351" y="2257250"/>
            <a:ext cx="116629" cy="1166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36104" y="3763618"/>
            <a:ext cx="2723823" cy="369332"/>
          </a:xfrm>
          <a:prstGeom prst="rect">
            <a:avLst/>
          </a:prstGeom>
          <a:noFill/>
        </p:spPr>
        <p:txBody>
          <a:bodyPr wrap="none" rtlCol="0">
            <a:spAutoFit/>
          </a:bodyPr>
          <a:lstStyle/>
          <a:p>
            <a:r>
              <a:rPr kumimoji="1" lang="ja-JP" altLang="en-US" dirty="0" smtClean="0"/>
              <a:t>相対論的な点粒子の作用</a:t>
            </a:r>
            <a:endParaRPr kumimoji="1" lang="ja-JP" altLang="en-US" dirty="0"/>
          </a:p>
        </p:txBody>
      </p:sp>
      <p:pic>
        <p:nvPicPr>
          <p:cNvPr id="54" name="図 53"/>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1214786" y="4448313"/>
            <a:ext cx="3057525" cy="563880"/>
          </a:xfrm>
          <a:prstGeom prst="rect">
            <a:avLst/>
          </a:prstGeom>
        </p:spPr>
      </p:pic>
      <p:sp>
        <p:nvSpPr>
          <p:cNvPr id="21" name="テキスト ボックス 20"/>
          <p:cNvSpPr txBox="1"/>
          <p:nvPr/>
        </p:nvSpPr>
        <p:spPr>
          <a:xfrm>
            <a:off x="662608" y="2464905"/>
            <a:ext cx="2492990" cy="369332"/>
          </a:xfrm>
          <a:prstGeom prst="rect">
            <a:avLst/>
          </a:prstGeom>
          <a:noFill/>
        </p:spPr>
        <p:txBody>
          <a:bodyPr wrap="none" rtlCol="0">
            <a:spAutoFit/>
          </a:bodyPr>
          <a:lstStyle/>
          <a:p>
            <a:r>
              <a:rPr kumimoji="1" lang="ja-JP" altLang="en-US" dirty="0" smtClean="0"/>
              <a:t>粒子の位置を表す関数</a:t>
            </a:r>
            <a:endParaRPr kumimoji="1" lang="ja-JP" altLang="en-US" dirty="0"/>
          </a:p>
        </p:txBody>
      </p:sp>
      <p:pic>
        <p:nvPicPr>
          <p:cNvPr id="51" name="図 50"/>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3295377" y="2486992"/>
            <a:ext cx="2573655" cy="289560"/>
          </a:xfrm>
          <a:prstGeom prst="rect">
            <a:avLst/>
          </a:prstGeom>
        </p:spPr>
      </p:pic>
      <p:sp>
        <p:nvSpPr>
          <p:cNvPr id="23" name="テキスト ボックス 22"/>
          <p:cNvSpPr txBox="1"/>
          <p:nvPr/>
        </p:nvSpPr>
        <p:spPr>
          <a:xfrm>
            <a:off x="940905" y="2902227"/>
            <a:ext cx="2138727" cy="369332"/>
          </a:xfrm>
          <a:prstGeom prst="rect">
            <a:avLst/>
          </a:prstGeom>
          <a:noFill/>
        </p:spPr>
        <p:txBody>
          <a:bodyPr wrap="none" rtlCol="0">
            <a:spAutoFit/>
          </a:bodyPr>
          <a:lstStyle/>
          <a:p>
            <a:r>
              <a:rPr kumimoji="1" lang="en-US" altLang="ja-JP" dirty="0" smtClean="0"/>
              <a:t>: </a:t>
            </a:r>
            <a:r>
              <a:rPr kumimoji="1" lang="ja-JP" altLang="en-US" dirty="0" smtClean="0"/>
              <a:t>経路</a:t>
            </a:r>
            <a:r>
              <a:rPr lang="ja-JP" altLang="en-US" dirty="0" smtClean="0"/>
              <a:t>のパラメータ</a:t>
            </a:r>
            <a:endParaRPr kumimoji="1" lang="ja-JP" altLang="en-US" dirty="0"/>
          </a:p>
        </p:txBody>
      </p:sp>
      <p:pic>
        <p:nvPicPr>
          <p:cNvPr id="24" name="図 23"/>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803978" y="3043585"/>
            <a:ext cx="123825" cy="112395"/>
          </a:xfrm>
          <a:prstGeom prst="rect">
            <a:avLst/>
          </a:prstGeom>
        </p:spPr>
      </p:pic>
      <p:pic>
        <p:nvPicPr>
          <p:cNvPr id="25" name="図 24"/>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528904" y="3891722"/>
            <a:ext cx="588645" cy="175260"/>
          </a:xfrm>
          <a:prstGeom prst="rect">
            <a:avLst/>
          </a:prstGeom>
        </p:spPr>
      </p:pic>
      <p:pic>
        <p:nvPicPr>
          <p:cNvPr id="27" name="図 26"/>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7290904" y="1990035"/>
            <a:ext cx="577215" cy="171450"/>
          </a:xfrm>
          <a:prstGeom prst="rect">
            <a:avLst/>
          </a:prstGeom>
        </p:spPr>
      </p:pic>
      <p:sp>
        <p:nvSpPr>
          <p:cNvPr id="28" name="テキスト ボックス 27"/>
          <p:cNvSpPr txBox="1"/>
          <p:nvPr/>
        </p:nvSpPr>
        <p:spPr>
          <a:xfrm>
            <a:off x="278297" y="1762540"/>
            <a:ext cx="5649303" cy="369332"/>
          </a:xfrm>
          <a:prstGeom prst="rect">
            <a:avLst/>
          </a:prstGeom>
          <a:noFill/>
        </p:spPr>
        <p:txBody>
          <a:bodyPr wrap="none" rtlCol="0">
            <a:spAutoFit/>
          </a:bodyPr>
          <a:lstStyle/>
          <a:p>
            <a:r>
              <a:rPr kumimoji="1" lang="en-US" altLang="ja-JP" dirty="0" smtClean="0"/>
              <a:t>D</a:t>
            </a:r>
            <a:r>
              <a:rPr kumimoji="1" lang="ja-JP" altLang="en-US" dirty="0" smtClean="0"/>
              <a:t>次元の平坦時空を運動する相対論的粒子を考える。</a:t>
            </a:r>
            <a:endParaRPr kumimoji="1" lang="ja-JP" altLang="en-US" dirty="0"/>
          </a:p>
        </p:txBody>
      </p:sp>
      <p:sp>
        <p:nvSpPr>
          <p:cNvPr id="31" name="テキスト ボックス 30"/>
          <p:cNvSpPr txBox="1"/>
          <p:nvPr/>
        </p:nvSpPr>
        <p:spPr>
          <a:xfrm>
            <a:off x="4505739" y="4585252"/>
            <a:ext cx="2031325" cy="369332"/>
          </a:xfrm>
          <a:prstGeom prst="rect">
            <a:avLst/>
          </a:prstGeom>
          <a:noFill/>
        </p:spPr>
        <p:txBody>
          <a:bodyPr wrap="none" rtlCol="0">
            <a:spAutoFit/>
          </a:bodyPr>
          <a:lstStyle/>
          <a:p>
            <a:r>
              <a:rPr kumimoji="1" lang="ja-JP" altLang="en-US" dirty="0" smtClean="0"/>
              <a:t>作用</a:t>
            </a:r>
            <a:r>
              <a:rPr lang="ja-JP" altLang="en-US" dirty="0" smtClean="0"/>
              <a:t>は軌跡の長さ</a:t>
            </a:r>
            <a:endParaRPr kumimoji="1" lang="ja-JP" altLang="en-US" dirty="0"/>
          </a:p>
        </p:txBody>
      </p:sp>
      <p:pic>
        <p:nvPicPr>
          <p:cNvPr id="56" name="図 55"/>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1207566" y="5934603"/>
            <a:ext cx="1779270" cy="563880"/>
          </a:xfrm>
          <a:prstGeom prst="rect">
            <a:avLst/>
          </a:prstGeom>
        </p:spPr>
      </p:pic>
      <p:sp>
        <p:nvSpPr>
          <p:cNvPr id="33" name="テキスト ボックス 32"/>
          <p:cNvSpPr txBox="1"/>
          <p:nvPr/>
        </p:nvSpPr>
        <p:spPr>
          <a:xfrm>
            <a:off x="3167268" y="6029738"/>
            <a:ext cx="5240537" cy="369332"/>
          </a:xfrm>
          <a:prstGeom prst="rect">
            <a:avLst/>
          </a:prstGeom>
          <a:noFill/>
        </p:spPr>
        <p:txBody>
          <a:bodyPr wrap="none" rtlCol="0">
            <a:spAutoFit/>
          </a:bodyPr>
          <a:lstStyle/>
          <a:p>
            <a:r>
              <a:rPr kumimoji="1" lang="ja-JP" altLang="en-US" dirty="0" smtClean="0"/>
              <a:t>経路積分は全ての可能な</a:t>
            </a:r>
            <a:r>
              <a:rPr kumimoji="1" lang="en-US" altLang="ja-JP" dirty="0" smtClean="0"/>
              <a:t>path</a:t>
            </a:r>
            <a:r>
              <a:rPr kumimoji="1" lang="ja-JP" altLang="en-US" dirty="0" smtClean="0"/>
              <a:t>についての足しあげ</a:t>
            </a:r>
            <a:endParaRPr kumimoji="1" lang="ja-JP" altLang="en-US" dirty="0"/>
          </a:p>
        </p:txBody>
      </p:sp>
      <p:pic>
        <p:nvPicPr>
          <p:cNvPr id="55" name="図 54"/>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1459950" y="5117549"/>
            <a:ext cx="2821305" cy="563880"/>
          </a:xfrm>
          <a:prstGeom prst="rect">
            <a:avLst/>
          </a:prstGeom>
        </p:spPr>
      </p:pic>
      <p:pic>
        <p:nvPicPr>
          <p:cNvPr id="44" name="図 43"/>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5084416" y="5031407"/>
            <a:ext cx="1346835" cy="302895"/>
          </a:xfrm>
          <a:prstGeom prst="rect">
            <a:avLst/>
          </a:prstGeom>
        </p:spPr>
      </p:pic>
      <p:sp>
        <p:nvSpPr>
          <p:cNvPr id="42" name="テキスト ボックス 41"/>
          <p:cNvSpPr txBox="1"/>
          <p:nvPr/>
        </p:nvSpPr>
        <p:spPr>
          <a:xfrm>
            <a:off x="6427303" y="5022572"/>
            <a:ext cx="1569660" cy="369332"/>
          </a:xfrm>
          <a:prstGeom prst="rect">
            <a:avLst/>
          </a:prstGeom>
          <a:noFill/>
        </p:spPr>
        <p:txBody>
          <a:bodyPr wrap="none" rtlCol="0">
            <a:spAutoFit/>
          </a:bodyPr>
          <a:lstStyle/>
          <a:p>
            <a:r>
              <a:rPr kumimoji="1" lang="ja-JP" altLang="en-US" dirty="0" smtClean="0"/>
              <a:t>の平坦な計量</a:t>
            </a:r>
            <a:endParaRPr kumimoji="1" lang="ja-JP" altLang="en-US" dirty="0"/>
          </a:p>
        </p:txBody>
      </p:sp>
      <p:pic>
        <p:nvPicPr>
          <p:cNvPr id="47" name="図 46"/>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5091042" y="5515111"/>
            <a:ext cx="335280" cy="114300"/>
          </a:xfrm>
          <a:prstGeom prst="rect">
            <a:avLst/>
          </a:prstGeom>
        </p:spPr>
      </p:pic>
      <p:sp>
        <p:nvSpPr>
          <p:cNvPr id="48" name="テキスト ボックス 47"/>
          <p:cNvSpPr txBox="1"/>
          <p:nvPr/>
        </p:nvSpPr>
        <p:spPr>
          <a:xfrm>
            <a:off x="5446645" y="5393634"/>
            <a:ext cx="1338828" cy="369332"/>
          </a:xfrm>
          <a:prstGeom prst="rect">
            <a:avLst/>
          </a:prstGeom>
          <a:noFill/>
        </p:spPr>
        <p:txBody>
          <a:bodyPr wrap="none" rtlCol="0">
            <a:spAutoFit/>
          </a:bodyPr>
          <a:lstStyle/>
          <a:p>
            <a:r>
              <a:rPr kumimoji="1" lang="ja-JP" altLang="en-US" dirty="0" smtClean="0"/>
              <a:t>粒子の質量</a:t>
            </a:r>
            <a:endParaRPr kumimoji="1" lang="ja-JP" altLang="en-US" dirty="0"/>
          </a:p>
        </p:txBody>
      </p:sp>
      <p:sp>
        <p:nvSpPr>
          <p:cNvPr id="49" name="左中かっこ 48"/>
          <p:cNvSpPr/>
          <p:nvPr/>
        </p:nvSpPr>
        <p:spPr>
          <a:xfrm>
            <a:off x="4784034" y="5102087"/>
            <a:ext cx="198783" cy="58309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0" name="テキスト ボックス 49"/>
          <p:cNvSpPr txBox="1"/>
          <p:nvPr/>
        </p:nvSpPr>
        <p:spPr>
          <a:xfrm>
            <a:off x="7434469" y="3299791"/>
            <a:ext cx="1192506" cy="646331"/>
          </a:xfrm>
          <a:prstGeom prst="rect">
            <a:avLst/>
          </a:prstGeom>
          <a:noFill/>
        </p:spPr>
        <p:txBody>
          <a:bodyPr wrap="none" rtlCol="0">
            <a:spAutoFit/>
          </a:bodyPr>
          <a:lstStyle/>
          <a:p>
            <a:pPr algn="ctr"/>
            <a:r>
              <a:rPr kumimoji="1" lang="en-US" altLang="ja-JP" dirty="0" smtClean="0"/>
              <a:t>World line </a:t>
            </a:r>
          </a:p>
          <a:p>
            <a:pPr algn="ctr"/>
            <a:r>
              <a:rPr kumimoji="1" lang="en-US" altLang="ja-JP" dirty="0" smtClean="0"/>
              <a:t>(</a:t>
            </a:r>
            <a:r>
              <a:rPr kumimoji="1" lang="ja-JP" altLang="en-US" dirty="0" smtClean="0"/>
              <a:t>世界線</a:t>
            </a:r>
            <a:r>
              <a:rPr kumimoji="1" lang="en-US" altLang="ja-JP" dirty="0" smtClean="0"/>
              <a:t>)</a:t>
            </a:r>
            <a:endParaRPr kumimoji="1" lang="ja-JP" altLang="en-US" dirty="0"/>
          </a:p>
        </p:txBody>
      </p:sp>
    </p:spTree>
    <p:extLst>
      <p:ext uri="{BB962C8B-B14F-4D97-AF65-F5344CB8AC3E}">
        <p14:creationId xmlns:p14="http://schemas.microsoft.com/office/powerpoint/2010/main" val="153437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par>
                                <p:cTn id="20" presetID="22" presetClass="entr" presetSubtype="4"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par>
                                <p:cTn id="23" presetID="22" presetClass="entr" presetSubtype="4"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down)">
                                      <p:cBhvr>
                                        <p:cTn id="34" dur="500"/>
                                        <p:tgtEl>
                                          <p:spTgt spid="4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p:bldP spid="33" grpId="0"/>
      <p:bldP spid="42" grpId="0"/>
      <p:bldP spid="48" grpId="0"/>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15617" y="3190196"/>
            <a:ext cx="7712766" cy="1252728"/>
          </a:xfrm>
        </p:spPr>
        <p:txBody>
          <a:bodyPr>
            <a:normAutofit/>
          </a:bodyPr>
          <a:lstStyle/>
          <a:p>
            <a:r>
              <a:rPr kumimoji="1" lang="ja-JP" altLang="en-US" dirty="0" smtClean="0"/>
              <a:t>１．非可換空間と行列正則化</a:t>
            </a:r>
            <a:endParaRPr kumimoji="1" lang="ja-JP" altLang="en-US" dirty="0"/>
          </a:p>
        </p:txBody>
      </p:sp>
    </p:spTree>
    <p:extLst>
      <p:ext uri="{BB962C8B-B14F-4D97-AF65-F5344CB8AC3E}">
        <p14:creationId xmlns:p14="http://schemas.microsoft.com/office/powerpoint/2010/main" val="29558721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点粒子の作用</a:t>
            </a:r>
            <a:endParaRPr kumimoji="1" lang="ja-JP" altLang="en-US" dirty="0"/>
          </a:p>
        </p:txBody>
      </p:sp>
      <p:sp>
        <p:nvSpPr>
          <p:cNvPr id="4" name="テキスト ボックス 3"/>
          <p:cNvSpPr txBox="1"/>
          <p:nvPr/>
        </p:nvSpPr>
        <p:spPr>
          <a:xfrm>
            <a:off x="291549" y="2411898"/>
            <a:ext cx="6816290" cy="369332"/>
          </a:xfrm>
          <a:prstGeom prst="rect">
            <a:avLst/>
          </a:prstGeom>
          <a:noFill/>
        </p:spPr>
        <p:txBody>
          <a:bodyPr wrap="none" rtlCol="0">
            <a:spAutoFit/>
          </a:bodyPr>
          <a:lstStyle/>
          <a:p>
            <a:r>
              <a:rPr kumimoji="1" lang="ja-JP" altLang="en-US" dirty="0" smtClean="0"/>
              <a:t>質量</a:t>
            </a:r>
            <a:r>
              <a:rPr lang="en-US" altLang="ja-JP" dirty="0" smtClean="0"/>
              <a:t>O</a:t>
            </a:r>
            <a:r>
              <a:rPr kumimoji="1" lang="ja-JP" altLang="en-US" dirty="0" smtClean="0"/>
              <a:t>の時はどうするか？ポリヤコフ型作用というものがある。</a:t>
            </a:r>
            <a:endParaRPr kumimoji="1" lang="ja-JP" altLang="en-US" dirty="0"/>
          </a:p>
        </p:txBody>
      </p:sp>
      <p:pic>
        <p:nvPicPr>
          <p:cNvPr id="14" name="図 1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420193" y="1724993"/>
            <a:ext cx="2686050" cy="563880"/>
          </a:xfrm>
          <a:prstGeom prst="rect">
            <a:avLst/>
          </a:prstGeom>
        </p:spPr>
      </p:pic>
      <p:sp>
        <p:nvSpPr>
          <p:cNvPr id="10" name="テキスト ボックス 9"/>
          <p:cNvSpPr txBox="1"/>
          <p:nvPr/>
        </p:nvSpPr>
        <p:spPr>
          <a:xfrm>
            <a:off x="265043" y="6970643"/>
            <a:ext cx="4108817" cy="369332"/>
          </a:xfrm>
          <a:prstGeom prst="rect">
            <a:avLst/>
          </a:prstGeom>
          <a:noFill/>
        </p:spPr>
        <p:txBody>
          <a:bodyPr wrap="none" rtlCol="0">
            <a:spAutoFit/>
          </a:bodyPr>
          <a:lstStyle/>
          <a:p>
            <a:r>
              <a:rPr kumimoji="1" lang="ja-JP" altLang="en-US" dirty="0" smtClean="0"/>
              <a:t>正準量子化はどうすればよかったか？</a:t>
            </a:r>
            <a:endParaRPr kumimoji="1" lang="ja-JP" altLang="en-US" dirty="0"/>
          </a:p>
        </p:txBody>
      </p:sp>
      <p:sp>
        <p:nvSpPr>
          <p:cNvPr id="11" name="テキスト ボックス 10"/>
          <p:cNvSpPr txBox="1"/>
          <p:nvPr/>
        </p:nvSpPr>
        <p:spPr>
          <a:xfrm>
            <a:off x="702365" y="7553738"/>
            <a:ext cx="8079456" cy="923330"/>
          </a:xfrm>
          <a:prstGeom prst="rect">
            <a:avLst/>
          </a:prstGeom>
          <a:noFill/>
        </p:spPr>
        <p:txBody>
          <a:bodyPr wrap="none" rtlCol="0">
            <a:spAutoFit/>
          </a:bodyPr>
          <a:lstStyle/>
          <a:p>
            <a:r>
              <a:rPr kumimoji="1" lang="ja-JP" altLang="en-US" dirty="0" smtClean="0"/>
              <a:t>① 共役な運動量　　を求める。</a:t>
            </a:r>
            <a:endParaRPr kumimoji="1" lang="en-US" altLang="ja-JP" dirty="0" smtClean="0"/>
          </a:p>
          <a:p>
            <a:pPr marL="342900" indent="-342900">
              <a:buAutoNum type="circleNumDbPlain" startAt="2"/>
            </a:pPr>
            <a:r>
              <a:rPr lang="ja-JP" altLang="en-US" dirty="0" smtClean="0"/>
              <a:t>　　と　　の間に正準交換関係を課す。</a:t>
            </a:r>
            <a:endParaRPr lang="en-US" altLang="ja-JP" dirty="0" smtClean="0"/>
          </a:p>
          <a:p>
            <a:r>
              <a:rPr kumimoji="1" lang="ja-JP" altLang="en-US" dirty="0" smtClean="0"/>
              <a:t>③ 生成消滅演算子や状態（真空、第１励起、第２励起・・・）を構成する。</a:t>
            </a:r>
            <a:endParaRPr kumimoji="1" lang="ja-JP" altLang="en-US" dirty="0"/>
          </a:p>
        </p:txBody>
      </p:sp>
      <p:pic>
        <p:nvPicPr>
          <p:cNvPr id="12" name="図 1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426819" y="3017082"/>
            <a:ext cx="3488055" cy="563880"/>
          </a:xfrm>
          <a:prstGeom prst="rect">
            <a:avLst/>
          </a:prstGeom>
        </p:spPr>
      </p:pic>
      <p:pic>
        <p:nvPicPr>
          <p:cNvPr id="13" name="図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654261" y="3268873"/>
            <a:ext cx="120015" cy="167640"/>
          </a:xfrm>
          <a:prstGeom prst="rect">
            <a:avLst/>
          </a:prstGeom>
        </p:spPr>
      </p:pic>
      <p:sp>
        <p:nvSpPr>
          <p:cNvPr id="15" name="テキスト ボックス 14"/>
          <p:cNvSpPr txBox="1"/>
          <p:nvPr/>
        </p:nvSpPr>
        <p:spPr>
          <a:xfrm>
            <a:off x="5791201" y="3167273"/>
            <a:ext cx="1107996" cy="369332"/>
          </a:xfrm>
          <a:prstGeom prst="rect">
            <a:avLst/>
          </a:prstGeom>
          <a:noFill/>
        </p:spPr>
        <p:txBody>
          <a:bodyPr wrap="none" rtlCol="0">
            <a:spAutoFit/>
          </a:bodyPr>
          <a:lstStyle/>
          <a:p>
            <a:r>
              <a:rPr kumimoji="1" lang="ja-JP" altLang="en-US" dirty="0" smtClean="0"/>
              <a:t>は補助場</a:t>
            </a:r>
            <a:endParaRPr kumimoji="1" lang="ja-JP" altLang="en-US" dirty="0"/>
          </a:p>
        </p:txBody>
      </p:sp>
      <p:pic>
        <p:nvPicPr>
          <p:cNvPr id="16" name="図 15"/>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13026" y="3938107"/>
            <a:ext cx="120015" cy="167640"/>
          </a:xfrm>
          <a:prstGeom prst="rect">
            <a:avLst/>
          </a:prstGeom>
        </p:spPr>
      </p:pic>
      <p:sp>
        <p:nvSpPr>
          <p:cNvPr id="17" name="テキスト ボックス 16"/>
          <p:cNvSpPr txBox="1"/>
          <p:nvPr/>
        </p:nvSpPr>
        <p:spPr>
          <a:xfrm>
            <a:off x="530087" y="3856385"/>
            <a:ext cx="1569660" cy="369332"/>
          </a:xfrm>
          <a:prstGeom prst="rect">
            <a:avLst/>
          </a:prstGeom>
          <a:noFill/>
        </p:spPr>
        <p:txBody>
          <a:bodyPr wrap="none" rtlCol="0">
            <a:spAutoFit/>
          </a:bodyPr>
          <a:lstStyle/>
          <a:p>
            <a:r>
              <a:rPr kumimoji="1" lang="ja-JP" altLang="en-US" dirty="0" smtClean="0"/>
              <a:t>の運動方程式</a:t>
            </a:r>
            <a:endParaRPr kumimoji="1" lang="ja-JP" altLang="en-US" dirty="0"/>
          </a:p>
        </p:txBody>
      </p:sp>
      <p:pic>
        <p:nvPicPr>
          <p:cNvPr id="19" name="図 18"/>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982873" y="4468195"/>
            <a:ext cx="4474845" cy="563880"/>
          </a:xfrm>
          <a:prstGeom prst="rect">
            <a:avLst/>
          </a:prstGeom>
        </p:spPr>
      </p:pic>
      <p:pic>
        <p:nvPicPr>
          <p:cNvPr id="21" name="図 20"/>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6727688" y="4541080"/>
            <a:ext cx="1925955" cy="312420"/>
          </a:xfrm>
          <a:prstGeom prst="rect">
            <a:avLst/>
          </a:prstGeom>
        </p:spPr>
      </p:pic>
      <p:sp>
        <p:nvSpPr>
          <p:cNvPr id="22" name="テキスト ボックス 21"/>
          <p:cNvSpPr txBox="1"/>
          <p:nvPr/>
        </p:nvSpPr>
        <p:spPr>
          <a:xfrm>
            <a:off x="331305" y="5274366"/>
            <a:ext cx="3877985" cy="369332"/>
          </a:xfrm>
          <a:prstGeom prst="rect">
            <a:avLst/>
          </a:prstGeom>
          <a:noFill/>
        </p:spPr>
        <p:txBody>
          <a:bodyPr wrap="none" rtlCol="0">
            <a:spAutoFit/>
          </a:bodyPr>
          <a:lstStyle/>
          <a:p>
            <a:r>
              <a:rPr kumimoji="1" lang="ja-JP" altLang="en-US" dirty="0" smtClean="0"/>
              <a:t>これをポリヤコフ型に代入すると、</a:t>
            </a:r>
            <a:endParaRPr kumimoji="1" lang="ja-JP" altLang="en-US" dirty="0"/>
          </a:p>
        </p:txBody>
      </p:sp>
      <p:sp>
        <p:nvSpPr>
          <p:cNvPr id="23" name="右矢印 22"/>
          <p:cNvSpPr/>
          <p:nvPr/>
        </p:nvSpPr>
        <p:spPr>
          <a:xfrm>
            <a:off x="5857461" y="4651515"/>
            <a:ext cx="543339" cy="185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982870" y="5780159"/>
            <a:ext cx="6059805" cy="563880"/>
          </a:xfrm>
          <a:prstGeom prst="rect">
            <a:avLst/>
          </a:prstGeom>
        </p:spPr>
      </p:pic>
      <p:sp>
        <p:nvSpPr>
          <p:cNvPr id="26" name="テキスト ボックス 25"/>
          <p:cNvSpPr txBox="1"/>
          <p:nvPr/>
        </p:nvSpPr>
        <p:spPr>
          <a:xfrm>
            <a:off x="397567" y="6467061"/>
            <a:ext cx="7802136" cy="369332"/>
          </a:xfrm>
          <a:prstGeom prst="rect">
            <a:avLst/>
          </a:prstGeom>
          <a:noFill/>
        </p:spPr>
        <p:txBody>
          <a:bodyPr wrap="none" rtlCol="0">
            <a:spAutoFit/>
          </a:bodyPr>
          <a:lstStyle/>
          <a:p>
            <a:r>
              <a:rPr kumimoji="1" lang="ja-JP" altLang="en-US" dirty="0" smtClean="0"/>
              <a:t>となってもとに戻る。弦理論はこれを一次元高くしたもので与えられる。</a:t>
            </a:r>
            <a:endParaRPr kumimoji="1" lang="ja-JP" altLang="en-US" dirty="0"/>
          </a:p>
        </p:txBody>
      </p:sp>
    </p:spTree>
    <p:extLst>
      <p:ext uri="{BB962C8B-B14F-4D97-AF65-F5344CB8AC3E}">
        <p14:creationId xmlns:p14="http://schemas.microsoft.com/office/powerpoint/2010/main" val="106528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2" grpId="0"/>
      <p:bldP spid="23" grpId="0" animBg="1"/>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936974" y="1550504"/>
            <a:ext cx="3114261" cy="27564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弦の作用</a:t>
            </a:r>
            <a:endParaRPr kumimoji="1" lang="ja-JP" altLang="en-US" dirty="0"/>
          </a:p>
        </p:txBody>
      </p:sp>
      <p:sp>
        <p:nvSpPr>
          <p:cNvPr id="4" name="フリーフォーム 3"/>
          <p:cNvSpPr/>
          <p:nvPr/>
        </p:nvSpPr>
        <p:spPr>
          <a:xfrm>
            <a:off x="6440557" y="2054051"/>
            <a:ext cx="2186609" cy="1418019"/>
          </a:xfrm>
          <a:custGeom>
            <a:avLst/>
            <a:gdLst>
              <a:gd name="connsiteX0" fmla="*/ 0 w 2186609"/>
              <a:gd name="connsiteY0" fmla="*/ 874680 h 1418019"/>
              <a:gd name="connsiteX1" fmla="*/ 0 w 2186609"/>
              <a:gd name="connsiteY1" fmla="*/ 874680 h 1418019"/>
              <a:gd name="connsiteX2" fmla="*/ 92765 w 2186609"/>
              <a:gd name="connsiteY2" fmla="*/ 808419 h 1418019"/>
              <a:gd name="connsiteX3" fmla="*/ 119270 w 2186609"/>
              <a:gd name="connsiteY3" fmla="*/ 768662 h 1418019"/>
              <a:gd name="connsiteX4" fmla="*/ 212035 w 2186609"/>
              <a:gd name="connsiteY4" fmla="*/ 675897 h 1418019"/>
              <a:gd name="connsiteX5" fmla="*/ 251791 w 2186609"/>
              <a:gd name="connsiteY5" fmla="*/ 636140 h 1418019"/>
              <a:gd name="connsiteX6" fmla="*/ 331304 w 2186609"/>
              <a:gd name="connsiteY6" fmla="*/ 609636 h 1418019"/>
              <a:gd name="connsiteX7" fmla="*/ 397565 w 2186609"/>
              <a:gd name="connsiteY7" fmla="*/ 569880 h 1418019"/>
              <a:gd name="connsiteX8" fmla="*/ 437322 w 2186609"/>
              <a:gd name="connsiteY8" fmla="*/ 543375 h 1418019"/>
              <a:gd name="connsiteX9" fmla="*/ 477078 w 2186609"/>
              <a:gd name="connsiteY9" fmla="*/ 530123 h 1418019"/>
              <a:gd name="connsiteX10" fmla="*/ 556591 w 2186609"/>
              <a:gd name="connsiteY10" fmla="*/ 490367 h 1418019"/>
              <a:gd name="connsiteX11" fmla="*/ 662609 w 2186609"/>
              <a:gd name="connsiteY11" fmla="*/ 410854 h 1418019"/>
              <a:gd name="connsiteX12" fmla="*/ 742122 w 2186609"/>
              <a:gd name="connsiteY12" fmla="*/ 384349 h 1418019"/>
              <a:gd name="connsiteX13" fmla="*/ 834887 w 2186609"/>
              <a:gd name="connsiteY13" fmla="*/ 278332 h 1418019"/>
              <a:gd name="connsiteX14" fmla="*/ 887896 w 2186609"/>
              <a:gd name="connsiteY14" fmla="*/ 251827 h 1418019"/>
              <a:gd name="connsiteX15" fmla="*/ 927652 w 2186609"/>
              <a:gd name="connsiteY15" fmla="*/ 172314 h 1418019"/>
              <a:gd name="connsiteX16" fmla="*/ 993913 w 2186609"/>
              <a:gd name="connsiteY16" fmla="*/ 79549 h 1418019"/>
              <a:gd name="connsiteX17" fmla="*/ 1060174 w 2186609"/>
              <a:gd name="connsiteY17" fmla="*/ 13288 h 1418019"/>
              <a:gd name="connsiteX18" fmla="*/ 1113183 w 2186609"/>
              <a:gd name="connsiteY18" fmla="*/ 79549 h 1418019"/>
              <a:gd name="connsiteX19" fmla="*/ 1152939 w 2186609"/>
              <a:gd name="connsiteY19" fmla="*/ 92801 h 1418019"/>
              <a:gd name="connsiteX20" fmla="*/ 1179444 w 2186609"/>
              <a:gd name="connsiteY20" fmla="*/ 119306 h 1418019"/>
              <a:gd name="connsiteX21" fmla="*/ 1219200 w 2186609"/>
              <a:gd name="connsiteY21" fmla="*/ 132558 h 1418019"/>
              <a:gd name="connsiteX22" fmla="*/ 1232452 w 2186609"/>
              <a:gd name="connsiteY22" fmla="*/ 172314 h 1418019"/>
              <a:gd name="connsiteX23" fmla="*/ 1298713 w 2186609"/>
              <a:gd name="connsiteY23" fmla="*/ 225323 h 1418019"/>
              <a:gd name="connsiteX24" fmla="*/ 1351722 w 2186609"/>
              <a:gd name="connsiteY24" fmla="*/ 265080 h 1418019"/>
              <a:gd name="connsiteX25" fmla="*/ 1431235 w 2186609"/>
              <a:gd name="connsiteY25" fmla="*/ 291584 h 1418019"/>
              <a:gd name="connsiteX26" fmla="*/ 1470991 w 2186609"/>
              <a:gd name="connsiteY26" fmla="*/ 304836 h 1418019"/>
              <a:gd name="connsiteX27" fmla="*/ 1563757 w 2186609"/>
              <a:gd name="connsiteY27" fmla="*/ 331340 h 1418019"/>
              <a:gd name="connsiteX28" fmla="*/ 1775791 w 2186609"/>
              <a:gd name="connsiteY28" fmla="*/ 397601 h 1418019"/>
              <a:gd name="connsiteX29" fmla="*/ 1855304 w 2186609"/>
              <a:gd name="connsiteY29" fmla="*/ 424106 h 1418019"/>
              <a:gd name="connsiteX30" fmla="*/ 1895061 w 2186609"/>
              <a:gd name="connsiteY30" fmla="*/ 437358 h 1418019"/>
              <a:gd name="connsiteX31" fmla="*/ 2027583 w 2186609"/>
              <a:gd name="connsiteY31" fmla="*/ 450610 h 1418019"/>
              <a:gd name="connsiteX32" fmla="*/ 2067339 w 2186609"/>
              <a:gd name="connsiteY32" fmla="*/ 477114 h 1418019"/>
              <a:gd name="connsiteX33" fmla="*/ 2107096 w 2186609"/>
              <a:gd name="connsiteY33" fmla="*/ 490367 h 1418019"/>
              <a:gd name="connsiteX34" fmla="*/ 2146852 w 2186609"/>
              <a:gd name="connsiteY34" fmla="*/ 543375 h 1418019"/>
              <a:gd name="connsiteX35" fmla="*/ 2186609 w 2186609"/>
              <a:gd name="connsiteY35" fmla="*/ 636140 h 1418019"/>
              <a:gd name="connsiteX36" fmla="*/ 2080591 w 2186609"/>
              <a:gd name="connsiteY36" fmla="*/ 715654 h 1418019"/>
              <a:gd name="connsiteX37" fmla="*/ 2040835 w 2186609"/>
              <a:gd name="connsiteY37" fmla="*/ 742158 h 1418019"/>
              <a:gd name="connsiteX38" fmla="*/ 1987826 w 2186609"/>
              <a:gd name="connsiteY38" fmla="*/ 808419 h 1418019"/>
              <a:gd name="connsiteX39" fmla="*/ 1961322 w 2186609"/>
              <a:gd name="connsiteY39" fmla="*/ 848175 h 1418019"/>
              <a:gd name="connsiteX40" fmla="*/ 1828800 w 2186609"/>
              <a:gd name="connsiteY40" fmla="*/ 927688 h 1418019"/>
              <a:gd name="connsiteX41" fmla="*/ 1762539 w 2186609"/>
              <a:gd name="connsiteY41" fmla="*/ 993949 h 1418019"/>
              <a:gd name="connsiteX42" fmla="*/ 1709530 w 2186609"/>
              <a:gd name="connsiteY42" fmla="*/ 1020454 h 1418019"/>
              <a:gd name="connsiteX43" fmla="*/ 1643270 w 2186609"/>
              <a:gd name="connsiteY43" fmla="*/ 1033706 h 1418019"/>
              <a:gd name="connsiteX44" fmla="*/ 1590261 w 2186609"/>
              <a:gd name="connsiteY44" fmla="*/ 1046958 h 1418019"/>
              <a:gd name="connsiteX45" fmla="*/ 1497496 w 2186609"/>
              <a:gd name="connsiteY45" fmla="*/ 1113219 h 1418019"/>
              <a:gd name="connsiteX46" fmla="*/ 1417983 w 2186609"/>
              <a:gd name="connsiteY46" fmla="*/ 1166227 h 1418019"/>
              <a:gd name="connsiteX47" fmla="*/ 1391478 w 2186609"/>
              <a:gd name="connsiteY47" fmla="*/ 1192732 h 1418019"/>
              <a:gd name="connsiteX48" fmla="*/ 1298713 w 2186609"/>
              <a:gd name="connsiteY48" fmla="*/ 1232488 h 1418019"/>
              <a:gd name="connsiteX49" fmla="*/ 1179444 w 2186609"/>
              <a:gd name="connsiteY49" fmla="*/ 1325254 h 1418019"/>
              <a:gd name="connsiteX50" fmla="*/ 1152939 w 2186609"/>
              <a:gd name="connsiteY50" fmla="*/ 1365010 h 1418019"/>
              <a:gd name="connsiteX51" fmla="*/ 1113183 w 2186609"/>
              <a:gd name="connsiteY51" fmla="*/ 1391514 h 1418019"/>
              <a:gd name="connsiteX52" fmla="*/ 1086678 w 2186609"/>
              <a:gd name="connsiteY52" fmla="*/ 1418019 h 1418019"/>
              <a:gd name="connsiteX53" fmla="*/ 901148 w 2186609"/>
              <a:gd name="connsiteY53" fmla="*/ 1404767 h 1418019"/>
              <a:gd name="connsiteX54" fmla="*/ 874644 w 2186609"/>
              <a:gd name="connsiteY54" fmla="*/ 1378262 h 1418019"/>
              <a:gd name="connsiteX55" fmla="*/ 821635 w 2186609"/>
              <a:gd name="connsiteY55" fmla="*/ 1365010 h 1418019"/>
              <a:gd name="connsiteX56" fmla="*/ 781878 w 2186609"/>
              <a:gd name="connsiteY56" fmla="*/ 1351758 h 1418019"/>
              <a:gd name="connsiteX57" fmla="*/ 715617 w 2186609"/>
              <a:gd name="connsiteY57" fmla="*/ 1285497 h 1418019"/>
              <a:gd name="connsiteX58" fmla="*/ 675861 w 2186609"/>
              <a:gd name="connsiteY58" fmla="*/ 1258993 h 1418019"/>
              <a:gd name="connsiteX59" fmla="*/ 622852 w 2186609"/>
              <a:gd name="connsiteY59" fmla="*/ 1205984 h 1418019"/>
              <a:gd name="connsiteX60" fmla="*/ 583096 w 2186609"/>
              <a:gd name="connsiteY60" fmla="*/ 1126471 h 1418019"/>
              <a:gd name="connsiteX61" fmla="*/ 503583 w 2186609"/>
              <a:gd name="connsiteY61" fmla="*/ 1099967 h 1418019"/>
              <a:gd name="connsiteX62" fmla="*/ 437322 w 2186609"/>
              <a:gd name="connsiteY62" fmla="*/ 1046958 h 1418019"/>
              <a:gd name="connsiteX63" fmla="*/ 410817 w 2186609"/>
              <a:gd name="connsiteY63" fmla="*/ 1020454 h 1418019"/>
              <a:gd name="connsiteX64" fmla="*/ 251791 w 2186609"/>
              <a:gd name="connsiteY64" fmla="*/ 980697 h 1418019"/>
              <a:gd name="connsiteX65" fmla="*/ 145774 w 2186609"/>
              <a:gd name="connsiteY65" fmla="*/ 954193 h 1418019"/>
              <a:gd name="connsiteX66" fmla="*/ 39757 w 2186609"/>
              <a:gd name="connsiteY66" fmla="*/ 901184 h 1418019"/>
              <a:gd name="connsiteX67" fmla="*/ 0 w 2186609"/>
              <a:gd name="connsiteY67" fmla="*/ 887932 h 1418019"/>
              <a:gd name="connsiteX68" fmla="*/ 0 w 2186609"/>
              <a:gd name="connsiteY68" fmla="*/ 874680 h 14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186609" h="1418019">
                <a:moveTo>
                  <a:pt x="0" y="874680"/>
                </a:moveTo>
                <a:lnTo>
                  <a:pt x="0" y="874680"/>
                </a:lnTo>
                <a:cubicBezTo>
                  <a:pt x="30922" y="852593"/>
                  <a:pt x="64364" y="833665"/>
                  <a:pt x="92765" y="808419"/>
                </a:cubicBezTo>
                <a:cubicBezTo>
                  <a:pt x="104669" y="797837"/>
                  <a:pt x="108782" y="780649"/>
                  <a:pt x="119270" y="768662"/>
                </a:cubicBezTo>
                <a:cubicBezTo>
                  <a:pt x="119310" y="768616"/>
                  <a:pt x="193465" y="694467"/>
                  <a:pt x="212035" y="675897"/>
                </a:cubicBezTo>
                <a:cubicBezTo>
                  <a:pt x="225287" y="662645"/>
                  <a:pt x="234011" y="642066"/>
                  <a:pt x="251791" y="636140"/>
                </a:cubicBezTo>
                <a:lnTo>
                  <a:pt x="331304" y="609636"/>
                </a:lnTo>
                <a:cubicBezTo>
                  <a:pt x="383076" y="557866"/>
                  <a:pt x="328751" y="604288"/>
                  <a:pt x="397565" y="569880"/>
                </a:cubicBezTo>
                <a:cubicBezTo>
                  <a:pt x="411811" y="562757"/>
                  <a:pt x="423076" y="550498"/>
                  <a:pt x="437322" y="543375"/>
                </a:cubicBezTo>
                <a:cubicBezTo>
                  <a:pt x="449816" y="537128"/>
                  <a:pt x="464584" y="536370"/>
                  <a:pt x="477078" y="530123"/>
                </a:cubicBezTo>
                <a:cubicBezTo>
                  <a:pt x="579836" y="478744"/>
                  <a:pt x="456664" y="523676"/>
                  <a:pt x="556591" y="490367"/>
                </a:cubicBezTo>
                <a:cubicBezTo>
                  <a:pt x="587988" y="458970"/>
                  <a:pt x="617653" y="425840"/>
                  <a:pt x="662609" y="410854"/>
                </a:cubicBezTo>
                <a:lnTo>
                  <a:pt x="742122" y="384349"/>
                </a:lnTo>
                <a:cubicBezTo>
                  <a:pt x="766188" y="348249"/>
                  <a:pt x="796125" y="297713"/>
                  <a:pt x="834887" y="278332"/>
                </a:cubicBezTo>
                <a:lnTo>
                  <a:pt x="887896" y="251827"/>
                </a:lnTo>
                <a:cubicBezTo>
                  <a:pt x="963858" y="137884"/>
                  <a:pt x="872781" y="282054"/>
                  <a:pt x="927652" y="172314"/>
                </a:cubicBezTo>
                <a:cubicBezTo>
                  <a:pt x="937337" y="152944"/>
                  <a:pt x="984916" y="91545"/>
                  <a:pt x="993913" y="79549"/>
                </a:cubicBezTo>
                <a:cubicBezTo>
                  <a:pt x="1024834" y="-13216"/>
                  <a:pt x="993913" y="-8799"/>
                  <a:pt x="1060174" y="13288"/>
                </a:cubicBezTo>
                <a:cubicBezTo>
                  <a:pt x="1072214" y="31348"/>
                  <a:pt x="1092199" y="66959"/>
                  <a:pt x="1113183" y="79549"/>
                </a:cubicBezTo>
                <a:cubicBezTo>
                  <a:pt x="1125161" y="86736"/>
                  <a:pt x="1139687" y="88384"/>
                  <a:pt x="1152939" y="92801"/>
                </a:cubicBezTo>
                <a:cubicBezTo>
                  <a:pt x="1161774" y="101636"/>
                  <a:pt x="1168730" y="112878"/>
                  <a:pt x="1179444" y="119306"/>
                </a:cubicBezTo>
                <a:cubicBezTo>
                  <a:pt x="1191422" y="126493"/>
                  <a:pt x="1209323" y="122681"/>
                  <a:pt x="1219200" y="132558"/>
                </a:cubicBezTo>
                <a:cubicBezTo>
                  <a:pt x="1229077" y="142435"/>
                  <a:pt x="1225265" y="160336"/>
                  <a:pt x="1232452" y="172314"/>
                </a:cubicBezTo>
                <a:cubicBezTo>
                  <a:pt x="1245750" y="194476"/>
                  <a:pt x="1279752" y="211780"/>
                  <a:pt x="1298713" y="225323"/>
                </a:cubicBezTo>
                <a:cubicBezTo>
                  <a:pt x="1316686" y="238161"/>
                  <a:pt x="1331967" y="255202"/>
                  <a:pt x="1351722" y="265080"/>
                </a:cubicBezTo>
                <a:cubicBezTo>
                  <a:pt x="1376710" y="277574"/>
                  <a:pt x="1404731" y="282749"/>
                  <a:pt x="1431235" y="291584"/>
                </a:cubicBezTo>
                <a:cubicBezTo>
                  <a:pt x="1444487" y="296001"/>
                  <a:pt x="1457439" y="301448"/>
                  <a:pt x="1470991" y="304836"/>
                </a:cubicBezTo>
                <a:cubicBezTo>
                  <a:pt x="1537552" y="321476"/>
                  <a:pt x="1506721" y="312329"/>
                  <a:pt x="1563757" y="331340"/>
                </a:cubicBezTo>
                <a:cubicBezTo>
                  <a:pt x="1680208" y="408974"/>
                  <a:pt x="1611574" y="381179"/>
                  <a:pt x="1775791" y="397601"/>
                </a:cubicBezTo>
                <a:lnTo>
                  <a:pt x="1855304" y="424106"/>
                </a:lnTo>
                <a:cubicBezTo>
                  <a:pt x="1868556" y="428523"/>
                  <a:pt x="1881161" y="435968"/>
                  <a:pt x="1895061" y="437358"/>
                </a:cubicBezTo>
                <a:lnTo>
                  <a:pt x="2027583" y="450610"/>
                </a:lnTo>
                <a:cubicBezTo>
                  <a:pt x="2040835" y="459445"/>
                  <a:pt x="2053094" y="469991"/>
                  <a:pt x="2067339" y="477114"/>
                </a:cubicBezTo>
                <a:cubicBezTo>
                  <a:pt x="2079833" y="483361"/>
                  <a:pt x="2096365" y="481424"/>
                  <a:pt x="2107096" y="490367"/>
                </a:cubicBezTo>
                <a:cubicBezTo>
                  <a:pt x="2124063" y="504507"/>
                  <a:pt x="2135146" y="524646"/>
                  <a:pt x="2146852" y="543375"/>
                </a:cubicBezTo>
                <a:cubicBezTo>
                  <a:pt x="2170247" y="580807"/>
                  <a:pt x="2173726" y="597491"/>
                  <a:pt x="2186609" y="636140"/>
                </a:cubicBezTo>
                <a:cubicBezTo>
                  <a:pt x="2137580" y="685169"/>
                  <a:pt x="2170500" y="655715"/>
                  <a:pt x="2080591" y="715654"/>
                </a:cubicBezTo>
                <a:lnTo>
                  <a:pt x="2040835" y="742158"/>
                </a:lnTo>
                <a:cubicBezTo>
                  <a:pt x="2015036" y="819554"/>
                  <a:pt x="2047769" y="748476"/>
                  <a:pt x="1987826" y="808419"/>
                </a:cubicBezTo>
                <a:cubicBezTo>
                  <a:pt x="1976564" y="819681"/>
                  <a:pt x="1973308" y="837687"/>
                  <a:pt x="1961322" y="848175"/>
                </a:cubicBezTo>
                <a:cubicBezTo>
                  <a:pt x="1918675" y="885491"/>
                  <a:pt x="1877243" y="903467"/>
                  <a:pt x="1828800" y="927688"/>
                </a:cubicBezTo>
                <a:cubicBezTo>
                  <a:pt x="1806713" y="949775"/>
                  <a:pt x="1790477" y="979980"/>
                  <a:pt x="1762539" y="993949"/>
                </a:cubicBezTo>
                <a:cubicBezTo>
                  <a:pt x="1744869" y="1002784"/>
                  <a:pt x="1728272" y="1014207"/>
                  <a:pt x="1709530" y="1020454"/>
                </a:cubicBezTo>
                <a:cubicBezTo>
                  <a:pt x="1688162" y="1027577"/>
                  <a:pt x="1665258" y="1028820"/>
                  <a:pt x="1643270" y="1033706"/>
                </a:cubicBezTo>
                <a:cubicBezTo>
                  <a:pt x="1625490" y="1037657"/>
                  <a:pt x="1607931" y="1042541"/>
                  <a:pt x="1590261" y="1046958"/>
                </a:cubicBezTo>
                <a:cubicBezTo>
                  <a:pt x="1461024" y="1133114"/>
                  <a:pt x="1661847" y="998173"/>
                  <a:pt x="1497496" y="1113219"/>
                </a:cubicBezTo>
                <a:cubicBezTo>
                  <a:pt x="1471400" y="1131486"/>
                  <a:pt x="1440507" y="1143703"/>
                  <a:pt x="1417983" y="1166227"/>
                </a:cubicBezTo>
                <a:cubicBezTo>
                  <a:pt x="1409148" y="1175062"/>
                  <a:pt x="1401874" y="1185801"/>
                  <a:pt x="1391478" y="1192732"/>
                </a:cubicBezTo>
                <a:cubicBezTo>
                  <a:pt x="1358726" y="1214567"/>
                  <a:pt x="1334052" y="1220709"/>
                  <a:pt x="1298713" y="1232488"/>
                </a:cubicBezTo>
                <a:cubicBezTo>
                  <a:pt x="1243297" y="1269432"/>
                  <a:pt x="1218372" y="1278540"/>
                  <a:pt x="1179444" y="1325254"/>
                </a:cubicBezTo>
                <a:cubicBezTo>
                  <a:pt x="1169248" y="1337490"/>
                  <a:pt x="1164201" y="1353748"/>
                  <a:pt x="1152939" y="1365010"/>
                </a:cubicBezTo>
                <a:cubicBezTo>
                  <a:pt x="1141677" y="1376272"/>
                  <a:pt x="1125620" y="1381565"/>
                  <a:pt x="1113183" y="1391514"/>
                </a:cubicBezTo>
                <a:cubicBezTo>
                  <a:pt x="1103426" y="1399319"/>
                  <a:pt x="1095513" y="1409184"/>
                  <a:pt x="1086678" y="1418019"/>
                </a:cubicBezTo>
                <a:cubicBezTo>
                  <a:pt x="1024835" y="1413602"/>
                  <a:pt x="962087" y="1416193"/>
                  <a:pt x="901148" y="1404767"/>
                </a:cubicBezTo>
                <a:cubicBezTo>
                  <a:pt x="888868" y="1402464"/>
                  <a:pt x="885819" y="1383850"/>
                  <a:pt x="874644" y="1378262"/>
                </a:cubicBezTo>
                <a:cubicBezTo>
                  <a:pt x="858353" y="1370117"/>
                  <a:pt x="839148" y="1370014"/>
                  <a:pt x="821635" y="1365010"/>
                </a:cubicBezTo>
                <a:cubicBezTo>
                  <a:pt x="808203" y="1361172"/>
                  <a:pt x="795130" y="1356175"/>
                  <a:pt x="781878" y="1351758"/>
                </a:cubicBezTo>
                <a:cubicBezTo>
                  <a:pt x="759791" y="1329671"/>
                  <a:pt x="741607" y="1302823"/>
                  <a:pt x="715617" y="1285497"/>
                </a:cubicBezTo>
                <a:cubicBezTo>
                  <a:pt x="702365" y="1276662"/>
                  <a:pt x="687954" y="1269358"/>
                  <a:pt x="675861" y="1258993"/>
                </a:cubicBezTo>
                <a:cubicBezTo>
                  <a:pt x="656888" y="1242731"/>
                  <a:pt x="622852" y="1205984"/>
                  <a:pt x="622852" y="1205984"/>
                </a:cubicBezTo>
                <a:cubicBezTo>
                  <a:pt x="615631" y="1184322"/>
                  <a:pt x="604730" y="1139992"/>
                  <a:pt x="583096" y="1126471"/>
                </a:cubicBezTo>
                <a:cubicBezTo>
                  <a:pt x="559405" y="1111664"/>
                  <a:pt x="503583" y="1099967"/>
                  <a:pt x="503583" y="1099967"/>
                </a:cubicBezTo>
                <a:cubicBezTo>
                  <a:pt x="439591" y="1035975"/>
                  <a:pt x="520904" y="1113822"/>
                  <a:pt x="437322" y="1046958"/>
                </a:cubicBezTo>
                <a:cubicBezTo>
                  <a:pt x="427566" y="1039153"/>
                  <a:pt x="421992" y="1026042"/>
                  <a:pt x="410817" y="1020454"/>
                </a:cubicBezTo>
                <a:cubicBezTo>
                  <a:pt x="355511" y="992801"/>
                  <a:pt x="311064" y="991474"/>
                  <a:pt x="251791" y="980697"/>
                </a:cubicBezTo>
                <a:cubicBezTo>
                  <a:pt x="181427" y="967904"/>
                  <a:pt x="200948" y="972584"/>
                  <a:pt x="145774" y="954193"/>
                </a:cubicBezTo>
                <a:cubicBezTo>
                  <a:pt x="99515" y="907933"/>
                  <a:pt x="131123" y="931639"/>
                  <a:pt x="39757" y="901184"/>
                </a:cubicBezTo>
                <a:lnTo>
                  <a:pt x="0" y="887932"/>
                </a:lnTo>
                <a:lnTo>
                  <a:pt x="0" y="874680"/>
                </a:lnTo>
                <a:close/>
              </a:path>
            </a:pathLst>
          </a:cu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6428713" y="3364353"/>
            <a:ext cx="685800" cy="272415"/>
          </a:xfrm>
          <a:prstGeom prst="rect">
            <a:avLst/>
          </a:prstGeom>
        </p:spPr>
      </p:pic>
      <p:pic>
        <p:nvPicPr>
          <p:cNvPr id="31" name="図 30"/>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8063948" y="2046994"/>
            <a:ext cx="685800" cy="312420"/>
          </a:xfrm>
          <a:prstGeom prst="rect">
            <a:avLst/>
          </a:prstGeom>
        </p:spPr>
      </p:pic>
      <p:sp>
        <p:nvSpPr>
          <p:cNvPr id="7" name="フリーフォーム 6"/>
          <p:cNvSpPr/>
          <p:nvPr/>
        </p:nvSpPr>
        <p:spPr>
          <a:xfrm>
            <a:off x="6407924" y="2948094"/>
            <a:ext cx="1132563" cy="543894"/>
          </a:xfrm>
          <a:custGeom>
            <a:avLst/>
            <a:gdLst>
              <a:gd name="connsiteX0" fmla="*/ 0 w 1033670"/>
              <a:gd name="connsiteY0" fmla="*/ 0 h 543894"/>
              <a:gd name="connsiteX1" fmla="*/ 106018 w 1033670"/>
              <a:gd name="connsiteY1" fmla="*/ 13252 h 543894"/>
              <a:gd name="connsiteX2" fmla="*/ 145774 w 1033670"/>
              <a:gd name="connsiteY2" fmla="*/ 39756 h 543894"/>
              <a:gd name="connsiteX3" fmla="*/ 225287 w 1033670"/>
              <a:gd name="connsiteY3" fmla="*/ 66261 h 543894"/>
              <a:gd name="connsiteX4" fmla="*/ 304800 w 1033670"/>
              <a:gd name="connsiteY4" fmla="*/ 92765 h 543894"/>
              <a:gd name="connsiteX5" fmla="*/ 344557 w 1033670"/>
              <a:gd name="connsiteY5" fmla="*/ 106017 h 543894"/>
              <a:gd name="connsiteX6" fmla="*/ 437322 w 1033670"/>
              <a:gd name="connsiteY6" fmla="*/ 159026 h 543894"/>
              <a:gd name="connsiteX7" fmla="*/ 463826 w 1033670"/>
              <a:gd name="connsiteY7" fmla="*/ 198783 h 543894"/>
              <a:gd name="connsiteX8" fmla="*/ 569844 w 1033670"/>
              <a:gd name="connsiteY8" fmla="*/ 278296 h 543894"/>
              <a:gd name="connsiteX9" fmla="*/ 609600 w 1033670"/>
              <a:gd name="connsiteY9" fmla="*/ 304800 h 543894"/>
              <a:gd name="connsiteX10" fmla="*/ 675861 w 1033670"/>
              <a:gd name="connsiteY10" fmla="*/ 371061 h 543894"/>
              <a:gd name="connsiteX11" fmla="*/ 702366 w 1033670"/>
              <a:gd name="connsiteY11" fmla="*/ 397565 h 543894"/>
              <a:gd name="connsiteX12" fmla="*/ 728870 w 1033670"/>
              <a:gd name="connsiteY12" fmla="*/ 424070 h 543894"/>
              <a:gd name="connsiteX13" fmla="*/ 808383 w 1033670"/>
              <a:gd name="connsiteY13" fmla="*/ 477078 h 543894"/>
              <a:gd name="connsiteX14" fmla="*/ 861392 w 1033670"/>
              <a:gd name="connsiteY14" fmla="*/ 503583 h 543894"/>
              <a:gd name="connsiteX15" fmla="*/ 1007166 w 1033670"/>
              <a:gd name="connsiteY15" fmla="*/ 543339 h 543894"/>
              <a:gd name="connsiteX16" fmla="*/ 1033670 w 1033670"/>
              <a:gd name="connsiteY16" fmla="*/ 543339 h 54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3670" h="543894">
                <a:moveTo>
                  <a:pt x="0" y="0"/>
                </a:moveTo>
                <a:cubicBezTo>
                  <a:pt x="35339" y="4417"/>
                  <a:pt x="71659" y="3881"/>
                  <a:pt x="106018" y="13252"/>
                </a:cubicBezTo>
                <a:cubicBezTo>
                  <a:pt x="121384" y="17443"/>
                  <a:pt x="131220" y="33287"/>
                  <a:pt x="145774" y="39756"/>
                </a:cubicBezTo>
                <a:cubicBezTo>
                  <a:pt x="171304" y="51103"/>
                  <a:pt x="198783" y="57426"/>
                  <a:pt x="225287" y="66261"/>
                </a:cubicBezTo>
                <a:lnTo>
                  <a:pt x="304800" y="92765"/>
                </a:lnTo>
                <a:cubicBezTo>
                  <a:pt x="318052" y="97182"/>
                  <a:pt x="332063" y="99770"/>
                  <a:pt x="344557" y="106017"/>
                </a:cubicBezTo>
                <a:cubicBezTo>
                  <a:pt x="411811" y="139645"/>
                  <a:pt x="381129" y="121564"/>
                  <a:pt x="437322" y="159026"/>
                </a:cubicBezTo>
                <a:cubicBezTo>
                  <a:pt x="446157" y="172278"/>
                  <a:pt x="451987" y="188128"/>
                  <a:pt x="463826" y="198783"/>
                </a:cubicBezTo>
                <a:cubicBezTo>
                  <a:pt x="496660" y="228334"/>
                  <a:pt x="533089" y="253793"/>
                  <a:pt x="569844" y="278296"/>
                </a:cubicBezTo>
                <a:cubicBezTo>
                  <a:pt x="583096" y="287131"/>
                  <a:pt x="597614" y="294312"/>
                  <a:pt x="609600" y="304800"/>
                </a:cubicBezTo>
                <a:cubicBezTo>
                  <a:pt x="633107" y="325369"/>
                  <a:pt x="653774" y="348974"/>
                  <a:pt x="675861" y="371061"/>
                </a:cubicBezTo>
                <a:lnTo>
                  <a:pt x="702366" y="397565"/>
                </a:lnTo>
                <a:cubicBezTo>
                  <a:pt x="711201" y="406400"/>
                  <a:pt x="718474" y="417139"/>
                  <a:pt x="728870" y="424070"/>
                </a:cubicBezTo>
                <a:cubicBezTo>
                  <a:pt x="755374" y="441739"/>
                  <a:pt x="779892" y="462832"/>
                  <a:pt x="808383" y="477078"/>
                </a:cubicBezTo>
                <a:cubicBezTo>
                  <a:pt x="826053" y="485913"/>
                  <a:pt x="843050" y="496246"/>
                  <a:pt x="861392" y="503583"/>
                </a:cubicBezTo>
                <a:cubicBezTo>
                  <a:pt x="910303" y="523148"/>
                  <a:pt x="955409" y="535945"/>
                  <a:pt x="1007166" y="543339"/>
                </a:cubicBezTo>
                <a:cubicBezTo>
                  <a:pt x="1015912" y="544588"/>
                  <a:pt x="1024835" y="543339"/>
                  <a:pt x="1033670" y="543339"/>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8" name="フリーフォーム 7"/>
          <p:cNvSpPr/>
          <p:nvPr/>
        </p:nvSpPr>
        <p:spPr>
          <a:xfrm>
            <a:off x="7474226" y="2073450"/>
            <a:ext cx="1179444" cy="530087"/>
          </a:xfrm>
          <a:custGeom>
            <a:avLst/>
            <a:gdLst>
              <a:gd name="connsiteX0" fmla="*/ 0 w 1179444"/>
              <a:gd name="connsiteY0" fmla="*/ 0 h 530087"/>
              <a:gd name="connsiteX1" fmla="*/ 106017 w 1179444"/>
              <a:gd name="connsiteY1" fmla="*/ 53009 h 530087"/>
              <a:gd name="connsiteX2" fmla="*/ 185531 w 1179444"/>
              <a:gd name="connsiteY2" fmla="*/ 79514 h 530087"/>
              <a:gd name="connsiteX3" fmla="*/ 265044 w 1179444"/>
              <a:gd name="connsiteY3" fmla="*/ 145774 h 530087"/>
              <a:gd name="connsiteX4" fmla="*/ 371061 w 1179444"/>
              <a:gd name="connsiteY4" fmla="*/ 225287 h 530087"/>
              <a:gd name="connsiteX5" fmla="*/ 424070 w 1179444"/>
              <a:gd name="connsiteY5" fmla="*/ 238540 h 530087"/>
              <a:gd name="connsiteX6" fmla="*/ 477078 w 1179444"/>
              <a:gd name="connsiteY6" fmla="*/ 278296 h 530087"/>
              <a:gd name="connsiteX7" fmla="*/ 609600 w 1179444"/>
              <a:gd name="connsiteY7" fmla="*/ 318053 h 530087"/>
              <a:gd name="connsiteX8" fmla="*/ 702365 w 1179444"/>
              <a:gd name="connsiteY8" fmla="*/ 371061 h 530087"/>
              <a:gd name="connsiteX9" fmla="*/ 768626 w 1179444"/>
              <a:gd name="connsiteY9" fmla="*/ 384314 h 530087"/>
              <a:gd name="connsiteX10" fmla="*/ 954157 w 1179444"/>
              <a:gd name="connsiteY10" fmla="*/ 410818 h 530087"/>
              <a:gd name="connsiteX11" fmla="*/ 1033670 w 1179444"/>
              <a:gd name="connsiteY11" fmla="*/ 437322 h 530087"/>
              <a:gd name="connsiteX12" fmla="*/ 1099931 w 1179444"/>
              <a:gd name="connsiteY12" fmla="*/ 477079 h 530087"/>
              <a:gd name="connsiteX13" fmla="*/ 1152939 w 1179444"/>
              <a:gd name="connsiteY13" fmla="*/ 503583 h 530087"/>
              <a:gd name="connsiteX14" fmla="*/ 1179444 w 1179444"/>
              <a:gd name="connsiteY14" fmla="*/ 530087 h 5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9444" h="530087">
                <a:moveTo>
                  <a:pt x="0" y="0"/>
                </a:moveTo>
                <a:cubicBezTo>
                  <a:pt x="168296" y="33661"/>
                  <a:pt x="-19273" y="-16596"/>
                  <a:pt x="106017" y="53009"/>
                </a:cubicBezTo>
                <a:cubicBezTo>
                  <a:pt x="130440" y="66577"/>
                  <a:pt x="185531" y="79514"/>
                  <a:pt x="185531" y="79514"/>
                </a:cubicBezTo>
                <a:cubicBezTo>
                  <a:pt x="279976" y="173959"/>
                  <a:pt x="172787" y="71968"/>
                  <a:pt x="265044" y="145774"/>
                </a:cubicBezTo>
                <a:cubicBezTo>
                  <a:pt x="305188" y="177889"/>
                  <a:pt x="303801" y="208471"/>
                  <a:pt x="371061" y="225287"/>
                </a:cubicBezTo>
                <a:lnTo>
                  <a:pt x="424070" y="238540"/>
                </a:lnTo>
                <a:cubicBezTo>
                  <a:pt x="441739" y="251792"/>
                  <a:pt x="457323" y="268419"/>
                  <a:pt x="477078" y="278296"/>
                </a:cubicBezTo>
                <a:cubicBezTo>
                  <a:pt x="509337" y="294425"/>
                  <a:pt x="571558" y="308542"/>
                  <a:pt x="609600" y="318053"/>
                </a:cubicBezTo>
                <a:cubicBezTo>
                  <a:pt x="638682" y="337441"/>
                  <a:pt x="668739" y="359852"/>
                  <a:pt x="702365" y="371061"/>
                </a:cubicBezTo>
                <a:cubicBezTo>
                  <a:pt x="723734" y="378184"/>
                  <a:pt x="746638" y="379428"/>
                  <a:pt x="768626" y="384314"/>
                </a:cubicBezTo>
                <a:cubicBezTo>
                  <a:pt x="886531" y="410516"/>
                  <a:pt x="750309" y="390433"/>
                  <a:pt x="954157" y="410818"/>
                </a:cubicBezTo>
                <a:cubicBezTo>
                  <a:pt x="980661" y="419653"/>
                  <a:pt x="1013915" y="417566"/>
                  <a:pt x="1033670" y="437322"/>
                </a:cubicBezTo>
                <a:cubicBezTo>
                  <a:pt x="1077745" y="481398"/>
                  <a:pt x="1039719" y="451274"/>
                  <a:pt x="1099931" y="477079"/>
                </a:cubicBezTo>
                <a:cubicBezTo>
                  <a:pt x="1118089" y="484861"/>
                  <a:pt x="1136502" y="492625"/>
                  <a:pt x="1152939" y="503583"/>
                </a:cubicBezTo>
                <a:cubicBezTo>
                  <a:pt x="1163335" y="510514"/>
                  <a:pt x="1179444" y="530087"/>
                  <a:pt x="1179444" y="530087"/>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463827" y="1961322"/>
            <a:ext cx="5493812" cy="369332"/>
          </a:xfrm>
          <a:prstGeom prst="rect">
            <a:avLst/>
          </a:prstGeom>
          <a:noFill/>
        </p:spPr>
        <p:txBody>
          <a:bodyPr wrap="none" rtlCol="0">
            <a:spAutoFit/>
          </a:bodyPr>
          <a:lstStyle/>
          <a:p>
            <a:r>
              <a:rPr kumimoji="1" lang="ja-JP" altLang="en-US" dirty="0" smtClean="0"/>
              <a:t>点粒子を一次元高くしてみる。時空は平坦を仮定。</a:t>
            </a:r>
            <a:endParaRPr kumimoji="1" lang="ja-JP" altLang="en-US" dirty="0"/>
          </a:p>
        </p:txBody>
      </p:sp>
      <p:sp>
        <p:nvSpPr>
          <p:cNvPr id="10" name="テキスト ボックス 9"/>
          <p:cNvSpPr txBox="1"/>
          <p:nvPr/>
        </p:nvSpPr>
        <p:spPr>
          <a:xfrm>
            <a:off x="477078" y="2464905"/>
            <a:ext cx="3185487" cy="646331"/>
          </a:xfrm>
          <a:prstGeom prst="rect">
            <a:avLst/>
          </a:prstGeom>
          <a:noFill/>
        </p:spPr>
        <p:txBody>
          <a:bodyPr wrap="none" rtlCol="0">
            <a:spAutoFit/>
          </a:bodyPr>
          <a:lstStyle/>
          <a:p>
            <a:r>
              <a:rPr kumimoji="1" lang="ja-JP" altLang="en-US" dirty="0" smtClean="0"/>
              <a:t>弦の上の各点が時空のどこに</a:t>
            </a:r>
            <a:endParaRPr kumimoji="1" lang="en-US" altLang="ja-JP" dirty="0" smtClean="0"/>
          </a:p>
          <a:p>
            <a:r>
              <a:rPr lang="ja-JP" altLang="en-US" dirty="0"/>
              <a:t>いるか</a:t>
            </a:r>
            <a:r>
              <a:rPr lang="ja-JP" altLang="en-US" dirty="0" smtClean="0"/>
              <a:t>を表す埋め込み関数</a:t>
            </a:r>
            <a:endParaRPr kumimoji="1" lang="ja-JP" altLang="en-US" dirty="0"/>
          </a:p>
        </p:txBody>
      </p:sp>
      <p:pic>
        <p:nvPicPr>
          <p:cNvPr id="29" name="図 28"/>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1254542" y="3295375"/>
            <a:ext cx="3796665" cy="289560"/>
          </a:xfrm>
          <a:prstGeom prst="rect">
            <a:avLst/>
          </a:prstGeom>
        </p:spPr>
      </p:pic>
      <p:pic>
        <p:nvPicPr>
          <p:cNvPr id="14" name="図 13"/>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237356" y="3759200"/>
            <a:ext cx="588645" cy="175260"/>
          </a:xfrm>
          <a:prstGeom prst="rect">
            <a:avLst/>
          </a:prstGeom>
        </p:spPr>
      </p:pic>
      <p:pic>
        <p:nvPicPr>
          <p:cNvPr id="15" name="図 14"/>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8192051" y="1724991"/>
            <a:ext cx="577215" cy="171450"/>
          </a:xfrm>
          <a:prstGeom prst="rect">
            <a:avLst/>
          </a:prstGeom>
        </p:spPr>
      </p:pic>
      <p:pic>
        <p:nvPicPr>
          <p:cNvPr id="16" name="図 15"/>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303618" y="2288209"/>
            <a:ext cx="600075" cy="175260"/>
          </a:xfrm>
          <a:prstGeom prst="rect">
            <a:avLst/>
          </a:prstGeom>
        </p:spPr>
      </p:pic>
      <p:pic>
        <p:nvPicPr>
          <p:cNvPr id="18" name="図 17"/>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7913757" y="3275496"/>
            <a:ext cx="750570" cy="173355"/>
          </a:xfrm>
          <a:prstGeom prst="rect">
            <a:avLst/>
          </a:prstGeom>
        </p:spPr>
      </p:pic>
      <p:pic>
        <p:nvPicPr>
          <p:cNvPr id="34" name="図 3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1188281" y="4435061"/>
            <a:ext cx="2324100" cy="563880"/>
          </a:xfrm>
          <a:prstGeom prst="rect">
            <a:avLst/>
          </a:prstGeom>
        </p:spPr>
      </p:pic>
      <p:sp>
        <p:nvSpPr>
          <p:cNvPr id="20" name="テキスト ボックス 19"/>
          <p:cNvSpPr txBox="1"/>
          <p:nvPr/>
        </p:nvSpPr>
        <p:spPr>
          <a:xfrm>
            <a:off x="450575" y="3962400"/>
            <a:ext cx="3297698" cy="369332"/>
          </a:xfrm>
          <a:prstGeom prst="rect">
            <a:avLst/>
          </a:prstGeom>
          <a:noFill/>
        </p:spPr>
        <p:txBody>
          <a:bodyPr wrap="none" rtlCol="0">
            <a:spAutoFit/>
          </a:bodyPr>
          <a:lstStyle/>
          <a:p>
            <a:r>
              <a:rPr kumimoji="1" lang="ja-JP" altLang="en-US" dirty="0" smtClean="0"/>
              <a:t>弦の作用（</a:t>
            </a:r>
            <a:r>
              <a:rPr kumimoji="1" lang="en-US" altLang="ja-JP" dirty="0" err="1" smtClean="0"/>
              <a:t>Nambu-Goto</a:t>
            </a:r>
            <a:r>
              <a:rPr kumimoji="1" lang="ja-JP" altLang="en-US" dirty="0" smtClean="0"/>
              <a:t>作用）</a:t>
            </a:r>
            <a:endParaRPr kumimoji="1" lang="ja-JP" altLang="en-US" dirty="0"/>
          </a:p>
        </p:txBody>
      </p:sp>
      <p:pic>
        <p:nvPicPr>
          <p:cNvPr id="23" name="図 22"/>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4229654" y="5130799"/>
            <a:ext cx="2244090" cy="259080"/>
          </a:xfrm>
          <a:prstGeom prst="rect">
            <a:avLst/>
          </a:prstGeom>
        </p:spPr>
      </p:pic>
      <p:pic>
        <p:nvPicPr>
          <p:cNvPr id="24" name="図 23"/>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4276035" y="5561495"/>
            <a:ext cx="1162050" cy="219075"/>
          </a:xfrm>
          <a:prstGeom prst="rect">
            <a:avLst/>
          </a:prstGeom>
        </p:spPr>
      </p:pic>
      <p:sp>
        <p:nvSpPr>
          <p:cNvPr id="25" name="左中かっこ 24"/>
          <p:cNvSpPr/>
          <p:nvPr/>
        </p:nvSpPr>
        <p:spPr>
          <a:xfrm>
            <a:off x="3869635" y="4545495"/>
            <a:ext cx="185530" cy="128546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7023652" y="5168349"/>
            <a:ext cx="1609736" cy="369332"/>
          </a:xfrm>
          <a:prstGeom prst="rect">
            <a:avLst/>
          </a:prstGeom>
          <a:noFill/>
        </p:spPr>
        <p:txBody>
          <a:bodyPr wrap="none" rtlCol="0">
            <a:spAutoFit/>
          </a:bodyPr>
          <a:lstStyle/>
          <a:p>
            <a:r>
              <a:rPr kumimoji="1" lang="en-US" altLang="ja-JP" dirty="0" smtClean="0"/>
              <a:t>Induced metric</a:t>
            </a:r>
            <a:endParaRPr kumimoji="1" lang="ja-JP" altLang="en-US" dirty="0"/>
          </a:p>
        </p:txBody>
      </p:sp>
      <p:sp>
        <p:nvSpPr>
          <p:cNvPr id="27" name="テキスト ボックス 26"/>
          <p:cNvSpPr txBox="1"/>
          <p:nvPr/>
        </p:nvSpPr>
        <p:spPr>
          <a:xfrm>
            <a:off x="490331" y="6082747"/>
            <a:ext cx="8241359" cy="646331"/>
          </a:xfrm>
          <a:prstGeom prst="rect">
            <a:avLst/>
          </a:prstGeom>
          <a:noFill/>
        </p:spPr>
        <p:txBody>
          <a:bodyPr wrap="none" rtlCol="0">
            <a:spAutoFit/>
          </a:bodyPr>
          <a:lstStyle/>
          <a:p>
            <a:r>
              <a:rPr lang="ja-JP" altLang="en-US" dirty="0" smtClean="0"/>
              <a:t>作用は</a:t>
            </a:r>
            <a:r>
              <a:rPr kumimoji="1" lang="ja-JP" altLang="en-US" dirty="0" smtClean="0"/>
              <a:t>世界面の面積を表す。古典的な</a:t>
            </a:r>
            <a:r>
              <a:rPr kumimoji="1" lang="en-US" altLang="ja-JP" dirty="0" smtClean="0"/>
              <a:t>path</a:t>
            </a:r>
            <a:r>
              <a:rPr kumimoji="1" lang="ja-JP" altLang="en-US" dirty="0" smtClean="0"/>
              <a:t>は世界面の面積を極小にするもの。</a:t>
            </a:r>
            <a:endParaRPr kumimoji="1" lang="en-US" altLang="ja-JP" dirty="0" smtClean="0"/>
          </a:p>
          <a:p>
            <a:r>
              <a:rPr lang="ja-JP" altLang="en-US" dirty="0"/>
              <a:t>経路積分</a:t>
            </a:r>
            <a:r>
              <a:rPr lang="ja-JP" altLang="en-US" dirty="0" smtClean="0"/>
              <a:t>は全ての可能な世界面についての足しあげで与えられる。</a:t>
            </a:r>
            <a:endParaRPr kumimoji="1" lang="ja-JP" altLang="en-US" dirty="0"/>
          </a:p>
        </p:txBody>
      </p:sp>
      <p:sp>
        <p:nvSpPr>
          <p:cNvPr id="28" name="テキスト ボックス 27"/>
          <p:cNvSpPr txBox="1"/>
          <p:nvPr/>
        </p:nvSpPr>
        <p:spPr>
          <a:xfrm>
            <a:off x="6861958" y="2517913"/>
            <a:ext cx="1330364" cy="646331"/>
          </a:xfrm>
          <a:prstGeom prst="rect">
            <a:avLst/>
          </a:prstGeom>
          <a:noFill/>
        </p:spPr>
        <p:txBody>
          <a:bodyPr wrap="none" rtlCol="0">
            <a:spAutoFit/>
          </a:bodyPr>
          <a:lstStyle/>
          <a:p>
            <a:pPr algn="ctr"/>
            <a:r>
              <a:rPr kumimoji="1" lang="en-US" altLang="ja-JP" dirty="0" err="1" smtClean="0"/>
              <a:t>Worldsheet</a:t>
            </a:r>
            <a:r>
              <a:rPr kumimoji="1" lang="en-US" altLang="ja-JP" dirty="0" smtClean="0"/>
              <a:t> </a:t>
            </a:r>
          </a:p>
          <a:p>
            <a:pPr algn="ctr"/>
            <a:r>
              <a:rPr kumimoji="1" lang="en-US" altLang="ja-JP" dirty="0" smtClean="0"/>
              <a:t>(</a:t>
            </a:r>
            <a:r>
              <a:rPr kumimoji="1" lang="ja-JP" altLang="en-US" dirty="0" smtClean="0"/>
              <a:t>世界</a:t>
            </a:r>
            <a:r>
              <a:rPr lang="ja-JP" altLang="en-US" dirty="0"/>
              <a:t>面</a:t>
            </a:r>
            <a:r>
              <a:rPr kumimoji="1" lang="en-US" altLang="ja-JP" dirty="0" smtClean="0"/>
              <a:t>)</a:t>
            </a:r>
            <a:endParaRPr kumimoji="1" lang="ja-JP" altLang="en-US" dirty="0"/>
          </a:p>
        </p:txBody>
      </p:sp>
      <p:pic>
        <p:nvPicPr>
          <p:cNvPr id="3" name="図 2"/>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4223026" y="4382052"/>
            <a:ext cx="1059180" cy="516255"/>
          </a:xfrm>
          <a:prstGeom prst="rect">
            <a:avLst/>
          </a:prstGeom>
        </p:spPr>
      </p:pic>
      <p:sp>
        <p:nvSpPr>
          <p:cNvPr id="5" name="テキスト ボックス 4"/>
          <p:cNvSpPr txBox="1"/>
          <p:nvPr/>
        </p:nvSpPr>
        <p:spPr>
          <a:xfrm>
            <a:off x="5300869" y="4492487"/>
            <a:ext cx="1338828" cy="369332"/>
          </a:xfrm>
          <a:prstGeom prst="rect">
            <a:avLst/>
          </a:prstGeom>
          <a:noFill/>
        </p:spPr>
        <p:txBody>
          <a:bodyPr wrap="none" rtlCol="0">
            <a:spAutoFit/>
          </a:bodyPr>
          <a:lstStyle/>
          <a:p>
            <a:r>
              <a:rPr kumimoji="1" lang="ja-JP" altLang="en-US" dirty="0" smtClean="0"/>
              <a:t>は弦の張力</a:t>
            </a:r>
            <a:endParaRPr kumimoji="1" lang="ja-JP" altLang="en-US" dirty="0"/>
          </a:p>
        </p:txBody>
      </p:sp>
    </p:spTree>
    <p:extLst>
      <p:ext uri="{BB962C8B-B14F-4D97-AF65-F5344CB8AC3E}">
        <p14:creationId xmlns:p14="http://schemas.microsoft.com/office/powerpoint/2010/main" val="327787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animBg="1"/>
      <p:bldP spid="26" grpId="0"/>
      <p:bldP spid="27"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060174" y="2199861"/>
            <a:ext cx="5181600" cy="8613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弦の作用</a:t>
            </a:r>
            <a:endParaRPr kumimoji="1" lang="ja-JP" altLang="en-US" dirty="0"/>
          </a:p>
        </p:txBody>
      </p:sp>
      <p:sp>
        <p:nvSpPr>
          <p:cNvPr id="8" name="テキスト ボックス 7"/>
          <p:cNvSpPr txBox="1"/>
          <p:nvPr/>
        </p:nvSpPr>
        <p:spPr>
          <a:xfrm>
            <a:off x="543339" y="1696279"/>
            <a:ext cx="5892767" cy="369332"/>
          </a:xfrm>
          <a:prstGeom prst="rect">
            <a:avLst/>
          </a:prstGeom>
          <a:noFill/>
        </p:spPr>
        <p:txBody>
          <a:bodyPr wrap="none" rtlCol="0">
            <a:spAutoFit/>
          </a:bodyPr>
          <a:lstStyle/>
          <a:p>
            <a:r>
              <a:rPr kumimoji="1" lang="ja-JP" altLang="en-US" dirty="0" smtClean="0"/>
              <a:t>ルートは量子化しにくいので</a:t>
            </a:r>
            <a:r>
              <a:rPr lang="en-US" altLang="ja-JP" dirty="0" err="1" smtClean="0"/>
              <a:t>Polyakov</a:t>
            </a:r>
            <a:r>
              <a:rPr lang="ja-JP" altLang="en-US" dirty="0" smtClean="0"/>
              <a:t>型に持っていく。</a:t>
            </a:r>
            <a:endParaRPr kumimoji="1" lang="ja-JP" altLang="en-US" dirty="0"/>
          </a:p>
        </p:txBody>
      </p:sp>
      <p:pic>
        <p:nvPicPr>
          <p:cNvPr id="9" name="図 8"/>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413565" y="2367723"/>
            <a:ext cx="4229100" cy="563880"/>
          </a:xfrm>
          <a:prstGeom prst="rect">
            <a:avLst/>
          </a:prstGeom>
        </p:spPr>
      </p:pic>
      <p:pic>
        <p:nvPicPr>
          <p:cNvPr id="10" name="図 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307550" y="3335129"/>
            <a:ext cx="472440" cy="283845"/>
          </a:xfrm>
          <a:prstGeom prst="rect">
            <a:avLst/>
          </a:prstGeom>
        </p:spPr>
      </p:pic>
      <p:sp>
        <p:nvSpPr>
          <p:cNvPr id="11" name="テキスト ボックス 10"/>
          <p:cNvSpPr txBox="1"/>
          <p:nvPr/>
        </p:nvSpPr>
        <p:spPr>
          <a:xfrm>
            <a:off x="1881812" y="3352799"/>
            <a:ext cx="2723823" cy="369332"/>
          </a:xfrm>
          <a:prstGeom prst="rect">
            <a:avLst/>
          </a:prstGeom>
          <a:noFill/>
        </p:spPr>
        <p:txBody>
          <a:bodyPr wrap="none" rtlCol="0">
            <a:spAutoFit/>
          </a:bodyPr>
          <a:lstStyle/>
          <a:p>
            <a:r>
              <a:rPr kumimoji="1" lang="ja-JP" altLang="en-US" dirty="0" smtClean="0"/>
              <a:t>対称テンソル（補助場）</a:t>
            </a:r>
            <a:endParaRPr kumimoji="1" lang="ja-JP" altLang="en-US" dirty="0"/>
          </a:p>
        </p:txBody>
      </p:sp>
      <p:pic>
        <p:nvPicPr>
          <p:cNvPr id="12" name="図 11"/>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951898" y="3401391"/>
            <a:ext cx="1156335" cy="234315"/>
          </a:xfrm>
          <a:prstGeom prst="rect">
            <a:avLst/>
          </a:prstGeom>
        </p:spPr>
      </p:pic>
      <p:pic>
        <p:nvPicPr>
          <p:cNvPr id="14" name="図 13"/>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668056" y="3341757"/>
            <a:ext cx="1228725" cy="291465"/>
          </a:xfrm>
          <a:prstGeom prst="rect">
            <a:avLst/>
          </a:prstGeom>
        </p:spPr>
      </p:pic>
      <p:sp>
        <p:nvSpPr>
          <p:cNvPr id="15" name="テキスト ボックス 14"/>
          <p:cNvSpPr txBox="1"/>
          <p:nvPr/>
        </p:nvSpPr>
        <p:spPr>
          <a:xfrm>
            <a:off x="901149" y="4002158"/>
            <a:ext cx="6186309" cy="369332"/>
          </a:xfrm>
          <a:prstGeom prst="rect">
            <a:avLst/>
          </a:prstGeom>
          <a:noFill/>
        </p:spPr>
        <p:txBody>
          <a:bodyPr wrap="none" rtlCol="0">
            <a:spAutoFit/>
          </a:bodyPr>
          <a:lstStyle/>
          <a:p>
            <a:r>
              <a:rPr kumimoji="1" lang="ja-JP" altLang="en-US" dirty="0" smtClean="0"/>
              <a:t>の運動方程式は、　　　　　　　　を使うと求められて、</a:t>
            </a:r>
            <a:endParaRPr kumimoji="1" lang="ja-JP" altLang="en-US" dirty="0"/>
          </a:p>
        </p:txBody>
      </p:sp>
      <p:pic>
        <p:nvPicPr>
          <p:cNvPr id="17" name="図 1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72051" y="4004366"/>
            <a:ext cx="337185" cy="283845"/>
          </a:xfrm>
          <a:prstGeom prst="rect">
            <a:avLst/>
          </a:prstGeom>
        </p:spPr>
      </p:pic>
      <p:pic>
        <p:nvPicPr>
          <p:cNvPr id="18" name="図 17"/>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818296" y="3997739"/>
            <a:ext cx="1741170" cy="283845"/>
          </a:xfrm>
          <a:prstGeom prst="rect">
            <a:avLst/>
          </a:prstGeom>
        </p:spPr>
      </p:pic>
      <p:pic>
        <p:nvPicPr>
          <p:cNvPr id="19" name="図 18"/>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1559340" y="4580835"/>
            <a:ext cx="1903095" cy="514350"/>
          </a:xfrm>
          <a:prstGeom prst="rect">
            <a:avLst/>
          </a:prstGeom>
        </p:spPr>
      </p:pic>
      <p:pic>
        <p:nvPicPr>
          <p:cNvPr id="21" name="図 20"/>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4123637" y="4733235"/>
            <a:ext cx="2045970" cy="268605"/>
          </a:xfrm>
          <a:prstGeom prst="rect">
            <a:avLst/>
          </a:prstGeom>
        </p:spPr>
      </p:pic>
      <p:sp>
        <p:nvSpPr>
          <p:cNvPr id="22" name="テキスト ボックス 21"/>
          <p:cNvSpPr txBox="1"/>
          <p:nvPr/>
        </p:nvSpPr>
        <p:spPr>
          <a:xfrm>
            <a:off x="437321" y="6422408"/>
            <a:ext cx="6697474" cy="369332"/>
          </a:xfrm>
          <a:prstGeom prst="rect">
            <a:avLst/>
          </a:prstGeom>
          <a:noFill/>
        </p:spPr>
        <p:txBody>
          <a:bodyPr wrap="none" rtlCol="0">
            <a:spAutoFit/>
          </a:bodyPr>
          <a:lstStyle/>
          <a:p>
            <a:r>
              <a:rPr kumimoji="1" lang="ja-JP" altLang="en-US" dirty="0" smtClean="0"/>
              <a:t>この式を</a:t>
            </a:r>
            <a:r>
              <a:rPr kumimoji="1" lang="en-US" altLang="ja-JP" dirty="0" err="1" smtClean="0"/>
              <a:t>Polyakov</a:t>
            </a:r>
            <a:r>
              <a:rPr kumimoji="1" lang="ja-JP" altLang="en-US" dirty="0" smtClean="0"/>
              <a:t>作用に代入すると、</a:t>
            </a:r>
            <a:r>
              <a:rPr kumimoji="1" lang="en-US" altLang="ja-JP" dirty="0" err="1" smtClean="0"/>
              <a:t>Nambu-Goto</a:t>
            </a:r>
            <a:r>
              <a:rPr kumimoji="1" lang="ja-JP" altLang="en-US" dirty="0" smtClean="0"/>
              <a:t>作用に戻る。</a:t>
            </a:r>
            <a:endParaRPr kumimoji="1" lang="ja-JP" altLang="en-US" dirty="0"/>
          </a:p>
        </p:txBody>
      </p:sp>
      <p:pic>
        <p:nvPicPr>
          <p:cNvPr id="25" name="図 24"/>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1526211" y="5881276"/>
            <a:ext cx="3030855" cy="300990"/>
          </a:xfrm>
          <a:prstGeom prst="rect">
            <a:avLst/>
          </a:prstGeom>
        </p:spPr>
      </p:pic>
      <p:sp>
        <p:nvSpPr>
          <p:cNvPr id="24" name="テキスト ボックス 23"/>
          <p:cNvSpPr txBox="1"/>
          <p:nvPr/>
        </p:nvSpPr>
        <p:spPr>
          <a:xfrm>
            <a:off x="463827" y="5261114"/>
            <a:ext cx="6186309" cy="369332"/>
          </a:xfrm>
          <a:prstGeom prst="rect">
            <a:avLst/>
          </a:prstGeom>
          <a:noFill/>
        </p:spPr>
        <p:txBody>
          <a:bodyPr wrap="none" rtlCol="0">
            <a:spAutoFit/>
          </a:bodyPr>
          <a:lstStyle/>
          <a:p>
            <a:r>
              <a:rPr kumimoji="1" lang="ja-JP" altLang="en-US" dirty="0" smtClean="0"/>
              <a:t>両辺を各々の行列式のルートで割ると、以下の式を得る。</a:t>
            </a:r>
            <a:endParaRPr kumimoji="1" lang="ja-JP" altLang="en-US" dirty="0"/>
          </a:p>
        </p:txBody>
      </p:sp>
    </p:spTree>
    <p:extLst>
      <p:ext uri="{BB962C8B-B14F-4D97-AF65-F5344CB8AC3E}">
        <p14:creationId xmlns:p14="http://schemas.microsoft.com/office/powerpoint/2010/main" val="57183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弦の作用</a:t>
            </a:r>
            <a:endParaRPr kumimoji="1" lang="ja-JP" altLang="en-US" dirty="0"/>
          </a:p>
        </p:txBody>
      </p:sp>
      <p:sp>
        <p:nvSpPr>
          <p:cNvPr id="4" name="テキスト ボックス 3"/>
          <p:cNvSpPr txBox="1"/>
          <p:nvPr/>
        </p:nvSpPr>
        <p:spPr>
          <a:xfrm>
            <a:off x="516834" y="1749286"/>
            <a:ext cx="5431102" cy="369332"/>
          </a:xfrm>
          <a:prstGeom prst="rect">
            <a:avLst/>
          </a:prstGeom>
          <a:noFill/>
        </p:spPr>
        <p:txBody>
          <a:bodyPr wrap="none" rtlCol="0">
            <a:spAutoFit/>
          </a:bodyPr>
          <a:lstStyle/>
          <a:p>
            <a:r>
              <a:rPr kumimoji="1" lang="en-US" altLang="ja-JP" dirty="0" err="1" smtClean="0"/>
              <a:t>Polyakov</a:t>
            </a:r>
            <a:r>
              <a:rPr kumimoji="1" lang="ja-JP" altLang="en-US" dirty="0" smtClean="0"/>
              <a:t>作用</a:t>
            </a:r>
            <a:r>
              <a:rPr lang="ja-JP" altLang="en-US" dirty="0" smtClean="0"/>
              <a:t>は以下の変換に対して対称性を持つ</a:t>
            </a:r>
            <a:r>
              <a:rPr kumimoji="1" lang="ja-JP" altLang="en-US" dirty="0" smtClean="0"/>
              <a:t>。</a:t>
            </a:r>
            <a:endParaRPr kumimoji="1" lang="ja-JP" altLang="en-US" dirty="0"/>
          </a:p>
        </p:txBody>
      </p:sp>
      <p:sp>
        <p:nvSpPr>
          <p:cNvPr id="5" name="テキスト ボックス 4"/>
          <p:cNvSpPr txBox="1"/>
          <p:nvPr/>
        </p:nvSpPr>
        <p:spPr>
          <a:xfrm>
            <a:off x="854765" y="2358887"/>
            <a:ext cx="2596673" cy="369332"/>
          </a:xfrm>
          <a:prstGeom prst="rect">
            <a:avLst/>
          </a:prstGeom>
          <a:noFill/>
        </p:spPr>
        <p:txBody>
          <a:bodyPr wrap="none" rtlCol="0">
            <a:spAutoFit/>
          </a:bodyPr>
          <a:lstStyle/>
          <a:p>
            <a:r>
              <a:rPr kumimoji="1" lang="ja-JP" altLang="en-US" dirty="0" smtClean="0"/>
              <a:t>１</a:t>
            </a:r>
            <a:r>
              <a:rPr kumimoji="1" lang="en-US" altLang="ja-JP" dirty="0" smtClean="0"/>
              <a:t>.   </a:t>
            </a:r>
            <a:r>
              <a:rPr kumimoji="1" lang="ja-JP" altLang="en-US" dirty="0" smtClean="0"/>
              <a:t>時空の</a:t>
            </a:r>
            <a:r>
              <a:rPr kumimoji="1" lang="en-US" altLang="ja-JP" dirty="0" smtClean="0"/>
              <a:t>Poincare</a:t>
            </a:r>
            <a:r>
              <a:rPr lang="ja-JP" altLang="en-US" dirty="0"/>
              <a:t>変換</a:t>
            </a:r>
            <a:endParaRPr kumimoji="1" lang="ja-JP" altLang="en-US" dirty="0"/>
          </a:p>
        </p:txBody>
      </p:sp>
      <p:sp>
        <p:nvSpPr>
          <p:cNvPr id="6" name="テキスト ボックス 5"/>
          <p:cNvSpPr txBox="1"/>
          <p:nvPr/>
        </p:nvSpPr>
        <p:spPr>
          <a:xfrm>
            <a:off x="854765" y="3425687"/>
            <a:ext cx="2693366" cy="369332"/>
          </a:xfrm>
          <a:prstGeom prst="rect">
            <a:avLst/>
          </a:prstGeom>
          <a:noFill/>
        </p:spPr>
        <p:txBody>
          <a:bodyPr wrap="none" rtlCol="0">
            <a:spAutoFit/>
          </a:bodyPr>
          <a:lstStyle/>
          <a:p>
            <a:r>
              <a:rPr lang="ja-JP" altLang="en-US" dirty="0"/>
              <a:t>２</a:t>
            </a:r>
            <a:r>
              <a:rPr kumimoji="1" lang="en-US" altLang="ja-JP" dirty="0" smtClean="0"/>
              <a:t>.   </a:t>
            </a:r>
            <a:r>
              <a:rPr kumimoji="1" lang="ja-JP" altLang="en-US" dirty="0" smtClean="0"/>
              <a:t>世界面上の座標変換</a:t>
            </a:r>
            <a:endParaRPr kumimoji="1" lang="ja-JP" altLang="en-US" dirty="0"/>
          </a:p>
        </p:txBody>
      </p:sp>
      <p:sp>
        <p:nvSpPr>
          <p:cNvPr id="7" name="テキスト ボックス 6"/>
          <p:cNvSpPr txBox="1"/>
          <p:nvPr/>
        </p:nvSpPr>
        <p:spPr>
          <a:xfrm>
            <a:off x="854765" y="4492487"/>
            <a:ext cx="1538050" cy="369332"/>
          </a:xfrm>
          <a:prstGeom prst="rect">
            <a:avLst/>
          </a:prstGeom>
          <a:noFill/>
        </p:spPr>
        <p:txBody>
          <a:bodyPr wrap="none" rtlCol="0">
            <a:spAutoFit/>
          </a:bodyPr>
          <a:lstStyle/>
          <a:p>
            <a:r>
              <a:rPr lang="ja-JP" altLang="en-US" dirty="0" smtClean="0"/>
              <a:t>３</a:t>
            </a:r>
            <a:r>
              <a:rPr kumimoji="1" lang="en-US" altLang="ja-JP" dirty="0" smtClean="0"/>
              <a:t>.   Weyl</a:t>
            </a:r>
            <a:r>
              <a:rPr kumimoji="1" lang="ja-JP" altLang="en-US" dirty="0" smtClean="0"/>
              <a:t>変換</a:t>
            </a:r>
            <a:endParaRPr kumimoji="1" lang="ja-JP" altLang="en-US" dirty="0"/>
          </a:p>
        </p:txBody>
      </p:sp>
      <p:pic>
        <p:nvPicPr>
          <p:cNvPr id="13" name="図 1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731618" y="2884556"/>
            <a:ext cx="3293745" cy="316230"/>
          </a:xfrm>
          <a:prstGeom prst="rect">
            <a:avLst/>
          </a:prstGeom>
        </p:spPr>
      </p:pic>
      <p:pic>
        <p:nvPicPr>
          <p:cNvPr id="11" name="図 1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621130" y="2904435"/>
            <a:ext cx="2171700" cy="266700"/>
          </a:xfrm>
          <a:prstGeom prst="rect">
            <a:avLst/>
          </a:prstGeom>
        </p:spPr>
      </p:pic>
      <p:pic>
        <p:nvPicPr>
          <p:cNvPr id="14" name="図 1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698486" y="3977860"/>
            <a:ext cx="2438400" cy="316230"/>
          </a:xfrm>
          <a:prstGeom prst="rect">
            <a:avLst/>
          </a:prstGeom>
        </p:spPr>
      </p:pic>
      <p:pic>
        <p:nvPicPr>
          <p:cNvPr id="18" name="図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885636" y="3825462"/>
            <a:ext cx="3381375" cy="592455"/>
          </a:xfrm>
          <a:prstGeom prst="rect">
            <a:avLst/>
          </a:prstGeom>
        </p:spPr>
      </p:pic>
      <p:pic>
        <p:nvPicPr>
          <p:cNvPr id="20" name="図 19"/>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678609" y="5044660"/>
            <a:ext cx="2284095" cy="316230"/>
          </a:xfrm>
          <a:prstGeom prst="rect">
            <a:avLst/>
          </a:prstGeom>
        </p:spPr>
      </p:pic>
      <p:pic>
        <p:nvPicPr>
          <p:cNvPr id="22" name="図 21"/>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580836" y="5031409"/>
            <a:ext cx="2981325" cy="304800"/>
          </a:xfrm>
          <a:prstGeom prst="rect">
            <a:avLst/>
          </a:prstGeom>
        </p:spPr>
      </p:pic>
      <p:sp>
        <p:nvSpPr>
          <p:cNvPr id="23" name="テキスト ボックス 22"/>
          <p:cNvSpPr txBox="1"/>
          <p:nvPr/>
        </p:nvSpPr>
        <p:spPr>
          <a:xfrm>
            <a:off x="503584" y="5711687"/>
            <a:ext cx="8431924" cy="646331"/>
          </a:xfrm>
          <a:prstGeom prst="rect">
            <a:avLst/>
          </a:prstGeom>
          <a:noFill/>
        </p:spPr>
        <p:txBody>
          <a:bodyPr wrap="none" rtlCol="0">
            <a:spAutoFit/>
          </a:bodyPr>
          <a:lstStyle/>
          <a:p>
            <a:r>
              <a:rPr kumimoji="1" lang="ja-JP" altLang="en-US" dirty="0" smtClean="0"/>
              <a:t>このうち、</a:t>
            </a:r>
            <a:r>
              <a:rPr kumimoji="1" lang="en-US" altLang="ja-JP" dirty="0" smtClean="0"/>
              <a:t>Weyl</a:t>
            </a:r>
            <a:r>
              <a:rPr kumimoji="1" lang="ja-JP" altLang="en-US" dirty="0" smtClean="0"/>
              <a:t>対称性以外は</a:t>
            </a:r>
            <a:r>
              <a:rPr kumimoji="1" lang="en-US" altLang="ja-JP" dirty="0" err="1" smtClean="0"/>
              <a:t>Nambu-Goto</a:t>
            </a:r>
            <a:r>
              <a:rPr kumimoji="1" lang="ja-JP" altLang="en-US" dirty="0" smtClean="0"/>
              <a:t>作用にも存在するが、</a:t>
            </a:r>
            <a:r>
              <a:rPr kumimoji="1" lang="en-US" altLang="ja-JP" dirty="0" smtClean="0"/>
              <a:t>Weyl</a:t>
            </a:r>
            <a:r>
              <a:rPr kumimoji="1" lang="ja-JP" altLang="en-US" dirty="0" smtClean="0"/>
              <a:t>対称性は</a:t>
            </a:r>
            <a:endParaRPr kumimoji="1" lang="en-US" altLang="ja-JP" dirty="0" smtClean="0"/>
          </a:p>
          <a:p>
            <a:r>
              <a:rPr lang="en-US" altLang="ja-JP" dirty="0" err="1" smtClean="0"/>
              <a:t>Polyakov</a:t>
            </a:r>
            <a:r>
              <a:rPr lang="ja-JP" altLang="en-US" dirty="0" smtClean="0"/>
              <a:t>型に書き換えた時に</a:t>
            </a:r>
            <a:r>
              <a:rPr lang="ja-JP" altLang="en-US" dirty="0" smtClean="0"/>
              <a:t>現れたもの。</a:t>
            </a:r>
            <a:endParaRPr kumimoji="1" lang="ja-JP" altLang="en-US" dirty="0"/>
          </a:p>
        </p:txBody>
      </p:sp>
    </p:spTree>
    <p:extLst>
      <p:ext uri="{BB962C8B-B14F-4D97-AF65-F5344CB8AC3E}">
        <p14:creationId xmlns:p14="http://schemas.microsoft.com/office/powerpoint/2010/main" val="296659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弦の作用</a:t>
            </a:r>
            <a:endParaRPr kumimoji="1" lang="ja-JP" altLang="en-US" dirty="0"/>
          </a:p>
        </p:txBody>
      </p:sp>
      <p:sp>
        <p:nvSpPr>
          <p:cNvPr id="4" name="テキスト ボックス 3"/>
          <p:cNvSpPr txBox="1"/>
          <p:nvPr/>
        </p:nvSpPr>
        <p:spPr>
          <a:xfrm>
            <a:off x="357809" y="1881809"/>
            <a:ext cx="8324715" cy="646331"/>
          </a:xfrm>
          <a:prstGeom prst="rect">
            <a:avLst/>
          </a:prstGeom>
          <a:noFill/>
        </p:spPr>
        <p:txBody>
          <a:bodyPr wrap="none" rtlCol="0">
            <a:spAutoFit/>
          </a:bodyPr>
          <a:lstStyle/>
          <a:p>
            <a:r>
              <a:rPr lang="ja-JP" altLang="en-US" dirty="0"/>
              <a:t>座標</a:t>
            </a:r>
            <a:r>
              <a:rPr lang="ja-JP" altLang="en-US" dirty="0" smtClean="0"/>
              <a:t>変換（２自由度）と</a:t>
            </a:r>
            <a:r>
              <a:rPr lang="en-US" altLang="ja-JP" dirty="0" smtClean="0"/>
              <a:t>Weyl</a:t>
            </a:r>
            <a:r>
              <a:rPr lang="ja-JP" altLang="en-US" dirty="0" smtClean="0"/>
              <a:t>変換（</a:t>
            </a:r>
            <a:r>
              <a:rPr lang="ja-JP" altLang="en-US" dirty="0"/>
              <a:t>１</a:t>
            </a:r>
            <a:r>
              <a:rPr lang="ja-JP" altLang="en-US" dirty="0" smtClean="0"/>
              <a:t>自由度）を使うと、</a:t>
            </a:r>
            <a:r>
              <a:rPr lang="en-US" altLang="ja-JP" dirty="0"/>
              <a:t> </a:t>
            </a:r>
            <a:r>
              <a:rPr lang="en-US" altLang="ja-JP" dirty="0" smtClean="0"/>
              <a:t>          </a:t>
            </a:r>
            <a:r>
              <a:rPr lang="ja-JP" altLang="en-US" dirty="0" smtClean="0"/>
              <a:t>（３自由度）を</a:t>
            </a:r>
            <a:endParaRPr lang="en-US" altLang="ja-JP" dirty="0" smtClean="0"/>
          </a:p>
          <a:p>
            <a:r>
              <a:rPr kumimoji="1" lang="ja-JP" altLang="en-US" dirty="0"/>
              <a:t>単位</a:t>
            </a:r>
            <a:r>
              <a:rPr kumimoji="1" lang="ja-JP" altLang="en-US" dirty="0" smtClean="0"/>
              <a:t>行列にすることが出来る（ゲージ固定）。この際ゴーストが生じる。</a:t>
            </a:r>
            <a:endParaRPr kumimoji="1" lang="ja-JP" altLang="en-US" dirty="0"/>
          </a:p>
        </p:txBody>
      </p:sp>
      <p:pic>
        <p:nvPicPr>
          <p:cNvPr id="5" name="図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568661" y="1877391"/>
            <a:ext cx="337185" cy="283845"/>
          </a:xfrm>
          <a:prstGeom prst="rect">
            <a:avLst/>
          </a:prstGeom>
        </p:spPr>
      </p:pic>
      <p:pic>
        <p:nvPicPr>
          <p:cNvPr id="9" name="図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784627" y="2831550"/>
            <a:ext cx="3903345" cy="563880"/>
          </a:xfrm>
          <a:prstGeom prst="rect">
            <a:avLst/>
          </a:prstGeom>
        </p:spPr>
      </p:pic>
      <p:sp>
        <p:nvSpPr>
          <p:cNvPr id="10" name="テキスト ボックス 9"/>
          <p:cNvSpPr txBox="1"/>
          <p:nvPr/>
        </p:nvSpPr>
        <p:spPr>
          <a:xfrm>
            <a:off x="397563" y="3737112"/>
            <a:ext cx="7340471" cy="369332"/>
          </a:xfrm>
          <a:prstGeom prst="rect">
            <a:avLst/>
          </a:prstGeom>
          <a:noFill/>
        </p:spPr>
        <p:txBody>
          <a:bodyPr wrap="none" rtlCol="0">
            <a:spAutoFit/>
          </a:bodyPr>
          <a:lstStyle/>
          <a:p>
            <a:r>
              <a:rPr kumimoji="1" lang="ja-JP" altLang="en-US" dirty="0" smtClean="0"/>
              <a:t>結局、理論は２次元のＤ個のボソンの系に帰着し、量子化もできる。</a:t>
            </a:r>
            <a:endParaRPr kumimoji="1" lang="ja-JP" altLang="en-US" dirty="0"/>
          </a:p>
        </p:txBody>
      </p:sp>
      <p:sp>
        <p:nvSpPr>
          <p:cNvPr id="11" name="テキスト ボックス 10"/>
          <p:cNvSpPr txBox="1"/>
          <p:nvPr/>
        </p:nvSpPr>
        <p:spPr>
          <a:xfrm>
            <a:off x="424070" y="4837043"/>
            <a:ext cx="6878806" cy="369332"/>
          </a:xfrm>
          <a:prstGeom prst="rect">
            <a:avLst/>
          </a:prstGeom>
          <a:noFill/>
        </p:spPr>
        <p:txBody>
          <a:bodyPr wrap="none" rtlCol="0">
            <a:spAutoFit/>
          </a:bodyPr>
          <a:lstStyle/>
          <a:p>
            <a:r>
              <a:rPr kumimoji="1" lang="ja-JP" altLang="en-US" dirty="0" smtClean="0"/>
              <a:t>超弦理論はこれにさらに超対称パートナーを入れたものである。</a:t>
            </a:r>
            <a:endParaRPr kumimoji="1" lang="ja-JP" altLang="en-US" dirty="0"/>
          </a:p>
        </p:txBody>
      </p:sp>
      <p:pic>
        <p:nvPicPr>
          <p:cNvPr id="13" name="図 12"/>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652106" y="5548245"/>
            <a:ext cx="5050155" cy="563880"/>
          </a:xfrm>
          <a:prstGeom prst="rect">
            <a:avLst/>
          </a:prstGeom>
        </p:spPr>
      </p:pic>
    </p:spTree>
    <p:extLst>
      <p:ext uri="{BB962C8B-B14F-4D97-AF65-F5344CB8AC3E}">
        <p14:creationId xmlns:p14="http://schemas.microsoft.com/office/powerpoint/2010/main" val="221731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2544417" y="2928730"/>
            <a:ext cx="3644348" cy="2372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948069" y="2597425"/>
            <a:ext cx="188180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超弦理論のタイプ</a:t>
            </a:r>
            <a:endParaRPr kumimoji="1" lang="ja-JP" altLang="en-US" dirty="0"/>
          </a:p>
        </p:txBody>
      </p:sp>
      <p:sp>
        <p:nvSpPr>
          <p:cNvPr id="4" name="テキスト ボックス 3"/>
          <p:cNvSpPr txBox="1"/>
          <p:nvPr/>
        </p:nvSpPr>
        <p:spPr>
          <a:xfrm>
            <a:off x="265043" y="1696279"/>
            <a:ext cx="7681911" cy="369332"/>
          </a:xfrm>
          <a:prstGeom prst="rect">
            <a:avLst/>
          </a:prstGeom>
          <a:noFill/>
        </p:spPr>
        <p:txBody>
          <a:bodyPr wrap="none" rtlCol="0">
            <a:spAutoFit/>
          </a:bodyPr>
          <a:lstStyle/>
          <a:p>
            <a:r>
              <a:rPr kumimoji="1" lang="ja-JP" altLang="en-US" dirty="0" smtClean="0"/>
              <a:t>超対称性の入れ方などを変えて、全部で</a:t>
            </a:r>
            <a:r>
              <a:rPr kumimoji="1" lang="en-US" altLang="ja-JP" dirty="0" smtClean="0"/>
              <a:t>5</a:t>
            </a:r>
            <a:r>
              <a:rPr lang="ja-JP" altLang="en-US" dirty="0" err="1" smtClean="0"/>
              <a:t>つの</a:t>
            </a:r>
            <a:r>
              <a:rPr lang="ja-JP" altLang="en-US" dirty="0" smtClean="0"/>
              <a:t>矛盾のない理論が作れる。</a:t>
            </a:r>
            <a:endParaRPr kumimoji="1" lang="ja-JP" altLang="en-US" dirty="0"/>
          </a:p>
        </p:txBody>
      </p:sp>
      <p:sp>
        <p:nvSpPr>
          <p:cNvPr id="7" name="テキスト ボックス 6"/>
          <p:cNvSpPr txBox="1"/>
          <p:nvPr/>
        </p:nvSpPr>
        <p:spPr>
          <a:xfrm>
            <a:off x="2312504" y="2829338"/>
            <a:ext cx="1135247" cy="369332"/>
          </a:xfrm>
          <a:prstGeom prst="rect">
            <a:avLst/>
          </a:prstGeom>
          <a:noFill/>
        </p:spPr>
        <p:txBody>
          <a:bodyPr wrap="none" rtlCol="0">
            <a:spAutoFit/>
          </a:bodyPr>
          <a:lstStyle/>
          <a:p>
            <a:r>
              <a:rPr kumimoji="1" lang="ja-JP" altLang="en-US" dirty="0" smtClean="0"/>
              <a:t>タイプ</a:t>
            </a:r>
            <a:r>
              <a:rPr kumimoji="1" lang="en-US" altLang="ja-JP" dirty="0" smtClean="0"/>
              <a:t>IIA</a:t>
            </a:r>
            <a:endParaRPr kumimoji="1" lang="ja-JP" altLang="en-US" dirty="0"/>
          </a:p>
        </p:txBody>
      </p:sp>
      <p:sp>
        <p:nvSpPr>
          <p:cNvPr id="8" name="角丸四角形 7"/>
          <p:cNvSpPr/>
          <p:nvPr/>
        </p:nvSpPr>
        <p:spPr>
          <a:xfrm>
            <a:off x="1252331" y="3929270"/>
            <a:ext cx="188180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1616766" y="4161183"/>
            <a:ext cx="1125629" cy="369332"/>
          </a:xfrm>
          <a:prstGeom prst="rect">
            <a:avLst/>
          </a:prstGeom>
          <a:noFill/>
        </p:spPr>
        <p:txBody>
          <a:bodyPr wrap="none" rtlCol="0">
            <a:spAutoFit/>
          </a:bodyPr>
          <a:lstStyle/>
          <a:p>
            <a:r>
              <a:rPr kumimoji="1" lang="ja-JP" altLang="en-US" dirty="0" smtClean="0"/>
              <a:t>タイプ</a:t>
            </a:r>
            <a:r>
              <a:rPr kumimoji="1" lang="en-US" altLang="ja-JP" dirty="0" smtClean="0"/>
              <a:t>IIB</a:t>
            </a:r>
            <a:endParaRPr kumimoji="1" lang="ja-JP" altLang="en-US" dirty="0"/>
          </a:p>
        </p:txBody>
      </p:sp>
      <p:sp>
        <p:nvSpPr>
          <p:cNvPr id="10" name="角丸四角形 9"/>
          <p:cNvSpPr/>
          <p:nvPr/>
        </p:nvSpPr>
        <p:spPr>
          <a:xfrm>
            <a:off x="3458819" y="4850295"/>
            <a:ext cx="188180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3823254" y="5082208"/>
            <a:ext cx="933269" cy="369332"/>
          </a:xfrm>
          <a:prstGeom prst="rect">
            <a:avLst/>
          </a:prstGeom>
          <a:noFill/>
        </p:spPr>
        <p:txBody>
          <a:bodyPr wrap="none" rtlCol="0">
            <a:spAutoFit/>
          </a:bodyPr>
          <a:lstStyle/>
          <a:p>
            <a:r>
              <a:rPr kumimoji="1" lang="ja-JP" altLang="en-US" dirty="0" smtClean="0"/>
              <a:t>タイプ</a:t>
            </a:r>
            <a:r>
              <a:rPr kumimoji="1" lang="en-US" altLang="ja-JP" dirty="0" smtClean="0"/>
              <a:t>I</a:t>
            </a:r>
            <a:endParaRPr kumimoji="1" lang="ja-JP" altLang="en-US" dirty="0"/>
          </a:p>
        </p:txBody>
      </p:sp>
      <p:sp>
        <p:nvSpPr>
          <p:cNvPr id="12" name="角丸四角形 11"/>
          <p:cNvSpPr/>
          <p:nvPr/>
        </p:nvSpPr>
        <p:spPr>
          <a:xfrm>
            <a:off x="5135218" y="2590800"/>
            <a:ext cx="188180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5194854" y="2676937"/>
            <a:ext cx="1800493" cy="646331"/>
          </a:xfrm>
          <a:prstGeom prst="rect">
            <a:avLst/>
          </a:prstGeom>
          <a:noFill/>
        </p:spPr>
        <p:txBody>
          <a:bodyPr wrap="none" rtlCol="0">
            <a:spAutoFit/>
          </a:bodyPr>
          <a:lstStyle/>
          <a:p>
            <a:pPr algn="ctr"/>
            <a:r>
              <a:rPr kumimoji="1" lang="en-US" altLang="ja-JP" dirty="0" smtClean="0"/>
              <a:t>SO(32)</a:t>
            </a:r>
          </a:p>
          <a:p>
            <a:pPr algn="ctr"/>
            <a:r>
              <a:rPr kumimoji="1" lang="ja-JP" altLang="en-US" dirty="0" smtClean="0"/>
              <a:t>ヘテロティック</a:t>
            </a:r>
            <a:endParaRPr kumimoji="1" lang="ja-JP" altLang="en-US" dirty="0"/>
          </a:p>
        </p:txBody>
      </p:sp>
      <p:sp>
        <p:nvSpPr>
          <p:cNvPr id="14" name="角丸四角形 13"/>
          <p:cNvSpPr/>
          <p:nvPr/>
        </p:nvSpPr>
        <p:spPr>
          <a:xfrm>
            <a:off x="5950226" y="4068418"/>
            <a:ext cx="188180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6009862" y="4154555"/>
            <a:ext cx="1800493" cy="646331"/>
          </a:xfrm>
          <a:prstGeom prst="rect">
            <a:avLst/>
          </a:prstGeom>
          <a:noFill/>
        </p:spPr>
        <p:txBody>
          <a:bodyPr wrap="none" rtlCol="0">
            <a:spAutoFit/>
          </a:bodyPr>
          <a:lstStyle/>
          <a:p>
            <a:pPr algn="ctr"/>
            <a:r>
              <a:rPr kumimoji="1" lang="en-US" altLang="ja-JP" dirty="0" smtClean="0"/>
              <a:t>E8×E8</a:t>
            </a:r>
          </a:p>
          <a:p>
            <a:pPr algn="ctr"/>
            <a:r>
              <a:rPr kumimoji="1" lang="ja-JP" altLang="en-US" dirty="0" smtClean="0"/>
              <a:t>ヘテロティック</a:t>
            </a:r>
            <a:endParaRPr kumimoji="1" lang="ja-JP" altLang="en-US" dirty="0"/>
          </a:p>
        </p:txBody>
      </p:sp>
      <p:sp>
        <p:nvSpPr>
          <p:cNvPr id="3" name="テキスト ボックス 2"/>
          <p:cNvSpPr txBox="1"/>
          <p:nvPr/>
        </p:nvSpPr>
        <p:spPr>
          <a:xfrm>
            <a:off x="2650435" y="6228522"/>
            <a:ext cx="3416320" cy="369332"/>
          </a:xfrm>
          <a:prstGeom prst="rect">
            <a:avLst/>
          </a:prstGeom>
          <a:noFill/>
        </p:spPr>
        <p:txBody>
          <a:bodyPr wrap="none" rtlCol="0">
            <a:spAutoFit/>
          </a:bodyPr>
          <a:lstStyle/>
          <a:p>
            <a:r>
              <a:rPr kumimoji="1" lang="ja-JP" altLang="en-US" dirty="0" smtClean="0"/>
              <a:t>各々の場合で第一量子化が可能</a:t>
            </a:r>
            <a:endParaRPr kumimoji="1" lang="ja-JP" altLang="en-US" dirty="0"/>
          </a:p>
        </p:txBody>
      </p:sp>
    </p:spTree>
    <p:extLst>
      <p:ext uri="{BB962C8B-B14F-4D97-AF65-F5344CB8AC3E}">
        <p14:creationId xmlns:p14="http://schemas.microsoft.com/office/powerpoint/2010/main" val="25070437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１０次元時空になる理由</a:t>
            </a:r>
            <a:endParaRPr kumimoji="1" lang="ja-JP" altLang="en-US" dirty="0"/>
          </a:p>
        </p:txBody>
      </p:sp>
      <p:pic>
        <p:nvPicPr>
          <p:cNvPr id="4" name="図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546087" y="2540000"/>
            <a:ext cx="1423035" cy="280035"/>
          </a:xfrm>
          <a:prstGeom prst="rect">
            <a:avLst/>
          </a:prstGeom>
        </p:spPr>
      </p:pic>
      <p:sp>
        <p:nvSpPr>
          <p:cNvPr id="5" name="テキスト ボックス 4"/>
          <p:cNvSpPr txBox="1"/>
          <p:nvPr/>
        </p:nvSpPr>
        <p:spPr>
          <a:xfrm>
            <a:off x="437322" y="1908313"/>
            <a:ext cx="7277762" cy="369332"/>
          </a:xfrm>
          <a:prstGeom prst="rect">
            <a:avLst/>
          </a:prstGeom>
          <a:noFill/>
        </p:spPr>
        <p:txBody>
          <a:bodyPr wrap="none" rtlCol="0">
            <a:spAutoFit/>
          </a:bodyPr>
          <a:lstStyle/>
          <a:p>
            <a:r>
              <a:rPr lang="ja-JP" altLang="en-US" dirty="0" smtClean="0"/>
              <a:t>補助場を導入し、</a:t>
            </a:r>
            <a:r>
              <a:rPr lang="en-US" altLang="ja-JP" dirty="0" err="1" smtClean="0"/>
              <a:t>Polyakov</a:t>
            </a:r>
            <a:r>
              <a:rPr kumimoji="1" lang="ja-JP" altLang="en-US" dirty="0" smtClean="0"/>
              <a:t>作用にした時点で新たな対称性が現れた。</a:t>
            </a:r>
            <a:endParaRPr kumimoji="1" lang="ja-JP" altLang="en-US" dirty="0"/>
          </a:p>
        </p:txBody>
      </p:sp>
      <p:sp>
        <p:nvSpPr>
          <p:cNvPr id="6" name="テキスト ボックス 5"/>
          <p:cNvSpPr txBox="1"/>
          <p:nvPr/>
        </p:nvSpPr>
        <p:spPr>
          <a:xfrm>
            <a:off x="3154017" y="2544417"/>
            <a:ext cx="1350050" cy="369332"/>
          </a:xfrm>
          <a:prstGeom prst="rect">
            <a:avLst/>
          </a:prstGeom>
          <a:noFill/>
        </p:spPr>
        <p:txBody>
          <a:bodyPr wrap="none" rtlCol="0">
            <a:spAutoFit/>
          </a:bodyPr>
          <a:lstStyle/>
          <a:p>
            <a:r>
              <a:rPr kumimoji="1" lang="en-US" altLang="ja-JP" dirty="0" smtClean="0"/>
              <a:t>Weyl</a:t>
            </a:r>
            <a:r>
              <a:rPr kumimoji="1" lang="ja-JP" altLang="en-US" dirty="0" smtClean="0"/>
              <a:t>対称性</a:t>
            </a:r>
            <a:endParaRPr kumimoji="1" lang="ja-JP" altLang="en-US" dirty="0"/>
          </a:p>
        </p:txBody>
      </p:sp>
      <p:sp>
        <p:nvSpPr>
          <p:cNvPr id="7" name="テキスト ボックス 6"/>
          <p:cNvSpPr txBox="1"/>
          <p:nvPr/>
        </p:nvSpPr>
        <p:spPr>
          <a:xfrm>
            <a:off x="463826" y="3220278"/>
            <a:ext cx="7954422" cy="369332"/>
          </a:xfrm>
          <a:prstGeom prst="rect">
            <a:avLst/>
          </a:prstGeom>
          <a:noFill/>
        </p:spPr>
        <p:txBody>
          <a:bodyPr wrap="none" rtlCol="0">
            <a:spAutoFit/>
          </a:bodyPr>
          <a:lstStyle/>
          <a:p>
            <a:r>
              <a:rPr lang="ja-JP" altLang="en-US" dirty="0" smtClean="0"/>
              <a:t>これ</a:t>
            </a:r>
            <a:r>
              <a:rPr lang="ja-JP" altLang="en-US" dirty="0" smtClean="0"/>
              <a:t>にアノマリーがある</a:t>
            </a:r>
            <a:r>
              <a:rPr lang="ja-JP" altLang="en-US" dirty="0" smtClean="0"/>
              <a:t>と</a:t>
            </a:r>
            <a:r>
              <a:rPr lang="en-US" altLang="ja-JP" dirty="0" err="1" smtClean="0"/>
              <a:t>Unitarity</a:t>
            </a:r>
            <a:r>
              <a:rPr lang="ja-JP" altLang="en-US" dirty="0" smtClean="0"/>
              <a:t>が破れ、理論の整合性が保てなくなる。</a:t>
            </a:r>
            <a:endParaRPr kumimoji="1" lang="ja-JP" altLang="en-US" dirty="0"/>
          </a:p>
        </p:txBody>
      </p:sp>
      <p:sp>
        <p:nvSpPr>
          <p:cNvPr id="8" name="テキスト ボックス 7"/>
          <p:cNvSpPr txBox="1"/>
          <p:nvPr/>
        </p:nvSpPr>
        <p:spPr>
          <a:xfrm>
            <a:off x="477078" y="4121430"/>
            <a:ext cx="8494633" cy="646331"/>
          </a:xfrm>
          <a:prstGeom prst="rect">
            <a:avLst/>
          </a:prstGeom>
          <a:noFill/>
        </p:spPr>
        <p:txBody>
          <a:bodyPr wrap="none" rtlCol="0">
            <a:spAutoFit/>
          </a:bodyPr>
          <a:lstStyle/>
          <a:p>
            <a:r>
              <a:rPr lang="ja-JP" altLang="en-US" dirty="0" smtClean="0"/>
              <a:t>アノマリノーの出ない条件は、理論の中心電荷の和（ゴーストも含む）が</a:t>
            </a:r>
            <a:r>
              <a:rPr kumimoji="1" lang="ja-JP" altLang="en-US" dirty="0" smtClean="0"/>
              <a:t>０の時</a:t>
            </a:r>
            <a:endParaRPr kumimoji="1" lang="en-US" altLang="ja-JP" dirty="0" smtClean="0"/>
          </a:p>
          <a:p>
            <a:r>
              <a:rPr kumimoji="1" lang="ja-JP" altLang="en-US" dirty="0" smtClean="0"/>
              <a:t>のみであるということが知られている。時空が１０次元の時、</a:t>
            </a:r>
            <a:endParaRPr kumimoji="1" lang="ja-JP" altLang="en-US" dirty="0"/>
          </a:p>
        </p:txBody>
      </p:sp>
      <p:pic>
        <p:nvPicPr>
          <p:cNvPr id="18" name="図 1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812210" y="4925395"/>
            <a:ext cx="2745105" cy="514350"/>
          </a:xfrm>
          <a:prstGeom prst="rect">
            <a:avLst/>
          </a:prstGeom>
        </p:spPr>
      </p:pic>
      <p:pic>
        <p:nvPicPr>
          <p:cNvPr id="11" name="図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918226" y="5588003"/>
            <a:ext cx="340995" cy="182880"/>
          </a:xfrm>
          <a:prstGeom prst="rect">
            <a:avLst/>
          </a:prstGeom>
        </p:spPr>
      </p:pic>
      <p:pic>
        <p:nvPicPr>
          <p:cNvPr id="13" name="図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719981" y="5607881"/>
            <a:ext cx="824865" cy="180975"/>
          </a:xfrm>
          <a:prstGeom prst="rect">
            <a:avLst/>
          </a:prstGeom>
        </p:spPr>
      </p:pic>
      <p:pic>
        <p:nvPicPr>
          <p:cNvPr id="15" name="図 1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760277" y="5601257"/>
            <a:ext cx="571500" cy="230505"/>
          </a:xfrm>
          <a:prstGeom prst="rect">
            <a:avLst/>
          </a:prstGeom>
        </p:spPr>
      </p:pic>
      <p:sp>
        <p:nvSpPr>
          <p:cNvPr id="16" name="テキスト ボックス 15"/>
          <p:cNvSpPr txBox="1"/>
          <p:nvPr/>
        </p:nvSpPr>
        <p:spPr>
          <a:xfrm>
            <a:off x="861393" y="6162261"/>
            <a:ext cx="6417141" cy="369332"/>
          </a:xfrm>
          <a:prstGeom prst="rect">
            <a:avLst/>
          </a:prstGeom>
          <a:noFill/>
        </p:spPr>
        <p:txBody>
          <a:bodyPr wrap="none" rtlCol="0">
            <a:spAutoFit/>
          </a:bodyPr>
          <a:lstStyle/>
          <a:p>
            <a:r>
              <a:rPr kumimoji="1" lang="ja-JP" altLang="en-US" dirty="0" smtClean="0"/>
              <a:t>が１０個あるとき（１０次元の時）アノマリーは生じない。</a:t>
            </a:r>
            <a:endParaRPr kumimoji="1" lang="ja-JP" altLang="en-US" dirty="0"/>
          </a:p>
        </p:txBody>
      </p:sp>
      <p:pic>
        <p:nvPicPr>
          <p:cNvPr id="17" name="図 16"/>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578679" y="6224105"/>
            <a:ext cx="340995" cy="182880"/>
          </a:xfrm>
          <a:prstGeom prst="rect">
            <a:avLst/>
          </a:prstGeom>
        </p:spPr>
      </p:pic>
      <p:sp>
        <p:nvSpPr>
          <p:cNvPr id="19" name="テキスト ボックス 18"/>
          <p:cNvSpPr txBox="1"/>
          <p:nvPr/>
        </p:nvSpPr>
        <p:spPr>
          <a:xfrm>
            <a:off x="1881808" y="5009323"/>
            <a:ext cx="1846980" cy="369332"/>
          </a:xfrm>
          <a:prstGeom prst="rect">
            <a:avLst/>
          </a:prstGeom>
          <a:noFill/>
        </p:spPr>
        <p:txBody>
          <a:bodyPr wrap="none" rtlCol="0">
            <a:spAutoFit/>
          </a:bodyPr>
          <a:lstStyle/>
          <a:p>
            <a:r>
              <a:rPr kumimoji="1" lang="ja-JP" altLang="en-US" dirty="0" smtClean="0"/>
              <a:t>中心電荷の和 </a:t>
            </a:r>
            <a:r>
              <a:rPr lang="ja-JP" altLang="en-US" dirty="0" smtClean="0"/>
              <a:t>＝</a:t>
            </a:r>
            <a:endParaRPr kumimoji="1" lang="ja-JP" altLang="en-US" dirty="0"/>
          </a:p>
        </p:txBody>
      </p:sp>
    </p:spTree>
    <p:extLst>
      <p:ext uri="{BB962C8B-B14F-4D97-AF65-F5344CB8AC3E}">
        <p14:creationId xmlns:p14="http://schemas.microsoft.com/office/powerpoint/2010/main" val="34679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低エネルギー有効理論</a:t>
            </a:r>
            <a:endParaRPr kumimoji="1" lang="ja-JP" altLang="en-US" dirty="0"/>
          </a:p>
        </p:txBody>
      </p:sp>
      <p:sp>
        <p:nvSpPr>
          <p:cNvPr id="4" name="テキスト ボックス 3"/>
          <p:cNvSpPr txBox="1"/>
          <p:nvPr/>
        </p:nvSpPr>
        <p:spPr>
          <a:xfrm>
            <a:off x="318051" y="1987822"/>
            <a:ext cx="8185254" cy="646331"/>
          </a:xfrm>
          <a:prstGeom prst="rect">
            <a:avLst/>
          </a:prstGeom>
          <a:noFill/>
        </p:spPr>
        <p:txBody>
          <a:bodyPr wrap="none" rtlCol="0">
            <a:spAutoFit/>
          </a:bodyPr>
          <a:lstStyle/>
          <a:p>
            <a:r>
              <a:rPr kumimoji="1" lang="ja-JP" altLang="en-US" dirty="0" smtClean="0"/>
              <a:t>超弦理論の第１量子化から、</a:t>
            </a:r>
            <a:r>
              <a:rPr kumimoji="1" lang="en-US" altLang="ja-JP" dirty="0" smtClean="0"/>
              <a:t>massless</a:t>
            </a:r>
            <a:r>
              <a:rPr kumimoji="1" lang="ja-JP" altLang="en-US" dirty="0" smtClean="0"/>
              <a:t>のモードはどのような量子数を持つのか</a:t>
            </a:r>
            <a:endParaRPr kumimoji="1" lang="en-US" altLang="ja-JP" dirty="0" smtClean="0"/>
          </a:p>
          <a:p>
            <a:r>
              <a:rPr lang="ja-JP" altLang="en-US" dirty="0" smtClean="0"/>
              <a:t>が読み取れる。</a:t>
            </a:r>
            <a:endParaRPr kumimoji="1" lang="ja-JP" altLang="en-US" dirty="0"/>
          </a:p>
        </p:txBody>
      </p:sp>
      <p:sp>
        <p:nvSpPr>
          <p:cNvPr id="5" name="テキスト ボックス 4"/>
          <p:cNvSpPr txBox="1"/>
          <p:nvPr/>
        </p:nvSpPr>
        <p:spPr>
          <a:xfrm>
            <a:off x="335923" y="2809457"/>
            <a:ext cx="5442516" cy="369332"/>
          </a:xfrm>
          <a:prstGeom prst="rect">
            <a:avLst/>
          </a:prstGeom>
          <a:noFill/>
        </p:spPr>
        <p:txBody>
          <a:bodyPr wrap="none" rtlCol="0">
            <a:spAutoFit/>
          </a:bodyPr>
          <a:lstStyle/>
          <a:p>
            <a:r>
              <a:rPr kumimoji="1" lang="ja-JP" altLang="en-US" dirty="0" smtClean="0"/>
              <a:t>例えば</a:t>
            </a:r>
            <a:r>
              <a:rPr kumimoji="1" lang="en-US" altLang="ja-JP" dirty="0" smtClean="0"/>
              <a:t>II</a:t>
            </a:r>
            <a:r>
              <a:rPr lang="en-US" altLang="ja-JP" dirty="0"/>
              <a:t>A</a:t>
            </a:r>
            <a:r>
              <a:rPr kumimoji="1" lang="ja-JP" altLang="en-US" dirty="0" smtClean="0"/>
              <a:t>型超弦理論（閉弦）の</a:t>
            </a:r>
            <a:r>
              <a:rPr kumimoji="1" lang="en-US" altLang="ja-JP" dirty="0" smtClean="0"/>
              <a:t>massless</a:t>
            </a:r>
            <a:r>
              <a:rPr kumimoji="1" lang="ja-JP" altLang="en-US" dirty="0" smtClean="0"/>
              <a:t>の</a:t>
            </a:r>
            <a:r>
              <a:rPr lang="ja-JP" altLang="en-US" dirty="0" smtClean="0"/>
              <a:t>状態は</a:t>
            </a:r>
            <a:r>
              <a:rPr kumimoji="1" lang="ja-JP" altLang="en-US" dirty="0" smtClean="0"/>
              <a:t>、</a:t>
            </a:r>
            <a:endParaRPr kumimoji="1" lang="ja-JP" altLang="en-US" dirty="0"/>
          </a:p>
        </p:txBody>
      </p:sp>
      <p:pic>
        <p:nvPicPr>
          <p:cNvPr id="27" name="図 2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961523" y="3388134"/>
            <a:ext cx="4105275" cy="255270"/>
          </a:xfrm>
          <a:prstGeom prst="rect">
            <a:avLst/>
          </a:prstGeom>
        </p:spPr>
      </p:pic>
      <p:sp>
        <p:nvSpPr>
          <p:cNvPr id="10" name="テキスト ボックス 9"/>
          <p:cNvSpPr txBox="1"/>
          <p:nvPr/>
        </p:nvSpPr>
        <p:spPr>
          <a:xfrm>
            <a:off x="349175" y="3922640"/>
            <a:ext cx="8263801" cy="369332"/>
          </a:xfrm>
          <a:prstGeom prst="rect">
            <a:avLst/>
          </a:prstGeom>
          <a:noFill/>
        </p:spPr>
        <p:txBody>
          <a:bodyPr wrap="none" rtlCol="0">
            <a:spAutoFit/>
          </a:bodyPr>
          <a:lstStyle/>
          <a:p>
            <a:r>
              <a:rPr kumimoji="1" lang="ja-JP" altLang="en-US" dirty="0" err="1" smtClean="0"/>
              <a:t>のような</a:t>
            </a:r>
            <a:r>
              <a:rPr kumimoji="1" lang="ja-JP" altLang="en-US" dirty="0" smtClean="0"/>
              <a:t>添え字（スピン）を持ったものに分類できることが分かる。ここで、</a:t>
            </a:r>
            <a:endParaRPr kumimoji="1" lang="ja-JP" altLang="en-US" dirty="0"/>
          </a:p>
        </p:txBody>
      </p:sp>
      <p:pic>
        <p:nvPicPr>
          <p:cNvPr id="26" name="図 2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44150" y="4362169"/>
            <a:ext cx="1203960" cy="255270"/>
          </a:xfrm>
          <a:prstGeom prst="rect">
            <a:avLst/>
          </a:prstGeom>
        </p:spPr>
      </p:pic>
      <p:sp>
        <p:nvSpPr>
          <p:cNvPr id="14" name="テキスト ボックス 13"/>
          <p:cNvSpPr txBox="1"/>
          <p:nvPr/>
        </p:nvSpPr>
        <p:spPr>
          <a:xfrm>
            <a:off x="1727401" y="4293699"/>
            <a:ext cx="7340471" cy="369332"/>
          </a:xfrm>
          <a:prstGeom prst="rect">
            <a:avLst/>
          </a:prstGeom>
          <a:noFill/>
        </p:spPr>
        <p:txBody>
          <a:bodyPr wrap="none" rtlCol="0">
            <a:spAutoFit/>
          </a:bodyPr>
          <a:lstStyle/>
          <a:p>
            <a:r>
              <a:rPr kumimoji="1" lang="ja-JP" altLang="en-US" dirty="0" smtClean="0"/>
              <a:t>は（完全）反対称で、　　は対称。フェルミオンは半整数スピン　　</a:t>
            </a:r>
            <a:endParaRPr kumimoji="1" lang="ja-JP" altLang="en-US" dirty="0"/>
          </a:p>
        </p:txBody>
      </p:sp>
      <p:pic>
        <p:nvPicPr>
          <p:cNvPr id="28" name="図 2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115002" y="4375423"/>
            <a:ext cx="415290" cy="255270"/>
          </a:xfrm>
          <a:prstGeom prst="rect">
            <a:avLst/>
          </a:prstGeom>
        </p:spPr>
      </p:pic>
      <p:sp>
        <p:nvSpPr>
          <p:cNvPr id="20" name="テキスト ボックス 19"/>
          <p:cNvSpPr txBox="1"/>
          <p:nvPr/>
        </p:nvSpPr>
        <p:spPr>
          <a:xfrm>
            <a:off x="335924" y="4651509"/>
            <a:ext cx="1569660" cy="369332"/>
          </a:xfrm>
          <a:prstGeom prst="rect">
            <a:avLst/>
          </a:prstGeom>
          <a:noFill/>
        </p:spPr>
        <p:txBody>
          <a:bodyPr wrap="none" rtlCol="0">
            <a:spAutoFit/>
          </a:bodyPr>
          <a:lstStyle/>
          <a:p>
            <a:r>
              <a:rPr kumimoji="1" lang="ja-JP" altLang="en-US" dirty="0" smtClean="0"/>
              <a:t>を持つ状態。</a:t>
            </a:r>
            <a:endParaRPr kumimoji="1" lang="ja-JP" altLang="en-US" dirty="0"/>
          </a:p>
        </p:txBody>
      </p:sp>
      <p:sp>
        <p:nvSpPr>
          <p:cNvPr id="21" name="テキスト ボックス 20"/>
          <p:cNvSpPr txBox="1"/>
          <p:nvPr/>
        </p:nvSpPr>
        <p:spPr>
          <a:xfrm>
            <a:off x="331304" y="5181596"/>
            <a:ext cx="9086142" cy="646331"/>
          </a:xfrm>
          <a:prstGeom prst="rect">
            <a:avLst/>
          </a:prstGeom>
          <a:noFill/>
        </p:spPr>
        <p:txBody>
          <a:bodyPr wrap="none" rtlCol="0">
            <a:spAutoFit/>
          </a:bodyPr>
          <a:lstStyle/>
          <a:p>
            <a:r>
              <a:rPr kumimoji="1" lang="ja-JP" altLang="en-US" dirty="0" smtClean="0"/>
              <a:t>このような場のコンテンツと超対称性から、作用をユニークに決定できることが</a:t>
            </a:r>
            <a:endParaRPr kumimoji="1" lang="en-US" altLang="ja-JP" dirty="0" smtClean="0"/>
          </a:p>
          <a:p>
            <a:r>
              <a:rPr lang="ja-JP" altLang="en-US" dirty="0"/>
              <a:t>知られて</a:t>
            </a:r>
            <a:r>
              <a:rPr lang="ja-JP" altLang="en-US" dirty="0" smtClean="0"/>
              <a:t>いる。上の</a:t>
            </a:r>
            <a:r>
              <a:rPr lang="en-US" altLang="ja-JP" dirty="0" smtClean="0"/>
              <a:t>IIA</a:t>
            </a:r>
            <a:r>
              <a:rPr lang="ja-JP" altLang="en-US" dirty="0" smtClean="0"/>
              <a:t>型の場合は、得られる有効理論は</a:t>
            </a:r>
            <a:r>
              <a:rPr lang="en-US" altLang="ja-JP" dirty="0" smtClean="0"/>
              <a:t>IIA</a:t>
            </a:r>
            <a:r>
              <a:rPr lang="ja-JP" altLang="en-US" dirty="0" smtClean="0"/>
              <a:t>型超重力理論と呼ばれる。</a:t>
            </a:r>
            <a:endParaRPr kumimoji="1" lang="ja-JP" altLang="en-US" dirty="0"/>
          </a:p>
        </p:txBody>
      </p:sp>
    </p:spTree>
    <p:extLst>
      <p:ext uri="{BB962C8B-B14F-4D97-AF65-F5344CB8AC3E}">
        <p14:creationId xmlns:p14="http://schemas.microsoft.com/office/powerpoint/2010/main" val="15068141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低エネルギー有効理論</a:t>
            </a:r>
            <a:endParaRPr kumimoji="1" lang="ja-JP" altLang="en-US" dirty="0"/>
          </a:p>
        </p:txBody>
      </p:sp>
      <p:pic>
        <p:nvPicPr>
          <p:cNvPr id="16" name="図 1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976245" y="2725531"/>
            <a:ext cx="6560820" cy="609600"/>
          </a:xfrm>
          <a:prstGeom prst="rect">
            <a:avLst/>
          </a:prstGeom>
        </p:spPr>
      </p:pic>
      <p:pic>
        <p:nvPicPr>
          <p:cNvPr id="13" name="図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857516" y="3540539"/>
            <a:ext cx="6501765" cy="563880"/>
          </a:xfrm>
          <a:prstGeom prst="rect">
            <a:avLst/>
          </a:prstGeom>
        </p:spPr>
      </p:pic>
      <p:sp>
        <p:nvSpPr>
          <p:cNvPr id="14" name="テキスト ボックス 13"/>
          <p:cNvSpPr txBox="1"/>
          <p:nvPr/>
        </p:nvSpPr>
        <p:spPr>
          <a:xfrm>
            <a:off x="728870" y="5433391"/>
            <a:ext cx="7340471" cy="646331"/>
          </a:xfrm>
          <a:prstGeom prst="rect">
            <a:avLst/>
          </a:prstGeom>
          <a:noFill/>
        </p:spPr>
        <p:txBody>
          <a:bodyPr wrap="none" rtlCol="0">
            <a:spAutoFit/>
          </a:bodyPr>
          <a:lstStyle/>
          <a:p>
            <a:r>
              <a:rPr kumimoji="1" lang="ja-JP" altLang="en-US" dirty="0" smtClean="0"/>
              <a:t>このように超弦理論の低エネルギー有効理論は、第１量子化における</a:t>
            </a:r>
            <a:endParaRPr kumimoji="1" lang="en-US" altLang="ja-JP" dirty="0" smtClean="0"/>
          </a:p>
          <a:p>
            <a:r>
              <a:rPr lang="en-US" altLang="ja-JP" dirty="0" smtClean="0"/>
              <a:t>Massless</a:t>
            </a:r>
            <a:r>
              <a:rPr lang="ja-JP" altLang="en-US" dirty="0"/>
              <a:t> </a:t>
            </a:r>
            <a:r>
              <a:rPr lang="en-US" altLang="ja-JP" dirty="0" smtClean="0"/>
              <a:t>mode</a:t>
            </a:r>
            <a:r>
              <a:rPr lang="ja-JP" altLang="en-US" dirty="0" smtClean="0"/>
              <a:t>の量子数と対称性から決めることが出来る。</a:t>
            </a:r>
            <a:endParaRPr kumimoji="1" lang="ja-JP" altLang="en-US" dirty="0"/>
          </a:p>
        </p:txBody>
      </p:sp>
      <p:sp>
        <p:nvSpPr>
          <p:cNvPr id="15" name="テキスト ボックス 14"/>
          <p:cNvSpPr txBox="1"/>
          <p:nvPr/>
        </p:nvSpPr>
        <p:spPr>
          <a:xfrm>
            <a:off x="675861" y="1908313"/>
            <a:ext cx="2520242" cy="369332"/>
          </a:xfrm>
          <a:prstGeom prst="rect">
            <a:avLst/>
          </a:prstGeom>
          <a:noFill/>
        </p:spPr>
        <p:txBody>
          <a:bodyPr wrap="none" rtlCol="0">
            <a:spAutoFit/>
          </a:bodyPr>
          <a:lstStyle/>
          <a:p>
            <a:r>
              <a:rPr kumimoji="1" lang="en-US" altLang="ja-JP" dirty="0" smtClean="0"/>
              <a:t>IIA</a:t>
            </a:r>
            <a:r>
              <a:rPr kumimoji="1" lang="ja-JP" altLang="en-US" dirty="0" smtClean="0"/>
              <a:t>型超重力理論の作用</a:t>
            </a:r>
            <a:endParaRPr kumimoji="1" lang="ja-JP" altLang="en-US" dirty="0"/>
          </a:p>
        </p:txBody>
      </p:sp>
      <p:pic>
        <p:nvPicPr>
          <p:cNvPr id="3" name="図 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341217" y="4633843"/>
            <a:ext cx="3371850" cy="228600"/>
          </a:xfrm>
          <a:prstGeom prst="rect">
            <a:avLst/>
          </a:prstGeom>
        </p:spPr>
      </p:pic>
      <p:pic>
        <p:nvPicPr>
          <p:cNvPr id="4" name="図 3"/>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562574" y="4276035"/>
            <a:ext cx="1112520" cy="200025"/>
          </a:xfrm>
          <a:prstGeom prst="rect">
            <a:avLst/>
          </a:prstGeom>
        </p:spPr>
      </p:pic>
    </p:spTree>
    <p:extLst>
      <p:ext uri="{BB962C8B-B14F-4D97-AF65-F5344CB8AC3E}">
        <p14:creationId xmlns:p14="http://schemas.microsoft.com/office/powerpoint/2010/main" val="15631842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18"/>
          <p:cNvSpPr/>
          <p:nvPr/>
        </p:nvSpPr>
        <p:spPr>
          <a:xfrm>
            <a:off x="2544417" y="2928730"/>
            <a:ext cx="3644348" cy="23721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超弦理論の問題点とＭ理論</a:t>
            </a:r>
            <a:endParaRPr kumimoji="1" lang="ja-JP" altLang="en-US" dirty="0"/>
          </a:p>
        </p:txBody>
      </p:sp>
      <p:sp>
        <p:nvSpPr>
          <p:cNvPr id="5" name="テキスト ボックス 4"/>
          <p:cNvSpPr txBox="1"/>
          <p:nvPr/>
        </p:nvSpPr>
        <p:spPr>
          <a:xfrm>
            <a:off x="3472068" y="3657600"/>
            <a:ext cx="1922321" cy="830997"/>
          </a:xfrm>
          <a:prstGeom prst="rect">
            <a:avLst/>
          </a:prstGeom>
          <a:noFill/>
        </p:spPr>
        <p:txBody>
          <a:bodyPr wrap="none" rtlCol="0">
            <a:spAutoFit/>
          </a:bodyPr>
          <a:lstStyle/>
          <a:p>
            <a:r>
              <a:rPr kumimoji="1" lang="en-US" altLang="ja-JP" sz="4800" dirty="0" smtClean="0"/>
              <a:t>M</a:t>
            </a:r>
            <a:r>
              <a:rPr kumimoji="1" lang="ja-JP" altLang="en-US" sz="4800" dirty="0" smtClean="0"/>
              <a:t>理論</a:t>
            </a:r>
            <a:endParaRPr kumimoji="1" lang="ja-JP" altLang="en-US" sz="4800" dirty="0"/>
          </a:p>
        </p:txBody>
      </p:sp>
      <p:sp>
        <p:nvSpPr>
          <p:cNvPr id="6" name="角丸四角形 5"/>
          <p:cNvSpPr/>
          <p:nvPr/>
        </p:nvSpPr>
        <p:spPr>
          <a:xfrm>
            <a:off x="1948069" y="2597425"/>
            <a:ext cx="188180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2312504" y="2829338"/>
            <a:ext cx="1135247" cy="369332"/>
          </a:xfrm>
          <a:prstGeom prst="rect">
            <a:avLst/>
          </a:prstGeom>
          <a:noFill/>
        </p:spPr>
        <p:txBody>
          <a:bodyPr wrap="none" rtlCol="0">
            <a:spAutoFit/>
          </a:bodyPr>
          <a:lstStyle/>
          <a:p>
            <a:r>
              <a:rPr kumimoji="1" lang="ja-JP" altLang="en-US" dirty="0" smtClean="0"/>
              <a:t>タイプ</a:t>
            </a:r>
            <a:r>
              <a:rPr kumimoji="1" lang="en-US" altLang="ja-JP" dirty="0" smtClean="0"/>
              <a:t>IIA</a:t>
            </a:r>
            <a:endParaRPr kumimoji="1" lang="ja-JP" altLang="en-US" dirty="0"/>
          </a:p>
        </p:txBody>
      </p:sp>
      <p:sp>
        <p:nvSpPr>
          <p:cNvPr id="8" name="角丸四角形 7"/>
          <p:cNvSpPr/>
          <p:nvPr/>
        </p:nvSpPr>
        <p:spPr>
          <a:xfrm>
            <a:off x="1252331" y="3929270"/>
            <a:ext cx="188180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1616766" y="4161183"/>
            <a:ext cx="1125629" cy="369332"/>
          </a:xfrm>
          <a:prstGeom prst="rect">
            <a:avLst/>
          </a:prstGeom>
          <a:noFill/>
        </p:spPr>
        <p:txBody>
          <a:bodyPr wrap="none" rtlCol="0">
            <a:spAutoFit/>
          </a:bodyPr>
          <a:lstStyle/>
          <a:p>
            <a:r>
              <a:rPr kumimoji="1" lang="ja-JP" altLang="en-US" dirty="0" smtClean="0"/>
              <a:t>タイプ</a:t>
            </a:r>
            <a:r>
              <a:rPr kumimoji="1" lang="en-US" altLang="ja-JP" dirty="0" smtClean="0"/>
              <a:t>IIB</a:t>
            </a:r>
            <a:endParaRPr kumimoji="1" lang="ja-JP" altLang="en-US" dirty="0"/>
          </a:p>
        </p:txBody>
      </p:sp>
      <p:sp>
        <p:nvSpPr>
          <p:cNvPr id="10" name="角丸四角形 9"/>
          <p:cNvSpPr/>
          <p:nvPr/>
        </p:nvSpPr>
        <p:spPr>
          <a:xfrm>
            <a:off x="3458819" y="4850295"/>
            <a:ext cx="188180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3823254" y="5082208"/>
            <a:ext cx="933269" cy="369332"/>
          </a:xfrm>
          <a:prstGeom prst="rect">
            <a:avLst/>
          </a:prstGeom>
          <a:noFill/>
        </p:spPr>
        <p:txBody>
          <a:bodyPr wrap="none" rtlCol="0">
            <a:spAutoFit/>
          </a:bodyPr>
          <a:lstStyle/>
          <a:p>
            <a:r>
              <a:rPr kumimoji="1" lang="ja-JP" altLang="en-US" dirty="0" smtClean="0"/>
              <a:t>タイプ</a:t>
            </a:r>
            <a:r>
              <a:rPr kumimoji="1" lang="en-US" altLang="ja-JP" dirty="0" smtClean="0"/>
              <a:t>I</a:t>
            </a:r>
            <a:endParaRPr kumimoji="1" lang="ja-JP" altLang="en-US" dirty="0"/>
          </a:p>
        </p:txBody>
      </p:sp>
      <p:sp>
        <p:nvSpPr>
          <p:cNvPr id="12" name="角丸四角形 11"/>
          <p:cNvSpPr/>
          <p:nvPr/>
        </p:nvSpPr>
        <p:spPr>
          <a:xfrm>
            <a:off x="5135218" y="2590800"/>
            <a:ext cx="188180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5194854" y="2676937"/>
            <a:ext cx="1800493" cy="646331"/>
          </a:xfrm>
          <a:prstGeom prst="rect">
            <a:avLst/>
          </a:prstGeom>
          <a:noFill/>
        </p:spPr>
        <p:txBody>
          <a:bodyPr wrap="none" rtlCol="0">
            <a:spAutoFit/>
          </a:bodyPr>
          <a:lstStyle/>
          <a:p>
            <a:pPr algn="ctr"/>
            <a:r>
              <a:rPr kumimoji="1" lang="en-US" altLang="ja-JP" dirty="0" smtClean="0"/>
              <a:t>SO(32)</a:t>
            </a:r>
          </a:p>
          <a:p>
            <a:pPr algn="ctr"/>
            <a:r>
              <a:rPr kumimoji="1" lang="ja-JP" altLang="en-US" dirty="0" smtClean="0"/>
              <a:t>ヘテロティック</a:t>
            </a:r>
            <a:endParaRPr kumimoji="1" lang="ja-JP" altLang="en-US" dirty="0"/>
          </a:p>
        </p:txBody>
      </p:sp>
      <p:sp>
        <p:nvSpPr>
          <p:cNvPr id="14" name="角丸四角形 13"/>
          <p:cNvSpPr/>
          <p:nvPr/>
        </p:nvSpPr>
        <p:spPr>
          <a:xfrm>
            <a:off x="5950226" y="4068418"/>
            <a:ext cx="188180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6009862" y="4154555"/>
            <a:ext cx="1800493" cy="646331"/>
          </a:xfrm>
          <a:prstGeom prst="rect">
            <a:avLst/>
          </a:prstGeom>
          <a:noFill/>
        </p:spPr>
        <p:txBody>
          <a:bodyPr wrap="none" rtlCol="0">
            <a:spAutoFit/>
          </a:bodyPr>
          <a:lstStyle/>
          <a:p>
            <a:pPr algn="ctr"/>
            <a:r>
              <a:rPr kumimoji="1" lang="en-US" altLang="ja-JP" dirty="0" smtClean="0"/>
              <a:t>E8×E8</a:t>
            </a:r>
          </a:p>
          <a:p>
            <a:pPr algn="ctr"/>
            <a:r>
              <a:rPr kumimoji="1" lang="ja-JP" altLang="en-US" dirty="0" smtClean="0"/>
              <a:t>ヘテロティック</a:t>
            </a:r>
            <a:endParaRPr kumimoji="1" lang="ja-JP" altLang="en-US" dirty="0"/>
          </a:p>
        </p:txBody>
      </p:sp>
      <p:sp>
        <p:nvSpPr>
          <p:cNvPr id="16" name="テキスト ボックス 15"/>
          <p:cNvSpPr txBox="1"/>
          <p:nvPr/>
        </p:nvSpPr>
        <p:spPr>
          <a:xfrm>
            <a:off x="556592" y="5883967"/>
            <a:ext cx="4339650" cy="369332"/>
          </a:xfrm>
          <a:prstGeom prst="rect">
            <a:avLst/>
          </a:prstGeom>
          <a:noFill/>
        </p:spPr>
        <p:txBody>
          <a:bodyPr wrap="none" rtlCol="0">
            <a:spAutoFit/>
          </a:bodyPr>
          <a:lstStyle/>
          <a:p>
            <a:r>
              <a:rPr kumimoji="1" lang="ja-JP" altLang="en-US" dirty="0" smtClean="0"/>
              <a:t>どれが我々の宇宙を記述しているのか？</a:t>
            </a:r>
            <a:endParaRPr kumimoji="1" lang="ja-JP" altLang="en-US" dirty="0"/>
          </a:p>
        </p:txBody>
      </p:sp>
      <p:sp>
        <p:nvSpPr>
          <p:cNvPr id="17" name="テキスト ボックス 16"/>
          <p:cNvSpPr txBox="1"/>
          <p:nvPr/>
        </p:nvSpPr>
        <p:spPr>
          <a:xfrm>
            <a:off x="556593" y="6281533"/>
            <a:ext cx="7861768" cy="369332"/>
          </a:xfrm>
          <a:prstGeom prst="rect">
            <a:avLst/>
          </a:prstGeom>
          <a:noFill/>
        </p:spPr>
        <p:txBody>
          <a:bodyPr wrap="none" rtlCol="0">
            <a:spAutoFit/>
          </a:bodyPr>
          <a:lstStyle/>
          <a:p>
            <a:r>
              <a:rPr kumimoji="1" lang="ja-JP" altLang="en-US" dirty="0" smtClean="0"/>
              <a:t>これらは</a:t>
            </a:r>
            <a:r>
              <a:rPr kumimoji="1" lang="en-US" altLang="ja-JP" dirty="0" smtClean="0"/>
              <a:t>M</a:t>
            </a:r>
            <a:r>
              <a:rPr kumimoji="1" lang="ja-JP" altLang="en-US" dirty="0" smtClean="0"/>
              <a:t>理論という一つの理論に含まれる可能性が指摘された。</a:t>
            </a:r>
            <a:r>
              <a:rPr kumimoji="1" lang="en-US" altLang="ja-JP" dirty="0" smtClean="0"/>
              <a:t>[Witten]</a:t>
            </a:r>
            <a:endParaRPr kumimoji="1" lang="ja-JP" altLang="en-US" dirty="0"/>
          </a:p>
        </p:txBody>
      </p:sp>
      <p:sp>
        <p:nvSpPr>
          <p:cNvPr id="18" name="テキスト ボックス 17"/>
          <p:cNvSpPr txBox="1"/>
          <p:nvPr/>
        </p:nvSpPr>
        <p:spPr>
          <a:xfrm>
            <a:off x="450574" y="1762539"/>
            <a:ext cx="8725466" cy="369332"/>
          </a:xfrm>
          <a:prstGeom prst="rect">
            <a:avLst/>
          </a:prstGeom>
          <a:noFill/>
        </p:spPr>
        <p:txBody>
          <a:bodyPr wrap="none" rtlCol="0">
            <a:spAutoFit/>
          </a:bodyPr>
          <a:lstStyle/>
          <a:p>
            <a:r>
              <a:rPr kumimoji="1" lang="ja-JP" altLang="en-US" dirty="0" smtClean="0"/>
              <a:t>平坦な時空上の摂動論しか出来ていない。また、究極の理論</a:t>
            </a:r>
            <a:r>
              <a:rPr lang="ja-JP" altLang="en-US" dirty="0" smtClean="0"/>
              <a:t>のはずが</a:t>
            </a:r>
            <a:r>
              <a:rPr kumimoji="1" lang="ja-JP" altLang="en-US" dirty="0" smtClean="0"/>
              <a:t>５つもある。</a:t>
            </a:r>
            <a:endParaRPr kumimoji="1" lang="ja-JP" altLang="en-US" dirty="0"/>
          </a:p>
        </p:txBody>
      </p:sp>
    </p:spTree>
    <p:extLst>
      <p:ext uri="{BB962C8B-B14F-4D97-AF65-F5344CB8AC3E}">
        <p14:creationId xmlns:p14="http://schemas.microsoft.com/office/powerpoint/2010/main" val="1327498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非可換空間と行列正則化</a:t>
            </a:r>
            <a:endParaRPr kumimoji="1" lang="ja-JP" altLang="en-US" dirty="0"/>
          </a:p>
        </p:txBody>
      </p:sp>
      <p:sp>
        <p:nvSpPr>
          <p:cNvPr id="5" name="テキスト ボックス 4"/>
          <p:cNvSpPr txBox="1"/>
          <p:nvPr/>
        </p:nvSpPr>
        <p:spPr>
          <a:xfrm>
            <a:off x="980661" y="2385391"/>
            <a:ext cx="4801314" cy="369332"/>
          </a:xfrm>
          <a:prstGeom prst="rect">
            <a:avLst/>
          </a:prstGeom>
          <a:noFill/>
        </p:spPr>
        <p:txBody>
          <a:bodyPr wrap="none" rtlCol="0">
            <a:spAutoFit/>
          </a:bodyPr>
          <a:lstStyle/>
          <a:p>
            <a:r>
              <a:rPr kumimoji="1" lang="ja-JP" altLang="en-US" dirty="0" smtClean="0"/>
              <a:t>行列正則化は行列模型の導出で用いられる。</a:t>
            </a:r>
            <a:endParaRPr kumimoji="1" lang="ja-JP" altLang="en-US" dirty="0"/>
          </a:p>
        </p:txBody>
      </p:sp>
      <p:sp>
        <p:nvSpPr>
          <p:cNvPr id="6" name="テキスト ボックス 5"/>
          <p:cNvSpPr txBox="1"/>
          <p:nvPr/>
        </p:nvSpPr>
        <p:spPr>
          <a:xfrm>
            <a:off x="980661" y="3140765"/>
            <a:ext cx="6417141" cy="369332"/>
          </a:xfrm>
          <a:prstGeom prst="rect">
            <a:avLst/>
          </a:prstGeom>
          <a:noFill/>
        </p:spPr>
        <p:txBody>
          <a:bodyPr wrap="none" rtlCol="0">
            <a:spAutoFit/>
          </a:bodyPr>
          <a:lstStyle/>
          <a:p>
            <a:r>
              <a:rPr kumimoji="1" lang="ja-JP" altLang="en-US" dirty="0" smtClean="0"/>
              <a:t>行列正則化は非可換空間というものに密接に関連している。</a:t>
            </a:r>
            <a:endParaRPr kumimoji="1" lang="ja-JP" altLang="en-US" dirty="0"/>
          </a:p>
        </p:txBody>
      </p:sp>
      <p:sp>
        <p:nvSpPr>
          <p:cNvPr id="7" name="テキスト ボックス 6"/>
          <p:cNvSpPr txBox="1"/>
          <p:nvPr/>
        </p:nvSpPr>
        <p:spPr>
          <a:xfrm>
            <a:off x="1815548" y="3909391"/>
            <a:ext cx="4875053" cy="646331"/>
          </a:xfrm>
          <a:prstGeom prst="rect">
            <a:avLst/>
          </a:prstGeom>
          <a:noFill/>
        </p:spPr>
        <p:txBody>
          <a:bodyPr wrap="none" rtlCol="0">
            <a:spAutoFit/>
          </a:bodyPr>
          <a:lstStyle/>
          <a:p>
            <a:r>
              <a:rPr kumimoji="1" lang="ja-JP" altLang="en-US" dirty="0" smtClean="0"/>
              <a:t>超弦理論と言わずとも、非可換空間自体</a:t>
            </a:r>
            <a:r>
              <a:rPr lang="ja-JP" altLang="en-US" dirty="0"/>
              <a:t>に</a:t>
            </a:r>
            <a:r>
              <a:rPr kumimoji="1" lang="ja-JP" altLang="en-US" dirty="0" smtClean="0"/>
              <a:t>も</a:t>
            </a:r>
            <a:endParaRPr kumimoji="1" lang="en-US" altLang="ja-JP" dirty="0" smtClean="0"/>
          </a:p>
          <a:p>
            <a:r>
              <a:rPr kumimoji="1" lang="ja-JP" altLang="en-US" dirty="0" smtClean="0"/>
              <a:t>数値的な研究の可能性が眠っているのでは</a:t>
            </a:r>
            <a:r>
              <a:rPr kumimoji="1" lang="en-US" altLang="ja-JP" dirty="0" smtClean="0"/>
              <a:t>…..</a:t>
            </a:r>
            <a:endParaRPr kumimoji="1" lang="ja-JP" altLang="en-US" dirty="0"/>
          </a:p>
        </p:txBody>
      </p:sp>
      <p:sp>
        <p:nvSpPr>
          <p:cNvPr id="8" name="テキスト ボックス 7"/>
          <p:cNvSpPr txBox="1"/>
          <p:nvPr/>
        </p:nvSpPr>
        <p:spPr>
          <a:xfrm>
            <a:off x="980661" y="5088835"/>
            <a:ext cx="5724644" cy="369332"/>
          </a:xfrm>
          <a:prstGeom prst="rect">
            <a:avLst/>
          </a:prstGeom>
          <a:noFill/>
        </p:spPr>
        <p:txBody>
          <a:bodyPr wrap="none" rtlCol="0">
            <a:spAutoFit/>
          </a:bodyPr>
          <a:lstStyle/>
          <a:p>
            <a:r>
              <a:rPr kumimoji="1" lang="ja-JP" altLang="en-US" dirty="0" smtClean="0"/>
              <a:t>ここでは非可換空間と行列正則化について説明する。</a:t>
            </a:r>
            <a:endParaRPr kumimoji="1" lang="ja-JP" altLang="en-US" dirty="0"/>
          </a:p>
        </p:txBody>
      </p:sp>
    </p:spTree>
    <p:extLst>
      <p:ext uri="{BB962C8B-B14F-4D97-AF65-F5344CB8AC3E}">
        <p14:creationId xmlns:p14="http://schemas.microsoft.com/office/powerpoint/2010/main" val="30720266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Ｍ理論？</a:t>
            </a:r>
            <a:endParaRPr kumimoji="1" lang="ja-JP" altLang="en-US" dirty="0"/>
          </a:p>
        </p:txBody>
      </p:sp>
      <p:sp>
        <p:nvSpPr>
          <p:cNvPr id="5" name="テキスト ボックス 4"/>
          <p:cNvSpPr txBox="1"/>
          <p:nvPr/>
        </p:nvSpPr>
        <p:spPr>
          <a:xfrm>
            <a:off x="331306" y="1762538"/>
            <a:ext cx="8291052" cy="369332"/>
          </a:xfrm>
          <a:prstGeom prst="rect">
            <a:avLst/>
          </a:prstGeom>
          <a:noFill/>
        </p:spPr>
        <p:txBody>
          <a:bodyPr wrap="none" rtlCol="0">
            <a:spAutoFit/>
          </a:bodyPr>
          <a:lstStyle/>
          <a:p>
            <a:r>
              <a:rPr kumimoji="1" lang="ja-JP" altLang="en-US" dirty="0" smtClean="0"/>
              <a:t>１１次元に定義されていて、１次元コンパクト化した際に</a:t>
            </a:r>
            <a:r>
              <a:rPr kumimoji="1" lang="en-US" altLang="ja-JP" dirty="0" smtClean="0"/>
              <a:t>IIA</a:t>
            </a:r>
            <a:r>
              <a:rPr kumimoji="1" lang="ja-JP" altLang="en-US" dirty="0" smtClean="0"/>
              <a:t>型理論になる理論</a:t>
            </a:r>
            <a:endParaRPr kumimoji="1" lang="ja-JP" altLang="en-US" dirty="0"/>
          </a:p>
        </p:txBody>
      </p:sp>
      <p:sp>
        <p:nvSpPr>
          <p:cNvPr id="6" name="テキスト ボックス 5"/>
          <p:cNvSpPr txBox="1"/>
          <p:nvPr/>
        </p:nvSpPr>
        <p:spPr>
          <a:xfrm>
            <a:off x="357810" y="2252871"/>
            <a:ext cx="5142755" cy="369332"/>
          </a:xfrm>
          <a:prstGeom prst="rect">
            <a:avLst/>
          </a:prstGeom>
          <a:noFill/>
        </p:spPr>
        <p:txBody>
          <a:bodyPr wrap="none" rtlCol="0">
            <a:spAutoFit/>
          </a:bodyPr>
          <a:lstStyle/>
          <a:p>
            <a:r>
              <a:rPr kumimoji="1" lang="ja-JP" altLang="en-US" dirty="0" smtClean="0"/>
              <a:t>基本的な物体は弦ではなく膜（</a:t>
            </a:r>
            <a:r>
              <a:rPr kumimoji="1" lang="en-US" altLang="ja-JP" dirty="0" smtClean="0"/>
              <a:t>1+2</a:t>
            </a:r>
            <a:r>
              <a:rPr kumimoji="1" lang="ja-JP" altLang="en-US" dirty="0" smtClean="0"/>
              <a:t>次元の物体）</a:t>
            </a:r>
            <a:endParaRPr kumimoji="1" lang="ja-JP" altLang="en-US" dirty="0"/>
          </a:p>
        </p:txBody>
      </p:sp>
      <p:sp>
        <p:nvSpPr>
          <p:cNvPr id="9" name="円/楕円 8"/>
          <p:cNvSpPr/>
          <p:nvPr/>
        </p:nvSpPr>
        <p:spPr>
          <a:xfrm>
            <a:off x="2133600" y="3034748"/>
            <a:ext cx="980661" cy="1510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4247321" y="3041375"/>
            <a:ext cx="218661" cy="1510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791200" y="3034749"/>
            <a:ext cx="45719" cy="1510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425148" y="4810539"/>
            <a:ext cx="415498" cy="369332"/>
          </a:xfrm>
          <a:prstGeom prst="rect">
            <a:avLst/>
          </a:prstGeom>
          <a:noFill/>
        </p:spPr>
        <p:txBody>
          <a:bodyPr wrap="none" rtlCol="0">
            <a:spAutoFit/>
          </a:bodyPr>
          <a:lstStyle/>
          <a:p>
            <a:r>
              <a:rPr kumimoji="1" lang="ja-JP" altLang="en-US" dirty="0" smtClean="0"/>
              <a:t>膜</a:t>
            </a:r>
            <a:endParaRPr kumimoji="1" lang="ja-JP" altLang="en-US" dirty="0"/>
          </a:p>
        </p:txBody>
      </p:sp>
      <p:sp>
        <p:nvSpPr>
          <p:cNvPr id="14" name="テキスト ボックス 13"/>
          <p:cNvSpPr txBox="1"/>
          <p:nvPr/>
        </p:nvSpPr>
        <p:spPr>
          <a:xfrm>
            <a:off x="5638800" y="4764155"/>
            <a:ext cx="415498" cy="369332"/>
          </a:xfrm>
          <a:prstGeom prst="rect">
            <a:avLst/>
          </a:prstGeom>
          <a:noFill/>
        </p:spPr>
        <p:txBody>
          <a:bodyPr wrap="none" rtlCol="0">
            <a:spAutoFit/>
          </a:bodyPr>
          <a:lstStyle/>
          <a:p>
            <a:r>
              <a:rPr lang="ja-JP" altLang="en-US" dirty="0"/>
              <a:t>弦</a:t>
            </a:r>
            <a:endParaRPr kumimoji="1" lang="ja-JP" altLang="en-US" dirty="0"/>
          </a:p>
        </p:txBody>
      </p:sp>
      <p:sp>
        <p:nvSpPr>
          <p:cNvPr id="15" name="右矢印 14"/>
          <p:cNvSpPr/>
          <p:nvPr/>
        </p:nvSpPr>
        <p:spPr>
          <a:xfrm>
            <a:off x="3896139" y="4837044"/>
            <a:ext cx="993913" cy="198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91339" y="5221357"/>
            <a:ext cx="1569660" cy="369332"/>
          </a:xfrm>
          <a:prstGeom prst="rect">
            <a:avLst/>
          </a:prstGeom>
          <a:noFill/>
        </p:spPr>
        <p:txBody>
          <a:bodyPr wrap="none" rtlCol="0">
            <a:spAutoFit/>
          </a:bodyPr>
          <a:lstStyle/>
          <a:p>
            <a:r>
              <a:rPr kumimoji="1" lang="ja-JP" altLang="en-US" dirty="0" smtClean="0"/>
              <a:t>コンパクト化</a:t>
            </a:r>
            <a:endParaRPr kumimoji="1" lang="ja-JP" altLang="en-US" dirty="0"/>
          </a:p>
        </p:txBody>
      </p:sp>
      <p:sp>
        <p:nvSpPr>
          <p:cNvPr id="17" name="テキスト ボックス 16"/>
          <p:cNvSpPr txBox="1"/>
          <p:nvPr/>
        </p:nvSpPr>
        <p:spPr>
          <a:xfrm>
            <a:off x="397568" y="6281530"/>
            <a:ext cx="4801314" cy="369332"/>
          </a:xfrm>
          <a:prstGeom prst="rect">
            <a:avLst/>
          </a:prstGeom>
          <a:noFill/>
        </p:spPr>
        <p:txBody>
          <a:bodyPr wrap="none" rtlCol="0">
            <a:spAutoFit/>
          </a:bodyPr>
          <a:lstStyle/>
          <a:p>
            <a:r>
              <a:rPr kumimoji="1" lang="ja-JP" altLang="en-US" dirty="0" smtClean="0"/>
              <a:t>そのような１１次元の理論は存在するのか？</a:t>
            </a:r>
            <a:endParaRPr kumimoji="1" lang="ja-JP" altLang="en-US" dirty="0"/>
          </a:p>
        </p:txBody>
      </p:sp>
      <p:sp>
        <p:nvSpPr>
          <p:cNvPr id="18" name="テキスト ボックス 17"/>
          <p:cNvSpPr txBox="1"/>
          <p:nvPr/>
        </p:nvSpPr>
        <p:spPr>
          <a:xfrm>
            <a:off x="384315" y="5830954"/>
            <a:ext cx="8818440" cy="369332"/>
          </a:xfrm>
          <a:prstGeom prst="rect">
            <a:avLst/>
          </a:prstGeom>
          <a:noFill/>
        </p:spPr>
        <p:txBody>
          <a:bodyPr wrap="none" rtlCol="0">
            <a:spAutoFit/>
          </a:bodyPr>
          <a:lstStyle/>
          <a:p>
            <a:r>
              <a:rPr kumimoji="1" lang="ja-JP" altLang="en-US" dirty="0" smtClean="0"/>
              <a:t>コンパクト化の半径 ～ 弦の結合定数　⇒　弦の強結合領域で１１次元目が見える？</a:t>
            </a:r>
            <a:endParaRPr kumimoji="1" lang="ja-JP" altLang="en-US" dirty="0"/>
          </a:p>
        </p:txBody>
      </p:sp>
    </p:spTree>
    <p:extLst>
      <p:ext uri="{BB962C8B-B14F-4D97-AF65-F5344CB8AC3E}">
        <p14:creationId xmlns:p14="http://schemas.microsoft.com/office/powerpoint/2010/main" val="5120527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M</a:t>
            </a:r>
            <a:r>
              <a:rPr kumimoji="1" lang="ja-JP" altLang="en-US" dirty="0" smtClean="0"/>
              <a:t>理論の低エネルギー有効理論</a:t>
            </a:r>
            <a:endParaRPr kumimoji="1" lang="ja-JP" altLang="en-US" dirty="0"/>
          </a:p>
        </p:txBody>
      </p:sp>
      <p:sp>
        <p:nvSpPr>
          <p:cNvPr id="6" name="テキスト ボックス 5"/>
          <p:cNvSpPr txBox="1"/>
          <p:nvPr/>
        </p:nvSpPr>
        <p:spPr>
          <a:xfrm>
            <a:off x="397568" y="1855305"/>
            <a:ext cx="8233344" cy="646331"/>
          </a:xfrm>
          <a:prstGeom prst="rect">
            <a:avLst/>
          </a:prstGeom>
          <a:noFill/>
        </p:spPr>
        <p:txBody>
          <a:bodyPr wrap="none" rtlCol="0">
            <a:spAutoFit/>
          </a:bodyPr>
          <a:lstStyle/>
          <a:p>
            <a:r>
              <a:rPr kumimoji="1" lang="ja-JP" altLang="en-US" dirty="0" smtClean="0"/>
              <a:t>極大の超対称性を持つ超重力理論は</a:t>
            </a:r>
            <a:r>
              <a:rPr kumimoji="1" lang="en-US" altLang="ja-JP" dirty="0" smtClean="0"/>
              <a:t>10</a:t>
            </a:r>
            <a:r>
              <a:rPr kumimoji="1" lang="ja-JP" altLang="en-US" dirty="0" smtClean="0"/>
              <a:t>次元だけでなく、</a:t>
            </a:r>
            <a:r>
              <a:rPr kumimoji="1" lang="en-US" altLang="ja-JP" dirty="0" smtClean="0"/>
              <a:t>11</a:t>
            </a:r>
            <a:r>
              <a:rPr kumimoji="1" lang="ja-JP" altLang="en-US" dirty="0" smtClean="0"/>
              <a:t>次元にも存在する。</a:t>
            </a:r>
            <a:endParaRPr kumimoji="1" lang="en-US" altLang="ja-JP" dirty="0" smtClean="0"/>
          </a:p>
          <a:p>
            <a:r>
              <a:rPr lang="ja-JP" altLang="en-US" dirty="0" smtClean="0"/>
              <a:t>（</a:t>
            </a:r>
            <a:r>
              <a:rPr lang="en-US" altLang="ja-JP" dirty="0" smtClean="0"/>
              <a:t>12</a:t>
            </a:r>
            <a:r>
              <a:rPr lang="ja-JP" altLang="en-US" dirty="0" smtClean="0"/>
              <a:t>次元以上には存在しない。しかも</a:t>
            </a:r>
            <a:r>
              <a:rPr lang="en-US" altLang="ja-JP" dirty="0" smtClean="0"/>
              <a:t>11</a:t>
            </a:r>
            <a:r>
              <a:rPr lang="ja-JP" altLang="en-US" dirty="0" smtClean="0"/>
              <a:t>次元超重力理論はユニークである。）</a:t>
            </a:r>
            <a:endParaRPr kumimoji="1" lang="ja-JP" altLang="en-US" dirty="0"/>
          </a:p>
        </p:txBody>
      </p:sp>
      <p:pic>
        <p:nvPicPr>
          <p:cNvPr id="9" name="図 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50960" y="2791792"/>
            <a:ext cx="7509510" cy="609600"/>
          </a:xfrm>
          <a:prstGeom prst="rect">
            <a:avLst/>
          </a:prstGeom>
        </p:spPr>
      </p:pic>
      <p:pic>
        <p:nvPicPr>
          <p:cNvPr id="10" name="図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03966" y="3679687"/>
            <a:ext cx="1017270" cy="224790"/>
          </a:xfrm>
          <a:prstGeom prst="rect">
            <a:avLst/>
          </a:prstGeom>
        </p:spPr>
      </p:pic>
      <p:sp>
        <p:nvSpPr>
          <p:cNvPr id="11" name="テキスト ボックス 10"/>
          <p:cNvSpPr txBox="1"/>
          <p:nvPr/>
        </p:nvSpPr>
        <p:spPr>
          <a:xfrm>
            <a:off x="357810" y="4306956"/>
            <a:ext cx="8452955" cy="646331"/>
          </a:xfrm>
          <a:prstGeom prst="rect">
            <a:avLst/>
          </a:prstGeom>
          <a:noFill/>
        </p:spPr>
        <p:txBody>
          <a:bodyPr wrap="none" rtlCol="0">
            <a:spAutoFit/>
          </a:bodyPr>
          <a:lstStyle/>
          <a:p>
            <a:r>
              <a:rPr kumimoji="1" lang="ja-JP" altLang="en-US" dirty="0" smtClean="0"/>
              <a:t>これは</a:t>
            </a:r>
            <a:r>
              <a:rPr kumimoji="1" lang="en-US" altLang="ja-JP" dirty="0" smtClean="0"/>
              <a:t>M</a:t>
            </a:r>
            <a:r>
              <a:rPr kumimoji="1" lang="ja-JP" altLang="en-US" dirty="0" smtClean="0"/>
              <a:t>理論の低エネルギー理論だと考えられている。実際一次元コンパクト化</a:t>
            </a:r>
            <a:endParaRPr kumimoji="1" lang="en-US" altLang="ja-JP" dirty="0" smtClean="0"/>
          </a:p>
          <a:p>
            <a:r>
              <a:rPr lang="ja-JP" altLang="en-US" dirty="0" smtClean="0"/>
              <a:t>して次元簡約を行うと、</a:t>
            </a:r>
            <a:r>
              <a:rPr lang="en-US" altLang="ja-JP" dirty="0" smtClean="0"/>
              <a:t>IIA</a:t>
            </a:r>
            <a:r>
              <a:rPr lang="ja-JP" altLang="en-US" dirty="0" smtClean="0"/>
              <a:t>超重力理論が得られる。</a:t>
            </a:r>
            <a:endParaRPr kumimoji="1" lang="ja-JP" altLang="en-US" dirty="0"/>
          </a:p>
        </p:txBody>
      </p:sp>
      <p:pic>
        <p:nvPicPr>
          <p:cNvPr id="13" name="図 1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348384" y="5216939"/>
            <a:ext cx="1430655" cy="217170"/>
          </a:xfrm>
          <a:prstGeom prst="rect">
            <a:avLst/>
          </a:prstGeom>
        </p:spPr>
      </p:pic>
      <p:pic>
        <p:nvPicPr>
          <p:cNvPr id="8" name="図 7"/>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7337287" y="3441148"/>
            <a:ext cx="1112520" cy="200025"/>
          </a:xfrm>
          <a:prstGeom prst="rect">
            <a:avLst/>
          </a:prstGeom>
        </p:spPr>
      </p:pic>
    </p:spTree>
    <p:extLst>
      <p:ext uri="{BB962C8B-B14F-4D97-AF65-F5344CB8AC3E}">
        <p14:creationId xmlns:p14="http://schemas.microsoft.com/office/powerpoint/2010/main" val="41357544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62609" y="3190196"/>
            <a:ext cx="7712766" cy="1252728"/>
          </a:xfrm>
        </p:spPr>
        <p:txBody>
          <a:bodyPr>
            <a:normAutofit/>
          </a:bodyPr>
          <a:lstStyle/>
          <a:p>
            <a:r>
              <a:rPr lang="ja-JP" altLang="en-US" dirty="0"/>
              <a:t>２</a:t>
            </a:r>
            <a:r>
              <a:rPr lang="en-US" altLang="ja-JP" dirty="0" smtClean="0"/>
              <a:t>-</a:t>
            </a:r>
            <a:r>
              <a:rPr lang="ja-JP" altLang="en-US" dirty="0" smtClean="0"/>
              <a:t>２</a:t>
            </a:r>
            <a:r>
              <a:rPr kumimoji="1" lang="ja-JP" altLang="en-US" dirty="0" smtClean="0"/>
              <a:t>．Ｍ理論と行列正則化</a:t>
            </a:r>
            <a:endParaRPr kumimoji="1" lang="ja-JP" altLang="en-US" dirty="0"/>
          </a:p>
        </p:txBody>
      </p:sp>
    </p:spTree>
    <p:extLst>
      <p:ext uri="{BB962C8B-B14F-4D97-AF65-F5344CB8AC3E}">
        <p14:creationId xmlns:p14="http://schemas.microsoft.com/office/powerpoint/2010/main" val="19299086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Ｍ理論とは？</a:t>
            </a:r>
            <a:endParaRPr kumimoji="1" lang="ja-JP" altLang="en-US" dirty="0"/>
          </a:p>
        </p:txBody>
      </p:sp>
      <p:sp>
        <p:nvSpPr>
          <p:cNvPr id="4" name="テキスト ボックス 3"/>
          <p:cNvSpPr txBox="1"/>
          <p:nvPr/>
        </p:nvSpPr>
        <p:spPr>
          <a:xfrm>
            <a:off x="530087" y="1921565"/>
            <a:ext cx="2492990" cy="369332"/>
          </a:xfrm>
          <a:prstGeom prst="rect">
            <a:avLst/>
          </a:prstGeom>
          <a:noFill/>
        </p:spPr>
        <p:txBody>
          <a:bodyPr wrap="none" rtlCol="0">
            <a:spAutoFit/>
          </a:bodyPr>
          <a:lstStyle/>
          <a:p>
            <a:r>
              <a:rPr kumimoji="1" lang="ja-JP" altLang="en-US" dirty="0" smtClean="0"/>
              <a:t>まだ完全な正体は不明</a:t>
            </a:r>
            <a:endParaRPr kumimoji="1" lang="ja-JP" altLang="en-US" dirty="0"/>
          </a:p>
        </p:txBody>
      </p:sp>
      <p:sp>
        <p:nvSpPr>
          <p:cNvPr id="5" name="テキスト ボックス 4"/>
          <p:cNvSpPr txBox="1"/>
          <p:nvPr/>
        </p:nvSpPr>
        <p:spPr>
          <a:xfrm>
            <a:off x="503582" y="2279374"/>
            <a:ext cx="4570482" cy="369332"/>
          </a:xfrm>
          <a:prstGeom prst="rect">
            <a:avLst/>
          </a:prstGeom>
          <a:noFill/>
        </p:spPr>
        <p:txBody>
          <a:bodyPr wrap="none" rtlCol="0">
            <a:spAutoFit/>
          </a:bodyPr>
          <a:lstStyle/>
          <a:p>
            <a:r>
              <a:rPr kumimoji="1" lang="ja-JP" altLang="en-US" dirty="0" smtClean="0"/>
              <a:t>しかし、いくつかの性質は分かっている。</a:t>
            </a:r>
            <a:endParaRPr kumimoji="1" lang="ja-JP" altLang="en-US" dirty="0"/>
          </a:p>
        </p:txBody>
      </p:sp>
      <p:sp>
        <p:nvSpPr>
          <p:cNvPr id="6" name="テキスト ボックス 5"/>
          <p:cNvSpPr txBox="1"/>
          <p:nvPr/>
        </p:nvSpPr>
        <p:spPr>
          <a:xfrm>
            <a:off x="1232452" y="3419062"/>
            <a:ext cx="2262158" cy="369332"/>
          </a:xfrm>
          <a:prstGeom prst="rect">
            <a:avLst/>
          </a:prstGeom>
          <a:noFill/>
        </p:spPr>
        <p:txBody>
          <a:bodyPr wrap="none" rtlCol="0">
            <a:spAutoFit/>
          </a:bodyPr>
          <a:lstStyle/>
          <a:p>
            <a:r>
              <a:rPr kumimoji="1" lang="ja-JP" altLang="en-US" dirty="0" smtClean="0"/>
              <a:t>全ての弦理論を含む</a:t>
            </a:r>
            <a:endParaRPr kumimoji="1" lang="ja-JP" altLang="en-US" dirty="0"/>
          </a:p>
        </p:txBody>
      </p:sp>
      <p:sp>
        <p:nvSpPr>
          <p:cNvPr id="7" name="テキスト ボックス 6"/>
          <p:cNvSpPr txBox="1"/>
          <p:nvPr/>
        </p:nvSpPr>
        <p:spPr>
          <a:xfrm>
            <a:off x="3710609" y="3419060"/>
            <a:ext cx="3065263" cy="369332"/>
          </a:xfrm>
          <a:prstGeom prst="rect">
            <a:avLst/>
          </a:prstGeom>
          <a:noFill/>
        </p:spPr>
        <p:txBody>
          <a:bodyPr wrap="none" rtlCol="0">
            <a:spAutoFit/>
          </a:bodyPr>
          <a:lstStyle/>
          <a:p>
            <a:r>
              <a:rPr kumimoji="1" lang="ja-JP" altLang="en-US" dirty="0" smtClean="0"/>
              <a:t>膜（</a:t>
            </a:r>
            <a:r>
              <a:rPr kumimoji="1" lang="en-US" altLang="ja-JP" dirty="0" smtClean="0"/>
              <a:t>2+1</a:t>
            </a:r>
            <a:r>
              <a:rPr kumimoji="1" lang="ja-JP" altLang="en-US" dirty="0" smtClean="0"/>
              <a:t>次元の物体）</a:t>
            </a:r>
            <a:r>
              <a:rPr lang="ja-JP" altLang="en-US" dirty="0"/>
              <a:t>の理論</a:t>
            </a:r>
            <a:endParaRPr kumimoji="1" lang="ja-JP" altLang="en-US" dirty="0"/>
          </a:p>
        </p:txBody>
      </p:sp>
      <p:sp>
        <p:nvSpPr>
          <p:cNvPr id="8" name="テキスト ボックス 7"/>
          <p:cNvSpPr txBox="1"/>
          <p:nvPr/>
        </p:nvSpPr>
        <p:spPr>
          <a:xfrm>
            <a:off x="3723862" y="3008244"/>
            <a:ext cx="4910319" cy="369332"/>
          </a:xfrm>
          <a:prstGeom prst="rect">
            <a:avLst/>
          </a:prstGeom>
          <a:noFill/>
        </p:spPr>
        <p:txBody>
          <a:bodyPr wrap="none" rtlCol="0">
            <a:spAutoFit/>
          </a:bodyPr>
          <a:lstStyle/>
          <a:p>
            <a:r>
              <a:rPr kumimoji="1" lang="en-US" altLang="ja-JP" dirty="0" smtClean="0"/>
              <a:t>11</a:t>
            </a:r>
            <a:r>
              <a:rPr kumimoji="1" lang="ja-JP" altLang="en-US" dirty="0" smtClean="0"/>
              <a:t>次元に定義される（</a:t>
            </a:r>
            <a:r>
              <a:rPr kumimoji="1" lang="en-US" altLang="ja-JP" dirty="0" smtClean="0"/>
              <a:t>1</a:t>
            </a:r>
            <a:r>
              <a:rPr kumimoji="1" lang="ja-JP" altLang="en-US" dirty="0" smtClean="0"/>
              <a:t>次元落とすと</a:t>
            </a:r>
            <a:r>
              <a:rPr kumimoji="1" lang="en-US" altLang="ja-JP" dirty="0" smtClean="0"/>
              <a:t>IIA</a:t>
            </a:r>
            <a:r>
              <a:rPr lang="ja-JP" altLang="en-US" dirty="0"/>
              <a:t>弦</a:t>
            </a:r>
            <a:r>
              <a:rPr kumimoji="1" lang="ja-JP" altLang="en-US" dirty="0" smtClean="0"/>
              <a:t>に）</a:t>
            </a:r>
            <a:endParaRPr kumimoji="1" lang="ja-JP" altLang="en-US" dirty="0"/>
          </a:p>
        </p:txBody>
      </p:sp>
      <p:sp>
        <p:nvSpPr>
          <p:cNvPr id="9" name="テキスト ボックス 8"/>
          <p:cNvSpPr txBox="1"/>
          <p:nvPr/>
        </p:nvSpPr>
        <p:spPr>
          <a:xfrm>
            <a:off x="3710610" y="3829879"/>
            <a:ext cx="2492990" cy="369332"/>
          </a:xfrm>
          <a:prstGeom prst="rect">
            <a:avLst/>
          </a:prstGeom>
          <a:noFill/>
        </p:spPr>
        <p:txBody>
          <a:bodyPr wrap="none" rtlCol="0">
            <a:spAutoFit/>
          </a:bodyPr>
          <a:lstStyle/>
          <a:p>
            <a:r>
              <a:rPr kumimoji="1" lang="ja-JP" altLang="en-US" dirty="0" smtClean="0"/>
              <a:t>極大の超対称性を持つ</a:t>
            </a:r>
            <a:endParaRPr kumimoji="1" lang="ja-JP" altLang="en-US" dirty="0"/>
          </a:p>
        </p:txBody>
      </p:sp>
      <p:sp>
        <p:nvSpPr>
          <p:cNvPr id="10" name="テキスト ボックス 9"/>
          <p:cNvSpPr txBox="1"/>
          <p:nvPr/>
        </p:nvSpPr>
        <p:spPr>
          <a:xfrm>
            <a:off x="1285462" y="4452731"/>
            <a:ext cx="5009705" cy="646331"/>
          </a:xfrm>
          <a:prstGeom prst="rect">
            <a:avLst/>
          </a:prstGeom>
          <a:noFill/>
        </p:spPr>
        <p:txBody>
          <a:bodyPr wrap="none" rtlCol="0">
            <a:spAutoFit/>
          </a:bodyPr>
          <a:lstStyle/>
          <a:p>
            <a:r>
              <a:rPr kumimoji="1" lang="ja-JP" altLang="en-US" dirty="0" smtClean="0"/>
              <a:t>低エネルギー有効理論は、</a:t>
            </a:r>
            <a:r>
              <a:rPr kumimoji="1" lang="en-US" altLang="ja-JP" dirty="0" smtClean="0"/>
              <a:t>11</a:t>
            </a:r>
            <a:r>
              <a:rPr kumimoji="1" lang="ja-JP" altLang="en-US" dirty="0" smtClean="0"/>
              <a:t>次元の</a:t>
            </a:r>
            <a:r>
              <a:rPr lang="ja-JP" altLang="en-US" dirty="0" smtClean="0"/>
              <a:t>超重力理論</a:t>
            </a:r>
            <a:endParaRPr lang="en-US" altLang="ja-JP" dirty="0" smtClean="0"/>
          </a:p>
          <a:p>
            <a:r>
              <a:rPr lang="ja-JP" altLang="en-US" dirty="0" smtClean="0"/>
              <a:t>（次元と対称性だけからユニークに</a:t>
            </a:r>
            <a:r>
              <a:rPr lang="ja-JP" altLang="en-US" dirty="0"/>
              <a:t>決まる</a:t>
            </a:r>
            <a:r>
              <a:rPr lang="ja-JP" altLang="en-US" dirty="0" smtClean="0"/>
              <a:t>）</a:t>
            </a:r>
            <a:endParaRPr kumimoji="1" lang="ja-JP" altLang="en-US" dirty="0"/>
          </a:p>
        </p:txBody>
      </p:sp>
      <p:sp>
        <p:nvSpPr>
          <p:cNvPr id="11" name="テキスト ボックス 10"/>
          <p:cNvSpPr txBox="1"/>
          <p:nvPr/>
        </p:nvSpPr>
        <p:spPr>
          <a:xfrm>
            <a:off x="516835" y="5526156"/>
            <a:ext cx="6144631" cy="646331"/>
          </a:xfrm>
          <a:prstGeom prst="rect">
            <a:avLst/>
          </a:prstGeom>
          <a:noFill/>
        </p:spPr>
        <p:txBody>
          <a:bodyPr wrap="none" rtlCol="0">
            <a:spAutoFit/>
          </a:bodyPr>
          <a:lstStyle/>
          <a:p>
            <a:r>
              <a:rPr kumimoji="1" lang="en-US" altLang="ja-JP" dirty="0" smtClean="0"/>
              <a:t>M</a:t>
            </a:r>
            <a:r>
              <a:rPr kumimoji="1" lang="ja-JP" altLang="en-US" dirty="0" smtClean="0"/>
              <a:t>理論を理解するために、まず弦理論をさらに一般化し、</a:t>
            </a:r>
            <a:endParaRPr kumimoji="1" lang="en-US" altLang="ja-JP" dirty="0" smtClean="0"/>
          </a:p>
          <a:p>
            <a:r>
              <a:rPr kumimoji="1" lang="ja-JP" altLang="en-US" dirty="0" smtClean="0"/>
              <a:t>膜の第一量子化をしようという試みがなされた。</a:t>
            </a:r>
            <a:endParaRPr kumimoji="1" lang="ja-JP" altLang="en-US" dirty="0"/>
          </a:p>
        </p:txBody>
      </p:sp>
      <p:sp>
        <p:nvSpPr>
          <p:cNvPr id="3" name="テキスト ボックス 2"/>
          <p:cNvSpPr txBox="1"/>
          <p:nvPr/>
        </p:nvSpPr>
        <p:spPr>
          <a:xfrm>
            <a:off x="5817705" y="6215269"/>
            <a:ext cx="2675732" cy="369332"/>
          </a:xfrm>
          <a:prstGeom prst="rect">
            <a:avLst/>
          </a:prstGeom>
          <a:noFill/>
        </p:spPr>
        <p:txBody>
          <a:bodyPr wrap="none" rtlCol="0">
            <a:spAutoFit/>
          </a:bodyPr>
          <a:lstStyle/>
          <a:p>
            <a:r>
              <a:rPr kumimoji="1" lang="en-US" altLang="ja-JP" dirty="0" smtClean="0"/>
              <a:t>M = Membrane? Mother?</a:t>
            </a:r>
            <a:endParaRPr kumimoji="1" lang="ja-JP" altLang="en-US" dirty="0"/>
          </a:p>
        </p:txBody>
      </p:sp>
      <p:sp>
        <p:nvSpPr>
          <p:cNvPr id="12" name="左中かっこ 11"/>
          <p:cNvSpPr/>
          <p:nvPr/>
        </p:nvSpPr>
        <p:spPr>
          <a:xfrm>
            <a:off x="3525078" y="3087757"/>
            <a:ext cx="172278" cy="100716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35834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3" grpId="0"/>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 theory = Matrix theory ?</a:t>
            </a:r>
            <a:endParaRPr kumimoji="1" lang="ja-JP" altLang="en-US" dirty="0"/>
          </a:p>
        </p:txBody>
      </p:sp>
      <p:sp>
        <p:nvSpPr>
          <p:cNvPr id="4" name="テキスト ボックス 3"/>
          <p:cNvSpPr txBox="1"/>
          <p:nvPr/>
        </p:nvSpPr>
        <p:spPr>
          <a:xfrm>
            <a:off x="503583" y="1842053"/>
            <a:ext cx="7340471" cy="369332"/>
          </a:xfrm>
          <a:prstGeom prst="rect">
            <a:avLst/>
          </a:prstGeom>
          <a:noFill/>
        </p:spPr>
        <p:txBody>
          <a:bodyPr wrap="none" rtlCol="0">
            <a:spAutoFit/>
          </a:bodyPr>
          <a:lstStyle/>
          <a:p>
            <a:r>
              <a:rPr kumimoji="1" lang="ja-JP" altLang="en-US" dirty="0" smtClean="0"/>
              <a:t>膜の理論を非摂動的に記述する模型として、行列模型が提案された。</a:t>
            </a:r>
            <a:endParaRPr kumimoji="1" lang="ja-JP" altLang="en-US" dirty="0"/>
          </a:p>
        </p:txBody>
      </p:sp>
      <p:pic>
        <p:nvPicPr>
          <p:cNvPr id="3" name="図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49740" y="2513496"/>
            <a:ext cx="6896100" cy="609600"/>
          </a:xfrm>
          <a:prstGeom prst="rect">
            <a:avLst/>
          </a:prstGeom>
        </p:spPr>
      </p:pic>
      <p:pic>
        <p:nvPicPr>
          <p:cNvPr id="10" name="図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532835" y="3454401"/>
            <a:ext cx="1571625" cy="285750"/>
          </a:xfrm>
          <a:prstGeom prst="rect">
            <a:avLst/>
          </a:prstGeom>
        </p:spPr>
      </p:pic>
      <p:sp>
        <p:nvSpPr>
          <p:cNvPr id="9" name="テキスト ボックス 8"/>
          <p:cNvSpPr txBox="1"/>
          <p:nvPr/>
        </p:nvSpPr>
        <p:spPr>
          <a:xfrm>
            <a:off x="3127514" y="3432315"/>
            <a:ext cx="1800493" cy="369332"/>
          </a:xfrm>
          <a:prstGeom prst="rect">
            <a:avLst/>
          </a:prstGeom>
          <a:noFill/>
        </p:spPr>
        <p:txBody>
          <a:bodyPr wrap="none" rtlCol="0">
            <a:spAutoFit/>
          </a:bodyPr>
          <a:lstStyle/>
          <a:p>
            <a:r>
              <a:rPr kumimoji="1" lang="ja-JP" altLang="en-US" dirty="0" smtClean="0"/>
              <a:t>エルミート行列</a:t>
            </a:r>
            <a:endParaRPr kumimoji="1" lang="ja-JP" altLang="en-US" dirty="0"/>
          </a:p>
        </p:txBody>
      </p:sp>
      <p:pic>
        <p:nvPicPr>
          <p:cNvPr id="11" name="図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965148" y="3467654"/>
            <a:ext cx="1668780" cy="255270"/>
          </a:xfrm>
          <a:prstGeom prst="rect">
            <a:avLst/>
          </a:prstGeom>
        </p:spPr>
      </p:pic>
      <p:pic>
        <p:nvPicPr>
          <p:cNvPr id="13" name="図 12"/>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585844" y="4024244"/>
            <a:ext cx="1445895" cy="255270"/>
          </a:xfrm>
          <a:prstGeom prst="rect">
            <a:avLst/>
          </a:prstGeom>
        </p:spPr>
      </p:pic>
      <p:sp>
        <p:nvSpPr>
          <p:cNvPr id="14" name="テキスト ボックス 13"/>
          <p:cNvSpPr txBox="1"/>
          <p:nvPr/>
        </p:nvSpPr>
        <p:spPr>
          <a:xfrm>
            <a:off x="3034748" y="3949149"/>
            <a:ext cx="4570482" cy="369332"/>
          </a:xfrm>
          <a:prstGeom prst="rect">
            <a:avLst/>
          </a:prstGeom>
          <a:noFill/>
        </p:spPr>
        <p:txBody>
          <a:bodyPr wrap="none" rtlCol="0">
            <a:spAutoFit/>
          </a:bodyPr>
          <a:lstStyle/>
          <a:p>
            <a:r>
              <a:rPr kumimoji="1" lang="ja-JP" altLang="en-US" dirty="0" smtClean="0"/>
              <a:t>のグラスマン数に値を取る行列、１６成分</a:t>
            </a:r>
            <a:endParaRPr kumimoji="1" lang="ja-JP" altLang="en-US" dirty="0"/>
          </a:p>
        </p:txBody>
      </p:sp>
      <p:pic>
        <p:nvPicPr>
          <p:cNvPr id="15" name="図 1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797878" y="4607341"/>
            <a:ext cx="356235" cy="213360"/>
          </a:xfrm>
          <a:prstGeom prst="rect">
            <a:avLst/>
          </a:prstGeom>
        </p:spPr>
      </p:pic>
      <p:sp>
        <p:nvSpPr>
          <p:cNvPr id="16" name="テキスト ボックス 15"/>
          <p:cNvSpPr txBox="1"/>
          <p:nvPr/>
        </p:nvSpPr>
        <p:spPr>
          <a:xfrm>
            <a:off x="2239618" y="4532244"/>
            <a:ext cx="2124299" cy="369332"/>
          </a:xfrm>
          <a:prstGeom prst="rect">
            <a:avLst/>
          </a:prstGeom>
          <a:noFill/>
        </p:spPr>
        <p:txBody>
          <a:bodyPr wrap="none" rtlCol="0">
            <a:spAutoFit/>
          </a:bodyPr>
          <a:lstStyle/>
          <a:p>
            <a:r>
              <a:rPr lang="en-US" altLang="ja-JP" dirty="0" smtClean="0"/>
              <a:t>SO(9)</a:t>
            </a:r>
            <a:r>
              <a:rPr lang="ja-JP" altLang="en-US" dirty="0" smtClean="0"/>
              <a:t>のガンマ行列</a:t>
            </a:r>
            <a:endParaRPr kumimoji="1" lang="ja-JP" altLang="en-US" dirty="0"/>
          </a:p>
        </p:txBody>
      </p:sp>
      <p:pic>
        <p:nvPicPr>
          <p:cNvPr id="17" name="図 16"/>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784626" y="5031410"/>
            <a:ext cx="1866900" cy="533400"/>
          </a:xfrm>
          <a:prstGeom prst="rect">
            <a:avLst/>
          </a:prstGeom>
        </p:spPr>
      </p:pic>
      <p:sp>
        <p:nvSpPr>
          <p:cNvPr id="18" name="テキスト ボックス 17"/>
          <p:cNvSpPr txBox="1"/>
          <p:nvPr/>
        </p:nvSpPr>
        <p:spPr>
          <a:xfrm>
            <a:off x="3843131" y="5141844"/>
            <a:ext cx="2597186" cy="369332"/>
          </a:xfrm>
          <a:prstGeom prst="rect">
            <a:avLst/>
          </a:prstGeom>
          <a:noFill/>
        </p:spPr>
        <p:txBody>
          <a:bodyPr wrap="none" rtlCol="0">
            <a:spAutoFit/>
          </a:bodyPr>
          <a:lstStyle/>
          <a:p>
            <a:r>
              <a:rPr kumimoji="1" lang="en-US" altLang="ja-JP" dirty="0" smtClean="0"/>
              <a:t>1</a:t>
            </a:r>
            <a:r>
              <a:rPr kumimoji="1" lang="ja-JP" altLang="en-US" dirty="0" smtClean="0"/>
              <a:t>次元のゲージ共変微分</a:t>
            </a:r>
            <a:endParaRPr kumimoji="1" lang="ja-JP" altLang="en-US" dirty="0"/>
          </a:p>
        </p:txBody>
      </p:sp>
      <p:sp>
        <p:nvSpPr>
          <p:cNvPr id="19" name="テキスト ボックス 18"/>
          <p:cNvSpPr txBox="1"/>
          <p:nvPr/>
        </p:nvSpPr>
        <p:spPr>
          <a:xfrm>
            <a:off x="1126434" y="5976731"/>
            <a:ext cx="6704079" cy="646331"/>
          </a:xfrm>
          <a:prstGeom prst="rect">
            <a:avLst/>
          </a:prstGeom>
          <a:noFill/>
        </p:spPr>
        <p:txBody>
          <a:bodyPr wrap="none" rtlCol="0">
            <a:spAutoFit/>
          </a:bodyPr>
          <a:lstStyle/>
          <a:p>
            <a:r>
              <a:rPr lang="ja-JP" altLang="en-US" dirty="0"/>
              <a:t>行列</a:t>
            </a:r>
            <a:r>
              <a:rPr lang="ja-JP" altLang="en-US" dirty="0" smtClean="0"/>
              <a:t>模型　＝　</a:t>
            </a:r>
            <a:r>
              <a:rPr kumimoji="1" lang="en-US" altLang="ja-JP" dirty="0" smtClean="0"/>
              <a:t>1</a:t>
            </a:r>
            <a:r>
              <a:rPr kumimoji="1" lang="ja-JP" altLang="en-US" dirty="0" smtClean="0"/>
              <a:t>次元の超対称ゲージ理論</a:t>
            </a:r>
            <a:endParaRPr kumimoji="1" lang="en-US" altLang="ja-JP" dirty="0" smtClean="0"/>
          </a:p>
          <a:p>
            <a:r>
              <a:rPr lang="ja-JP" altLang="en-US" dirty="0"/>
              <a:t>　</a:t>
            </a:r>
            <a:r>
              <a:rPr lang="ja-JP" altLang="en-US" dirty="0" smtClean="0"/>
              <a:t>　　　　　　</a:t>
            </a:r>
            <a:r>
              <a:rPr kumimoji="1" lang="ja-JP" altLang="en-US" dirty="0" smtClean="0"/>
              <a:t>ゲージ場と</a:t>
            </a:r>
            <a:r>
              <a:rPr kumimoji="1" lang="en-US" altLang="ja-JP" dirty="0" smtClean="0"/>
              <a:t>9</a:t>
            </a:r>
            <a:r>
              <a:rPr lang="ja-JP" altLang="en-US" dirty="0"/>
              <a:t>個</a:t>
            </a:r>
            <a:r>
              <a:rPr kumimoji="1" lang="ja-JP" altLang="en-US" dirty="0" smtClean="0"/>
              <a:t>のスカラー</a:t>
            </a:r>
            <a:r>
              <a:rPr kumimoji="1" lang="en-US" altLang="ja-JP" dirty="0" smtClean="0"/>
              <a:t>+ </a:t>
            </a:r>
            <a:r>
              <a:rPr kumimoji="1" lang="ja-JP" altLang="en-US" dirty="0" smtClean="0"/>
              <a:t>超対称パートナー</a:t>
            </a:r>
            <a:endParaRPr kumimoji="1" lang="ja-JP" altLang="en-US" dirty="0"/>
          </a:p>
        </p:txBody>
      </p:sp>
      <p:sp>
        <p:nvSpPr>
          <p:cNvPr id="20" name="左中かっこ 19"/>
          <p:cNvSpPr/>
          <p:nvPr/>
        </p:nvSpPr>
        <p:spPr>
          <a:xfrm>
            <a:off x="1139687" y="3472070"/>
            <a:ext cx="238539" cy="201433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4025866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目標</a:t>
            </a:r>
            <a:endParaRPr kumimoji="1" lang="ja-JP" altLang="en-US" dirty="0"/>
          </a:p>
        </p:txBody>
      </p:sp>
      <p:sp>
        <p:nvSpPr>
          <p:cNvPr id="4" name="テキスト ボックス 3"/>
          <p:cNvSpPr txBox="1"/>
          <p:nvPr/>
        </p:nvSpPr>
        <p:spPr>
          <a:xfrm>
            <a:off x="901147" y="3511823"/>
            <a:ext cx="7802136" cy="646331"/>
          </a:xfrm>
          <a:prstGeom prst="rect">
            <a:avLst/>
          </a:prstGeom>
          <a:noFill/>
        </p:spPr>
        <p:txBody>
          <a:bodyPr wrap="none" rtlCol="0">
            <a:spAutoFit/>
          </a:bodyPr>
          <a:lstStyle/>
          <a:p>
            <a:r>
              <a:rPr lang="ja-JP" altLang="en-US" dirty="0"/>
              <a:t>残り</a:t>
            </a:r>
            <a:r>
              <a:rPr lang="ja-JP" altLang="en-US" dirty="0" smtClean="0"/>
              <a:t>の時間で、</a:t>
            </a:r>
            <a:r>
              <a:rPr kumimoji="1" lang="ja-JP" altLang="en-US" dirty="0" smtClean="0"/>
              <a:t>この行列模型が歴史的にどのようにして発見されたのか、</a:t>
            </a:r>
            <a:endParaRPr kumimoji="1" lang="en-US" altLang="ja-JP" dirty="0" smtClean="0"/>
          </a:p>
          <a:p>
            <a:r>
              <a:rPr lang="ja-JP" altLang="en-US" dirty="0" smtClean="0"/>
              <a:t>なぜ行列が出てくるのか、といった背景を</a:t>
            </a:r>
            <a:r>
              <a:rPr kumimoji="1" lang="ja-JP" altLang="en-US" dirty="0" smtClean="0"/>
              <a:t>紹介したい。</a:t>
            </a:r>
            <a:endParaRPr kumimoji="1" lang="ja-JP" altLang="en-US" dirty="0"/>
          </a:p>
        </p:txBody>
      </p:sp>
      <p:pic>
        <p:nvPicPr>
          <p:cNvPr id="5" name="図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36488" y="2380971"/>
            <a:ext cx="6896100" cy="609600"/>
          </a:xfrm>
          <a:prstGeom prst="rect">
            <a:avLst/>
          </a:prstGeom>
        </p:spPr>
      </p:pic>
      <p:sp>
        <p:nvSpPr>
          <p:cNvPr id="7" name="テキスト ボックス 6"/>
          <p:cNvSpPr txBox="1"/>
          <p:nvPr/>
        </p:nvSpPr>
        <p:spPr>
          <a:xfrm>
            <a:off x="1921565" y="4717774"/>
            <a:ext cx="4230645" cy="369332"/>
          </a:xfrm>
          <a:prstGeom prst="rect">
            <a:avLst/>
          </a:prstGeom>
          <a:noFill/>
        </p:spPr>
        <p:txBody>
          <a:bodyPr wrap="none" rtlCol="0">
            <a:spAutoFit/>
          </a:bodyPr>
          <a:lstStyle/>
          <a:p>
            <a:r>
              <a:rPr kumimoji="1" lang="ja-JP" altLang="en-US" dirty="0" smtClean="0"/>
              <a:t>なぜ１１次元なのに行列が</a:t>
            </a:r>
            <a:r>
              <a:rPr kumimoji="1" lang="en-US" altLang="ja-JP" dirty="0" smtClean="0"/>
              <a:t>9</a:t>
            </a:r>
            <a:r>
              <a:rPr kumimoji="1" lang="ja-JP" altLang="en-US" dirty="0" smtClean="0"/>
              <a:t>個なのか？</a:t>
            </a:r>
            <a:endParaRPr kumimoji="1" lang="ja-JP" altLang="en-US" dirty="0"/>
          </a:p>
        </p:txBody>
      </p:sp>
      <p:sp>
        <p:nvSpPr>
          <p:cNvPr id="8" name="テキスト ボックス 7"/>
          <p:cNvSpPr txBox="1"/>
          <p:nvPr/>
        </p:nvSpPr>
        <p:spPr>
          <a:xfrm>
            <a:off x="1517374" y="5387010"/>
            <a:ext cx="5262979" cy="369332"/>
          </a:xfrm>
          <a:prstGeom prst="rect">
            <a:avLst/>
          </a:prstGeom>
          <a:noFill/>
        </p:spPr>
        <p:txBody>
          <a:bodyPr wrap="none" rtlCol="0">
            <a:spAutoFit/>
          </a:bodyPr>
          <a:lstStyle/>
          <a:p>
            <a:r>
              <a:rPr kumimoji="1" lang="ja-JP" altLang="en-US" dirty="0" smtClean="0"/>
              <a:t>これはいったいＭ理論の何を記述しているのか？</a:t>
            </a:r>
            <a:endParaRPr kumimoji="1" lang="ja-JP" altLang="en-US" dirty="0"/>
          </a:p>
        </p:txBody>
      </p:sp>
      <p:pic>
        <p:nvPicPr>
          <p:cNvPr id="9" name="図 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428974" y="3003824"/>
            <a:ext cx="1668780" cy="255270"/>
          </a:xfrm>
          <a:prstGeom prst="rect">
            <a:avLst/>
          </a:prstGeom>
        </p:spPr>
      </p:pic>
      <p:sp>
        <p:nvSpPr>
          <p:cNvPr id="3" name="テキスト ボックス 2"/>
          <p:cNvSpPr txBox="1"/>
          <p:nvPr/>
        </p:nvSpPr>
        <p:spPr>
          <a:xfrm>
            <a:off x="569844" y="1828800"/>
            <a:ext cx="1614545" cy="369332"/>
          </a:xfrm>
          <a:prstGeom prst="rect">
            <a:avLst/>
          </a:prstGeom>
          <a:noFill/>
        </p:spPr>
        <p:txBody>
          <a:bodyPr wrap="none" rtlCol="0">
            <a:spAutoFit/>
          </a:bodyPr>
          <a:lstStyle/>
          <a:p>
            <a:r>
              <a:rPr lang="en-US" altLang="ja-JP" dirty="0" smtClean="0"/>
              <a:t>BFSS</a:t>
            </a:r>
            <a:r>
              <a:rPr lang="ja-JP" altLang="en-US" dirty="0" smtClean="0"/>
              <a:t>行列模型</a:t>
            </a:r>
            <a:endParaRPr kumimoji="1" lang="ja-JP" altLang="en-US" dirty="0"/>
          </a:p>
        </p:txBody>
      </p:sp>
    </p:spTree>
    <p:extLst>
      <p:ext uri="{BB962C8B-B14F-4D97-AF65-F5344CB8AC3E}">
        <p14:creationId xmlns:p14="http://schemas.microsoft.com/office/powerpoint/2010/main" val="30396495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膜の理論</a:t>
            </a:r>
            <a:endParaRPr kumimoji="1" lang="ja-JP" altLang="en-US" dirty="0"/>
          </a:p>
        </p:txBody>
      </p:sp>
      <p:pic>
        <p:nvPicPr>
          <p:cNvPr id="4" name="図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254541" y="3136348"/>
            <a:ext cx="2828925" cy="563880"/>
          </a:xfrm>
          <a:prstGeom prst="rect">
            <a:avLst/>
          </a:prstGeom>
        </p:spPr>
      </p:pic>
      <p:pic>
        <p:nvPicPr>
          <p:cNvPr id="5" name="図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254541" y="3931479"/>
            <a:ext cx="1979295" cy="259080"/>
          </a:xfrm>
          <a:prstGeom prst="rect">
            <a:avLst/>
          </a:prstGeom>
        </p:spPr>
      </p:pic>
      <p:pic>
        <p:nvPicPr>
          <p:cNvPr id="7" name="図 6"/>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274420" y="5515111"/>
            <a:ext cx="4509135" cy="563880"/>
          </a:xfrm>
          <a:prstGeom prst="rect">
            <a:avLst/>
          </a:prstGeom>
        </p:spPr>
      </p:pic>
      <p:pic>
        <p:nvPicPr>
          <p:cNvPr id="9" name="図 8"/>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124174" y="4965149"/>
            <a:ext cx="2720340" cy="259080"/>
          </a:xfrm>
          <a:prstGeom prst="rect">
            <a:avLst/>
          </a:prstGeom>
        </p:spPr>
      </p:pic>
      <p:sp>
        <p:nvSpPr>
          <p:cNvPr id="10" name="テキスト ボックス 9"/>
          <p:cNvSpPr txBox="1"/>
          <p:nvPr/>
        </p:nvSpPr>
        <p:spPr>
          <a:xfrm>
            <a:off x="278296" y="2703444"/>
            <a:ext cx="1959191" cy="369332"/>
          </a:xfrm>
          <a:prstGeom prst="rect">
            <a:avLst/>
          </a:prstGeom>
          <a:noFill/>
        </p:spPr>
        <p:txBody>
          <a:bodyPr wrap="none" rtlCol="0">
            <a:spAutoFit/>
          </a:bodyPr>
          <a:lstStyle/>
          <a:p>
            <a:r>
              <a:rPr kumimoji="1" lang="en-US" altLang="ja-JP" dirty="0" err="1" smtClean="0"/>
              <a:t>Nambu-Goto</a:t>
            </a:r>
            <a:r>
              <a:rPr kumimoji="1" lang="ja-JP" altLang="en-US" dirty="0" smtClean="0"/>
              <a:t>作用</a:t>
            </a:r>
            <a:endParaRPr kumimoji="1" lang="ja-JP" altLang="en-US" dirty="0"/>
          </a:p>
        </p:txBody>
      </p:sp>
      <p:sp>
        <p:nvSpPr>
          <p:cNvPr id="11" name="テキスト ボックス 10"/>
          <p:cNvSpPr txBox="1"/>
          <p:nvPr/>
        </p:nvSpPr>
        <p:spPr>
          <a:xfrm>
            <a:off x="251791" y="4956313"/>
            <a:ext cx="1506951" cy="369332"/>
          </a:xfrm>
          <a:prstGeom prst="rect">
            <a:avLst/>
          </a:prstGeom>
          <a:noFill/>
        </p:spPr>
        <p:txBody>
          <a:bodyPr wrap="none" rtlCol="0">
            <a:spAutoFit/>
          </a:bodyPr>
          <a:lstStyle/>
          <a:p>
            <a:r>
              <a:rPr kumimoji="1" lang="en-US" altLang="ja-JP" dirty="0" err="1" smtClean="0"/>
              <a:t>Polyakov</a:t>
            </a:r>
            <a:r>
              <a:rPr lang="ja-JP" altLang="en-US" dirty="0"/>
              <a:t>作用</a:t>
            </a:r>
            <a:endParaRPr kumimoji="1" lang="ja-JP" altLang="en-US" dirty="0"/>
          </a:p>
        </p:txBody>
      </p:sp>
      <p:sp>
        <p:nvSpPr>
          <p:cNvPr id="3" name="テキスト ボックス 2"/>
          <p:cNvSpPr txBox="1"/>
          <p:nvPr/>
        </p:nvSpPr>
        <p:spPr>
          <a:xfrm>
            <a:off x="344557" y="2040835"/>
            <a:ext cx="7802136" cy="369332"/>
          </a:xfrm>
          <a:prstGeom prst="rect">
            <a:avLst/>
          </a:prstGeom>
          <a:noFill/>
        </p:spPr>
        <p:txBody>
          <a:bodyPr wrap="none" rtlCol="0">
            <a:spAutoFit/>
          </a:bodyPr>
          <a:lstStyle/>
          <a:p>
            <a:r>
              <a:rPr kumimoji="1" lang="ja-JP" altLang="en-US" dirty="0" smtClean="0"/>
              <a:t>基本的に、点粒子→弦→膜と、一次元ずつ増やした一般化で与えられる。</a:t>
            </a:r>
            <a:endParaRPr kumimoji="1" lang="ja-JP" altLang="en-US" dirty="0"/>
          </a:p>
        </p:txBody>
      </p:sp>
      <p:sp>
        <p:nvSpPr>
          <p:cNvPr id="6" name="テキスト ボックス 5"/>
          <p:cNvSpPr txBox="1"/>
          <p:nvPr/>
        </p:nvSpPr>
        <p:spPr>
          <a:xfrm>
            <a:off x="4505739" y="3273287"/>
            <a:ext cx="2262158" cy="369332"/>
          </a:xfrm>
          <a:prstGeom prst="rect">
            <a:avLst/>
          </a:prstGeom>
          <a:noFill/>
        </p:spPr>
        <p:txBody>
          <a:bodyPr wrap="none" rtlCol="0">
            <a:spAutoFit/>
          </a:bodyPr>
          <a:lstStyle/>
          <a:p>
            <a:r>
              <a:rPr kumimoji="1" lang="ja-JP" altLang="en-US" dirty="0" smtClean="0"/>
              <a:t>作用は膜の世界体積</a:t>
            </a:r>
            <a:endParaRPr kumimoji="1" lang="ja-JP" altLang="en-US" dirty="0"/>
          </a:p>
        </p:txBody>
      </p:sp>
      <p:sp>
        <p:nvSpPr>
          <p:cNvPr id="8" name="下矢印 7"/>
          <p:cNvSpPr/>
          <p:nvPr/>
        </p:nvSpPr>
        <p:spPr>
          <a:xfrm flipV="1">
            <a:off x="4452728" y="4518992"/>
            <a:ext cx="225287" cy="848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049077" y="4572000"/>
            <a:ext cx="2262158" cy="369332"/>
          </a:xfrm>
          <a:prstGeom prst="rect">
            <a:avLst/>
          </a:prstGeom>
          <a:noFill/>
        </p:spPr>
        <p:txBody>
          <a:bodyPr wrap="none" rtlCol="0">
            <a:spAutoFit/>
          </a:bodyPr>
          <a:lstStyle/>
          <a:p>
            <a:r>
              <a:rPr kumimoji="1" lang="ja-JP" altLang="en-US" dirty="0" smtClean="0"/>
              <a:t>補助場の運動方程式</a:t>
            </a:r>
            <a:endParaRPr kumimoji="1" lang="ja-JP" altLang="en-US" dirty="0"/>
          </a:p>
        </p:txBody>
      </p:sp>
      <p:sp>
        <p:nvSpPr>
          <p:cNvPr id="13" name="テキスト ボックス 12"/>
          <p:cNvSpPr txBox="1"/>
          <p:nvPr/>
        </p:nvSpPr>
        <p:spPr>
          <a:xfrm>
            <a:off x="3458817" y="3856383"/>
            <a:ext cx="1609736" cy="369332"/>
          </a:xfrm>
          <a:prstGeom prst="rect">
            <a:avLst/>
          </a:prstGeom>
          <a:noFill/>
        </p:spPr>
        <p:txBody>
          <a:bodyPr wrap="none" rtlCol="0">
            <a:spAutoFit/>
          </a:bodyPr>
          <a:lstStyle/>
          <a:p>
            <a:r>
              <a:rPr kumimoji="1" lang="en-US" altLang="ja-JP" dirty="0" smtClean="0"/>
              <a:t>Induced metric</a:t>
            </a:r>
            <a:endParaRPr kumimoji="1" lang="ja-JP" altLang="en-US" dirty="0"/>
          </a:p>
        </p:txBody>
      </p:sp>
      <p:sp>
        <p:nvSpPr>
          <p:cNvPr id="14" name="テキスト ボックス 13"/>
          <p:cNvSpPr txBox="1"/>
          <p:nvPr/>
        </p:nvSpPr>
        <p:spPr>
          <a:xfrm>
            <a:off x="351183" y="1649895"/>
            <a:ext cx="5493812" cy="369332"/>
          </a:xfrm>
          <a:prstGeom prst="rect">
            <a:avLst/>
          </a:prstGeom>
          <a:noFill/>
        </p:spPr>
        <p:txBody>
          <a:bodyPr wrap="none" rtlCol="0">
            <a:spAutoFit/>
          </a:bodyPr>
          <a:lstStyle/>
          <a:p>
            <a:r>
              <a:rPr kumimoji="1" lang="ja-JP" altLang="en-US" dirty="0" smtClean="0"/>
              <a:t>まず平坦な時空での膜１体の理論を考えてみよう。</a:t>
            </a:r>
            <a:endParaRPr kumimoji="1" lang="ja-JP" altLang="en-US" dirty="0"/>
          </a:p>
        </p:txBody>
      </p:sp>
      <p:sp>
        <p:nvSpPr>
          <p:cNvPr id="15" name="テキスト ボックス 14"/>
          <p:cNvSpPr txBox="1"/>
          <p:nvPr/>
        </p:nvSpPr>
        <p:spPr>
          <a:xfrm>
            <a:off x="1205947" y="6334539"/>
            <a:ext cx="6197530" cy="369332"/>
          </a:xfrm>
          <a:prstGeom prst="rect">
            <a:avLst/>
          </a:prstGeom>
          <a:noFill/>
        </p:spPr>
        <p:txBody>
          <a:bodyPr wrap="none" rtlCol="0">
            <a:spAutoFit/>
          </a:bodyPr>
          <a:lstStyle/>
          <a:p>
            <a:r>
              <a:rPr kumimoji="1" lang="ja-JP" altLang="en-US" dirty="0" smtClean="0"/>
              <a:t>膜の場合、</a:t>
            </a:r>
            <a:r>
              <a:rPr kumimoji="1" lang="en-US" altLang="ja-JP" dirty="0" smtClean="0"/>
              <a:t>Weyl</a:t>
            </a:r>
            <a:r>
              <a:rPr kumimoji="1" lang="ja-JP" altLang="en-US" dirty="0" smtClean="0"/>
              <a:t>対称性　　　　　　　はないことに注意！</a:t>
            </a:r>
            <a:endParaRPr kumimoji="1" lang="ja-JP" altLang="en-US" dirty="0"/>
          </a:p>
        </p:txBody>
      </p:sp>
      <p:pic>
        <p:nvPicPr>
          <p:cNvPr id="16" name="図 15"/>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706191" y="6330122"/>
            <a:ext cx="1423035" cy="280035"/>
          </a:xfrm>
          <a:prstGeom prst="rect">
            <a:avLst/>
          </a:prstGeom>
        </p:spPr>
      </p:pic>
      <p:sp>
        <p:nvSpPr>
          <p:cNvPr id="17" name="テキスト ボックス 16"/>
          <p:cNvSpPr txBox="1"/>
          <p:nvPr/>
        </p:nvSpPr>
        <p:spPr>
          <a:xfrm>
            <a:off x="7096263" y="1524000"/>
            <a:ext cx="2127249" cy="369332"/>
          </a:xfrm>
          <a:prstGeom prst="rect">
            <a:avLst/>
          </a:prstGeom>
          <a:noFill/>
        </p:spPr>
        <p:txBody>
          <a:bodyPr wrap="none" rtlCol="0">
            <a:spAutoFit/>
          </a:bodyPr>
          <a:lstStyle/>
          <a:p>
            <a:r>
              <a:rPr kumimoji="1" lang="en-US" altLang="ja-JP" dirty="0" smtClean="0"/>
              <a:t>[ref. Taylor</a:t>
            </a:r>
            <a:r>
              <a:rPr kumimoji="1" lang="ja-JP" altLang="en-US" dirty="0" smtClean="0"/>
              <a:t>の</a:t>
            </a:r>
            <a:r>
              <a:rPr kumimoji="1" lang="en-US" altLang="ja-JP" dirty="0" smtClean="0"/>
              <a:t>review]</a:t>
            </a:r>
            <a:endParaRPr kumimoji="1" lang="ja-JP" altLang="en-US" dirty="0"/>
          </a:p>
        </p:txBody>
      </p:sp>
      <p:sp>
        <p:nvSpPr>
          <p:cNvPr id="18" name="円/楕円 17"/>
          <p:cNvSpPr/>
          <p:nvPr/>
        </p:nvSpPr>
        <p:spPr>
          <a:xfrm>
            <a:off x="7275445" y="3485322"/>
            <a:ext cx="622852" cy="6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196470" y="2604052"/>
            <a:ext cx="622852" cy="6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7421217" y="2715648"/>
            <a:ext cx="835650" cy="835936"/>
          </a:xfrm>
          <a:custGeom>
            <a:avLst/>
            <a:gdLst>
              <a:gd name="connsiteX0" fmla="*/ 0 w 835650"/>
              <a:gd name="connsiteY0" fmla="*/ 835936 h 835936"/>
              <a:gd name="connsiteX1" fmla="*/ 331304 w 835650"/>
              <a:gd name="connsiteY1" fmla="*/ 517884 h 835936"/>
              <a:gd name="connsiteX2" fmla="*/ 636104 w 835650"/>
              <a:gd name="connsiteY2" fmla="*/ 464875 h 835936"/>
              <a:gd name="connsiteX3" fmla="*/ 821634 w 835650"/>
              <a:gd name="connsiteY3" fmla="*/ 40805 h 835936"/>
              <a:gd name="connsiteX4" fmla="*/ 808382 w 835650"/>
              <a:gd name="connsiteY4" fmla="*/ 40805 h 83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650" h="835936">
                <a:moveTo>
                  <a:pt x="0" y="835936"/>
                </a:moveTo>
                <a:cubicBezTo>
                  <a:pt x="112643" y="707831"/>
                  <a:pt x="225287" y="579727"/>
                  <a:pt x="331304" y="517884"/>
                </a:cubicBezTo>
                <a:cubicBezTo>
                  <a:pt x="437321" y="456040"/>
                  <a:pt x="554382" y="544388"/>
                  <a:pt x="636104" y="464875"/>
                </a:cubicBezTo>
                <a:cubicBezTo>
                  <a:pt x="717826" y="385362"/>
                  <a:pt x="792921" y="111483"/>
                  <a:pt x="821634" y="40805"/>
                </a:cubicBezTo>
                <a:cubicBezTo>
                  <a:pt x="850347" y="-29873"/>
                  <a:pt x="829364" y="5466"/>
                  <a:pt x="808382" y="408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7891669" y="3159595"/>
            <a:ext cx="835650" cy="835936"/>
          </a:xfrm>
          <a:custGeom>
            <a:avLst/>
            <a:gdLst>
              <a:gd name="connsiteX0" fmla="*/ 0 w 835650"/>
              <a:gd name="connsiteY0" fmla="*/ 835936 h 835936"/>
              <a:gd name="connsiteX1" fmla="*/ 331304 w 835650"/>
              <a:gd name="connsiteY1" fmla="*/ 517884 h 835936"/>
              <a:gd name="connsiteX2" fmla="*/ 636104 w 835650"/>
              <a:gd name="connsiteY2" fmla="*/ 464875 h 835936"/>
              <a:gd name="connsiteX3" fmla="*/ 821634 w 835650"/>
              <a:gd name="connsiteY3" fmla="*/ 40805 h 835936"/>
              <a:gd name="connsiteX4" fmla="*/ 808382 w 835650"/>
              <a:gd name="connsiteY4" fmla="*/ 40805 h 83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650" h="835936">
                <a:moveTo>
                  <a:pt x="0" y="835936"/>
                </a:moveTo>
                <a:cubicBezTo>
                  <a:pt x="112643" y="707831"/>
                  <a:pt x="225287" y="579727"/>
                  <a:pt x="331304" y="517884"/>
                </a:cubicBezTo>
                <a:cubicBezTo>
                  <a:pt x="437321" y="456040"/>
                  <a:pt x="554382" y="544388"/>
                  <a:pt x="636104" y="464875"/>
                </a:cubicBezTo>
                <a:cubicBezTo>
                  <a:pt x="717826" y="385362"/>
                  <a:pt x="792921" y="111483"/>
                  <a:pt x="821634" y="40805"/>
                </a:cubicBezTo>
                <a:cubicBezTo>
                  <a:pt x="850347" y="-29873"/>
                  <a:pt x="829364" y="5466"/>
                  <a:pt x="808382" y="408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68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12" grpId="0"/>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6467061" y="2729947"/>
            <a:ext cx="2411895" cy="1709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膜の理論　</a:t>
            </a:r>
            <a:r>
              <a:rPr kumimoji="1" lang="en-US" altLang="ja-JP" dirty="0" err="1" smtClean="0"/>
              <a:t>Diffeo</a:t>
            </a:r>
            <a:r>
              <a:rPr kumimoji="1" lang="ja-JP" altLang="en-US" dirty="0" smtClean="0"/>
              <a:t>の固定</a:t>
            </a:r>
            <a:endParaRPr kumimoji="1" lang="ja-JP" altLang="en-US" dirty="0"/>
          </a:p>
        </p:txBody>
      </p:sp>
      <p:sp>
        <p:nvSpPr>
          <p:cNvPr id="4" name="テキスト ボックス 3"/>
          <p:cNvSpPr txBox="1"/>
          <p:nvPr/>
        </p:nvSpPr>
        <p:spPr>
          <a:xfrm>
            <a:off x="516835" y="1895060"/>
            <a:ext cx="7571303" cy="369332"/>
          </a:xfrm>
          <a:prstGeom prst="rect">
            <a:avLst/>
          </a:prstGeom>
          <a:noFill/>
        </p:spPr>
        <p:txBody>
          <a:bodyPr wrap="none" rtlCol="0">
            <a:spAutoFit/>
          </a:bodyPr>
          <a:lstStyle/>
          <a:p>
            <a:r>
              <a:rPr kumimoji="1" lang="ja-JP" altLang="en-US" dirty="0" smtClean="0"/>
              <a:t>３次元の座標変換の自由度（３つ）を用いて、以下の拘束条件を置く。</a:t>
            </a:r>
            <a:endParaRPr kumimoji="1" lang="ja-JP" altLang="en-US" dirty="0"/>
          </a:p>
        </p:txBody>
      </p:sp>
      <p:pic>
        <p:nvPicPr>
          <p:cNvPr id="5" name="図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201530" y="2884556"/>
            <a:ext cx="805815" cy="224790"/>
          </a:xfrm>
          <a:prstGeom prst="rect">
            <a:avLst/>
          </a:prstGeom>
        </p:spPr>
      </p:pic>
      <p:pic>
        <p:nvPicPr>
          <p:cNvPr id="18" name="図 1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785166" y="2838174"/>
            <a:ext cx="1695450" cy="234315"/>
          </a:xfrm>
          <a:prstGeom prst="rect">
            <a:avLst/>
          </a:prstGeom>
        </p:spPr>
      </p:pic>
      <p:pic>
        <p:nvPicPr>
          <p:cNvPr id="8" name="図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221410" y="4985023"/>
            <a:ext cx="4509135" cy="563880"/>
          </a:xfrm>
          <a:prstGeom prst="rect">
            <a:avLst/>
          </a:prstGeom>
        </p:spPr>
      </p:pic>
      <p:pic>
        <p:nvPicPr>
          <p:cNvPr id="17" name="図 16"/>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473744" y="5667512"/>
            <a:ext cx="3632835" cy="563880"/>
          </a:xfrm>
          <a:prstGeom prst="rect">
            <a:avLst/>
          </a:prstGeom>
        </p:spPr>
      </p:pic>
      <p:sp>
        <p:nvSpPr>
          <p:cNvPr id="3" name="右矢印 2"/>
          <p:cNvSpPr/>
          <p:nvPr/>
        </p:nvSpPr>
        <p:spPr>
          <a:xfrm>
            <a:off x="1497496" y="5857461"/>
            <a:ext cx="636104"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6886712" y="3494157"/>
            <a:ext cx="1602105" cy="230505"/>
          </a:xfrm>
          <a:prstGeom prst="rect">
            <a:avLst/>
          </a:prstGeom>
        </p:spPr>
      </p:pic>
      <p:pic>
        <p:nvPicPr>
          <p:cNvPr id="9" name="図 8"/>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959599" y="3858592"/>
            <a:ext cx="1287780" cy="226695"/>
          </a:xfrm>
          <a:prstGeom prst="rect">
            <a:avLst/>
          </a:prstGeom>
        </p:spPr>
      </p:pic>
      <p:sp>
        <p:nvSpPr>
          <p:cNvPr id="12" name="テキスト ボックス 11"/>
          <p:cNvSpPr txBox="1"/>
          <p:nvPr/>
        </p:nvSpPr>
        <p:spPr>
          <a:xfrm>
            <a:off x="6665843" y="2888974"/>
            <a:ext cx="1963999" cy="369332"/>
          </a:xfrm>
          <a:prstGeom prst="rect">
            <a:avLst/>
          </a:prstGeom>
          <a:noFill/>
        </p:spPr>
        <p:txBody>
          <a:bodyPr wrap="none" rtlCol="0">
            <a:spAutoFit/>
          </a:bodyPr>
          <a:lstStyle/>
          <a:p>
            <a:r>
              <a:rPr kumimoji="1" lang="ja-JP" altLang="en-US" dirty="0" smtClean="0"/>
              <a:t>添え字</a:t>
            </a:r>
            <a:r>
              <a:rPr lang="ja-JP" altLang="en-US" dirty="0" smtClean="0"/>
              <a:t>の</a:t>
            </a:r>
            <a:r>
              <a:rPr lang="en-US" altLang="ja-JP" dirty="0" smtClean="0"/>
              <a:t>Notation</a:t>
            </a:r>
            <a:endParaRPr kumimoji="1" lang="ja-JP" altLang="en-US" dirty="0"/>
          </a:p>
        </p:txBody>
      </p:sp>
      <p:pic>
        <p:nvPicPr>
          <p:cNvPr id="11" name="図 10"/>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095513" y="3282121"/>
            <a:ext cx="982980" cy="255270"/>
          </a:xfrm>
          <a:prstGeom prst="rect">
            <a:avLst/>
          </a:prstGeom>
        </p:spPr>
      </p:pic>
      <p:sp>
        <p:nvSpPr>
          <p:cNvPr id="14" name="テキスト ボックス 13"/>
          <p:cNvSpPr txBox="1"/>
          <p:nvPr/>
        </p:nvSpPr>
        <p:spPr>
          <a:xfrm>
            <a:off x="543340" y="4359965"/>
            <a:ext cx="3416320" cy="369332"/>
          </a:xfrm>
          <a:prstGeom prst="rect">
            <a:avLst/>
          </a:prstGeom>
          <a:noFill/>
        </p:spPr>
        <p:txBody>
          <a:bodyPr wrap="none" rtlCol="0">
            <a:spAutoFit/>
          </a:bodyPr>
          <a:lstStyle/>
          <a:p>
            <a:r>
              <a:rPr kumimoji="1" lang="ja-JP" altLang="en-US" dirty="0" smtClean="0"/>
              <a:t>すると作用は以下の形になる。</a:t>
            </a:r>
            <a:endParaRPr kumimoji="1" lang="ja-JP" altLang="en-US" dirty="0"/>
          </a:p>
        </p:txBody>
      </p:sp>
    </p:spTree>
    <p:extLst>
      <p:ext uri="{BB962C8B-B14F-4D97-AF65-F5344CB8AC3E}">
        <p14:creationId xmlns:p14="http://schemas.microsoft.com/office/powerpoint/2010/main" val="336006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膜の理論　拘束条件</a:t>
            </a:r>
            <a:endParaRPr kumimoji="1" lang="ja-JP" altLang="en-US" dirty="0"/>
          </a:p>
        </p:txBody>
      </p:sp>
      <p:pic>
        <p:nvPicPr>
          <p:cNvPr id="4" name="図 3"/>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896731" y="1917150"/>
            <a:ext cx="2720340" cy="259080"/>
          </a:xfrm>
          <a:prstGeom prst="rect">
            <a:avLst/>
          </a:prstGeom>
        </p:spPr>
      </p:pic>
      <p:pic>
        <p:nvPicPr>
          <p:cNvPr id="5" name="図 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909982" y="2394226"/>
            <a:ext cx="805815" cy="224790"/>
          </a:xfrm>
          <a:prstGeom prst="rect">
            <a:avLst/>
          </a:prstGeom>
        </p:spPr>
      </p:pic>
      <p:pic>
        <p:nvPicPr>
          <p:cNvPr id="14" name="図 13"/>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916610" y="2811669"/>
            <a:ext cx="1695450" cy="234315"/>
          </a:xfrm>
          <a:prstGeom prst="rect">
            <a:avLst/>
          </a:prstGeom>
        </p:spPr>
      </p:pic>
      <p:sp>
        <p:nvSpPr>
          <p:cNvPr id="7" name="左中かっこ 6"/>
          <p:cNvSpPr/>
          <p:nvPr/>
        </p:nvSpPr>
        <p:spPr>
          <a:xfrm>
            <a:off x="477078" y="1895061"/>
            <a:ext cx="318052" cy="120594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3935896" y="1815548"/>
            <a:ext cx="2262158" cy="369332"/>
          </a:xfrm>
          <a:prstGeom prst="rect">
            <a:avLst/>
          </a:prstGeom>
          <a:noFill/>
        </p:spPr>
        <p:txBody>
          <a:bodyPr wrap="none" rtlCol="0">
            <a:spAutoFit/>
          </a:bodyPr>
          <a:lstStyle/>
          <a:p>
            <a:r>
              <a:rPr kumimoji="1" lang="ja-JP" altLang="en-US" dirty="0" smtClean="0"/>
              <a:t>補助場の運動方程式</a:t>
            </a:r>
            <a:endParaRPr kumimoji="1" lang="ja-JP" altLang="en-US" dirty="0"/>
          </a:p>
        </p:txBody>
      </p:sp>
      <p:sp>
        <p:nvSpPr>
          <p:cNvPr id="9" name="テキスト ボックス 8"/>
          <p:cNvSpPr txBox="1"/>
          <p:nvPr/>
        </p:nvSpPr>
        <p:spPr>
          <a:xfrm>
            <a:off x="4253948" y="2411896"/>
            <a:ext cx="1471878" cy="369332"/>
          </a:xfrm>
          <a:prstGeom prst="rect">
            <a:avLst/>
          </a:prstGeom>
          <a:noFill/>
        </p:spPr>
        <p:txBody>
          <a:bodyPr wrap="none" rtlCol="0">
            <a:spAutoFit/>
          </a:bodyPr>
          <a:lstStyle/>
          <a:p>
            <a:r>
              <a:rPr kumimoji="1" lang="en-US" altLang="ja-JP" dirty="0" err="1" smtClean="0"/>
              <a:t>Diffeo</a:t>
            </a:r>
            <a:r>
              <a:rPr kumimoji="1" lang="ja-JP" altLang="en-US" dirty="0" smtClean="0"/>
              <a:t>の固定</a:t>
            </a:r>
            <a:endParaRPr kumimoji="1" lang="ja-JP" altLang="en-US" dirty="0"/>
          </a:p>
        </p:txBody>
      </p:sp>
      <p:sp>
        <p:nvSpPr>
          <p:cNvPr id="10" name="テキスト ボックス 9"/>
          <p:cNvSpPr txBox="1"/>
          <p:nvPr/>
        </p:nvSpPr>
        <p:spPr>
          <a:xfrm>
            <a:off x="543339" y="3697356"/>
            <a:ext cx="4108817" cy="369332"/>
          </a:xfrm>
          <a:prstGeom prst="rect">
            <a:avLst/>
          </a:prstGeom>
          <a:noFill/>
        </p:spPr>
        <p:txBody>
          <a:bodyPr wrap="none" rtlCol="0">
            <a:spAutoFit/>
          </a:bodyPr>
          <a:lstStyle/>
          <a:p>
            <a:r>
              <a:rPr kumimoji="1" lang="ja-JP" altLang="en-US" dirty="0" smtClean="0"/>
              <a:t>これらは以下の条件を　　に与える。</a:t>
            </a:r>
            <a:endParaRPr kumimoji="1" lang="ja-JP" altLang="en-US" dirty="0"/>
          </a:p>
        </p:txBody>
      </p:sp>
      <p:pic>
        <p:nvPicPr>
          <p:cNvPr id="6" name="図 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440069" y="4488068"/>
            <a:ext cx="2289810" cy="299085"/>
          </a:xfrm>
          <a:prstGeom prst="rect">
            <a:avLst/>
          </a:prstGeom>
        </p:spPr>
      </p:pic>
      <p:pic>
        <p:nvPicPr>
          <p:cNvPr id="15" name="図 14"/>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459948" y="5104295"/>
            <a:ext cx="1417320" cy="312420"/>
          </a:xfrm>
          <a:prstGeom prst="rect">
            <a:avLst/>
          </a:prstGeom>
        </p:spPr>
      </p:pic>
      <p:pic>
        <p:nvPicPr>
          <p:cNvPr id="13" name="図 12"/>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977321" y="3772452"/>
            <a:ext cx="340995" cy="182880"/>
          </a:xfrm>
          <a:prstGeom prst="rect">
            <a:avLst/>
          </a:prstGeom>
        </p:spPr>
      </p:pic>
      <p:sp>
        <p:nvSpPr>
          <p:cNvPr id="16" name="左中かっこ 15"/>
          <p:cNvSpPr/>
          <p:nvPr/>
        </p:nvSpPr>
        <p:spPr>
          <a:xfrm>
            <a:off x="1126434" y="4393096"/>
            <a:ext cx="165651" cy="102704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8" name="直線矢印コネクタ 17"/>
          <p:cNvCxnSpPr/>
          <p:nvPr/>
        </p:nvCxnSpPr>
        <p:spPr>
          <a:xfrm>
            <a:off x="3511826" y="5208104"/>
            <a:ext cx="7421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 name="図 19"/>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4660348" y="5057912"/>
            <a:ext cx="1514475" cy="312420"/>
          </a:xfrm>
          <a:prstGeom prst="rect">
            <a:avLst/>
          </a:prstGeom>
        </p:spPr>
      </p:pic>
      <p:sp>
        <p:nvSpPr>
          <p:cNvPr id="21" name="テキスト ボックス 20"/>
          <p:cNvSpPr txBox="1"/>
          <p:nvPr/>
        </p:nvSpPr>
        <p:spPr>
          <a:xfrm>
            <a:off x="662609" y="5844209"/>
            <a:ext cx="6896440" cy="369332"/>
          </a:xfrm>
          <a:prstGeom prst="rect">
            <a:avLst/>
          </a:prstGeom>
          <a:noFill/>
        </p:spPr>
        <p:txBody>
          <a:bodyPr wrap="none" rtlCol="0">
            <a:spAutoFit/>
          </a:bodyPr>
          <a:lstStyle/>
          <a:p>
            <a:r>
              <a:rPr lang="ja-JP" altLang="en-US" dirty="0" smtClean="0"/>
              <a:t>結局、</a:t>
            </a:r>
            <a:r>
              <a:rPr lang="en-US" altLang="ja-JP" dirty="0" smtClean="0"/>
              <a:t>2(+1)</a:t>
            </a:r>
            <a:r>
              <a:rPr lang="ja-JP" altLang="en-US" dirty="0" smtClean="0"/>
              <a:t>個の条件が課された拘束系を扱っていることになる。</a:t>
            </a:r>
            <a:endParaRPr kumimoji="1" lang="ja-JP" altLang="en-US" dirty="0"/>
          </a:p>
        </p:txBody>
      </p:sp>
      <p:pic>
        <p:nvPicPr>
          <p:cNvPr id="11" name="図 10"/>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5375967" y="2950816"/>
            <a:ext cx="2550795" cy="514350"/>
          </a:xfrm>
          <a:prstGeom prst="rect">
            <a:avLst/>
          </a:prstGeom>
        </p:spPr>
      </p:pic>
      <p:pic>
        <p:nvPicPr>
          <p:cNvPr id="12" name="図 11"/>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5528368" y="3540539"/>
            <a:ext cx="3429000" cy="514350"/>
          </a:xfrm>
          <a:prstGeom prst="rect">
            <a:avLst/>
          </a:prstGeom>
        </p:spPr>
      </p:pic>
      <p:pic>
        <p:nvPicPr>
          <p:cNvPr id="24" name="図 23"/>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5574752" y="4117008"/>
            <a:ext cx="1615440" cy="514350"/>
          </a:xfrm>
          <a:prstGeom prst="rect">
            <a:avLst/>
          </a:prstGeom>
        </p:spPr>
      </p:pic>
      <p:sp>
        <p:nvSpPr>
          <p:cNvPr id="3" name="大かっこ 2"/>
          <p:cNvSpPr/>
          <p:nvPr/>
        </p:nvSpPr>
        <p:spPr>
          <a:xfrm>
            <a:off x="5141843" y="2981739"/>
            <a:ext cx="3896140" cy="1802296"/>
          </a:xfrm>
          <a:prstGeom prst="bracketPair">
            <a:avLst>
              <a:gd name="adj" fmla="val 93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5897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21" grpId="0"/>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膜</a:t>
            </a:r>
            <a:r>
              <a:rPr lang="ja-JP" altLang="en-US" dirty="0" smtClean="0"/>
              <a:t>の理論　</a:t>
            </a:r>
            <a:r>
              <a:rPr kumimoji="1" lang="ja-JP" altLang="en-US" dirty="0" smtClean="0"/>
              <a:t>光円錐座標</a:t>
            </a:r>
            <a:endParaRPr kumimoji="1" lang="ja-JP" altLang="en-US" dirty="0"/>
          </a:p>
        </p:txBody>
      </p:sp>
      <p:pic>
        <p:nvPicPr>
          <p:cNvPr id="4" name="図 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830470" y="2407478"/>
            <a:ext cx="2718435" cy="297180"/>
          </a:xfrm>
          <a:prstGeom prst="rect">
            <a:avLst/>
          </a:prstGeom>
        </p:spPr>
      </p:pic>
      <p:pic>
        <p:nvPicPr>
          <p:cNvPr id="5" name="図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817218" y="2858053"/>
            <a:ext cx="1924050" cy="280035"/>
          </a:xfrm>
          <a:prstGeom prst="rect">
            <a:avLst/>
          </a:prstGeom>
        </p:spPr>
      </p:pic>
      <p:sp>
        <p:nvSpPr>
          <p:cNvPr id="6" name="テキスト ボックス 5"/>
          <p:cNvSpPr txBox="1"/>
          <p:nvPr/>
        </p:nvSpPr>
        <p:spPr>
          <a:xfrm>
            <a:off x="2809463" y="2862470"/>
            <a:ext cx="5485797" cy="369332"/>
          </a:xfrm>
          <a:prstGeom prst="rect">
            <a:avLst/>
          </a:prstGeom>
          <a:noFill/>
        </p:spPr>
        <p:txBody>
          <a:bodyPr wrap="none" rtlCol="0">
            <a:spAutoFit/>
          </a:bodyPr>
          <a:lstStyle/>
          <a:p>
            <a:r>
              <a:rPr kumimoji="1" lang="ja-JP" altLang="en-US" dirty="0" smtClean="0"/>
              <a:t>という時間座標を選んだとき、</a:t>
            </a:r>
            <a:r>
              <a:rPr kumimoji="1" lang="en-US" altLang="ja-JP" dirty="0" smtClean="0"/>
              <a:t>2</a:t>
            </a:r>
            <a:r>
              <a:rPr kumimoji="1" lang="ja-JP" altLang="en-US" dirty="0" smtClean="0"/>
              <a:t>＋</a:t>
            </a:r>
            <a:r>
              <a:rPr kumimoji="1" lang="en-US" altLang="ja-JP" dirty="0" smtClean="0"/>
              <a:t>1</a:t>
            </a:r>
            <a:r>
              <a:rPr kumimoji="1" lang="ja-JP" altLang="en-US" dirty="0" smtClean="0"/>
              <a:t>個の拘束条件は</a:t>
            </a:r>
            <a:endParaRPr kumimoji="1" lang="ja-JP" altLang="en-US" dirty="0"/>
          </a:p>
        </p:txBody>
      </p:sp>
      <p:pic>
        <p:nvPicPr>
          <p:cNvPr id="8" name="図 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129182" y="3507409"/>
            <a:ext cx="2956560" cy="514350"/>
          </a:xfrm>
          <a:prstGeom prst="rect">
            <a:avLst/>
          </a:prstGeom>
        </p:spPr>
      </p:pic>
      <p:pic>
        <p:nvPicPr>
          <p:cNvPr id="9" name="図 8"/>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149061" y="4203148"/>
            <a:ext cx="1847850" cy="276225"/>
          </a:xfrm>
          <a:prstGeom prst="rect">
            <a:avLst/>
          </a:prstGeom>
        </p:spPr>
      </p:pic>
      <p:sp>
        <p:nvSpPr>
          <p:cNvPr id="10" name="左中かっこ 9"/>
          <p:cNvSpPr/>
          <p:nvPr/>
        </p:nvSpPr>
        <p:spPr>
          <a:xfrm>
            <a:off x="1775792" y="3631096"/>
            <a:ext cx="238539" cy="137822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12" name="図 1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155689" y="4753112"/>
            <a:ext cx="1411605" cy="299085"/>
          </a:xfrm>
          <a:prstGeom prst="rect">
            <a:avLst/>
          </a:prstGeom>
        </p:spPr>
      </p:pic>
      <p:sp>
        <p:nvSpPr>
          <p:cNvPr id="13" name="テキスト ボックス 12"/>
          <p:cNvSpPr txBox="1"/>
          <p:nvPr/>
        </p:nvSpPr>
        <p:spPr>
          <a:xfrm>
            <a:off x="477078" y="5327374"/>
            <a:ext cx="8174033" cy="369332"/>
          </a:xfrm>
          <a:prstGeom prst="rect">
            <a:avLst/>
          </a:prstGeom>
          <a:noFill/>
        </p:spPr>
        <p:txBody>
          <a:bodyPr wrap="none" rtlCol="0">
            <a:spAutoFit/>
          </a:bodyPr>
          <a:lstStyle/>
          <a:p>
            <a:r>
              <a:rPr kumimoji="1" lang="ja-JP" altLang="en-US" dirty="0" smtClean="0"/>
              <a:t>上の二つは           が他の場によって完全に決まってしまうことを言っている。</a:t>
            </a:r>
            <a:endParaRPr kumimoji="1" lang="ja-JP" altLang="en-US" dirty="0"/>
          </a:p>
        </p:txBody>
      </p:sp>
      <p:pic>
        <p:nvPicPr>
          <p:cNvPr id="14" name="図 1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797878" y="5402469"/>
            <a:ext cx="361950" cy="173355"/>
          </a:xfrm>
          <a:prstGeom prst="rect">
            <a:avLst/>
          </a:prstGeom>
        </p:spPr>
      </p:pic>
      <p:pic>
        <p:nvPicPr>
          <p:cNvPr id="15" name="図 14"/>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78680" y="5800034"/>
            <a:ext cx="361950" cy="173355"/>
          </a:xfrm>
          <a:prstGeom prst="rect">
            <a:avLst/>
          </a:prstGeom>
        </p:spPr>
      </p:pic>
      <p:sp>
        <p:nvSpPr>
          <p:cNvPr id="16" name="テキスト ボックス 15"/>
          <p:cNvSpPr txBox="1"/>
          <p:nvPr/>
        </p:nvSpPr>
        <p:spPr>
          <a:xfrm>
            <a:off x="887898" y="5711687"/>
            <a:ext cx="5737468" cy="369332"/>
          </a:xfrm>
          <a:prstGeom prst="rect">
            <a:avLst/>
          </a:prstGeom>
          <a:noFill/>
        </p:spPr>
        <p:txBody>
          <a:bodyPr wrap="none" rtlCol="0">
            <a:spAutoFit/>
          </a:bodyPr>
          <a:lstStyle/>
          <a:p>
            <a:r>
              <a:rPr kumimoji="1" lang="ja-JP" altLang="en-US" dirty="0" smtClean="0"/>
              <a:t>を忘れて、　   と</a:t>
            </a:r>
            <a:r>
              <a:rPr kumimoji="1" lang="en-US" altLang="ja-JP" dirty="0" smtClean="0"/>
              <a:t>3</a:t>
            </a:r>
            <a:r>
              <a:rPr kumimoji="1" lang="ja-JP" altLang="en-US" dirty="0" smtClean="0"/>
              <a:t>つ目の拘束条件のみ考えればよい。</a:t>
            </a:r>
            <a:endParaRPr kumimoji="1" lang="ja-JP" altLang="en-US" dirty="0"/>
          </a:p>
        </p:txBody>
      </p:sp>
      <p:pic>
        <p:nvPicPr>
          <p:cNvPr id="18" name="図 17"/>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2175568" y="5766905"/>
            <a:ext cx="285750" cy="222885"/>
          </a:xfrm>
          <a:prstGeom prst="rect">
            <a:avLst/>
          </a:prstGeom>
        </p:spPr>
      </p:pic>
      <p:sp>
        <p:nvSpPr>
          <p:cNvPr id="3" name="テキスト ボックス 2"/>
          <p:cNvSpPr txBox="1"/>
          <p:nvPr/>
        </p:nvSpPr>
        <p:spPr>
          <a:xfrm>
            <a:off x="556591" y="1789043"/>
            <a:ext cx="8032968" cy="369332"/>
          </a:xfrm>
          <a:prstGeom prst="rect">
            <a:avLst/>
          </a:prstGeom>
          <a:noFill/>
        </p:spPr>
        <p:txBody>
          <a:bodyPr wrap="none" rtlCol="0">
            <a:spAutoFit/>
          </a:bodyPr>
          <a:lstStyle/>
          <a:p>
            <a:r>
              <a:rPr kumimoji="1" lang="ja-JP" altLang="en-US" dirty="0" smtClean="0"/>
              <a:t>拘束条件を満たし、かつ便利のいい座標はあるだろうか？　→　光円錐座標</a:t>
            </a:r>
            <a:endParaRPr kumimoji="1" lang="ja-JP" altLang="en-US" dirty="0"/>
          </a:p>
        </p:txBody>
      </p:sp>
    </p:spTree>
    <p:extLst>
      <p:ext uri="{BB962C8B-B14F-4D97-AF65-F5344CB8AC3E}">
        <p14:creationId xmlns:p14="http://schemas.microsoft.com/office/powerpoint/2010/main" val="3432856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696278" y="3190196"/>
            <a:ext cx="7712766" cy="1252728"/>
          </a:xfrm>
        </p:spPr>
        <p:txBody>
          <a:bodyPr>
            <a:normAutofit/>
          </a:bodyPr>
          <a:lstStyle/>
          <a:p>
            <a:r>
              <a:rPr lang="ja-JP" altLang="en-US" dirty="0" smtClean="0"/>
              <a:t>１</a:t>
            </a:r>
            <a:r>
              <a:rPr lang="en-US" altLang="ja-JP" dirty="0" smtClean="0"/>
              <a:t>-</a:t>
            </a:r>
            <a:r>
              <a:rPr lang="ja-JP" altLang="en-US" dirty="0" smtClean="0"/>
              <a:t>１</a:t>
            </a:r>
            <a:r>
              <a:rPr kumimoji="1" lang="ja-JP" altLang="en-US" dirty="0" smtClean="0"/>
              <a:t>．非可換平面</a:t>
            </a:r>
            <a:endParaRPr kumimoji="1" lang="ja-JP" altLang="en-US" dirty="0"/>
          </a:p>
        </p:txBody>
      </p:sp>
    </p:spTree>
    <p:extLst>
      <p:ext uri="{BB962C8B-B14F-4D97-AF65-F5344CB8AC3E}">
        <p14:creationId xmlns:p14="http://schemas.microsoft.com/office/powerpoint/2010/main" val="6688165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膜</a:t>
            </a:r>
            <a:r>
              <a:rPr kumimoji="1" lang="ja-JP" altLang="en-US" dirty="0" smtClean="0"/>
              <a:t>の理論　ハミルトニアン</a:t>
            </a:r>
            <a:endParaRPr kumimoji="1" lang="ja-JP" altLang="en-US" dirty="0"/>
          </a:p>
        </p:txBody>
      </p:sp>
      <p:sp>
        <p:nvSpPr>
          <p:cNvPr id="4" name="テキスト ボックス 3"/>
          <p:cNvSpPr txBox="1"/>
          <p:nvPr/>
        </p:nvSpPr>
        <p:spPr>
          <a:xfrm>
            <a:off x="728870" y="2186609"/>
            <a:ext cx="5955476" cy="369332"/>
          </a:xfrm>
          <a:prstGeom prst="rect">
            <a:avLst/>
          </a:prstGeom>
          <a:noFill/>
        </p:spPr>
        <p:txBody>
          <a:bodyPr wrap="none" rtlCol="0">
            <a:spAutoFit/>
          </a:bodyPr>
          <a:lstStyle/>
          <a:p>
            <a:r>
              <a:rPr kumimoji="1" lang="ja-JP" altLang="en-US" dirty="0" smtClean="0"/>
              <a:t>結局、以下の</a:t>
            </a:r>
            <a:r>
              <a:rPr lang="ja-JP" altLang="en-US" dirty="0" smtClean="0"/>
              <a:t>ハミルトニアンで記述される系に帰着する</a:t>
            </a:r>
            <a:endParaRPr kumimoji="1" lang="ja-JP" altLang="en-US" dirty="0"/>
          </a:p>
        </p:txBody>
      </p:sp>
      <p:pic>
        <p:nvPicPr>
          <p:cNvPr id="10" name="図 9"/>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744872" y="3003826"/>
            <a:ext cx="4029075" cy="563880"/>
          </a:xfrm>
          <a:prstGeom prst="rect">
            <a:avLst/>
          </a:prstGeom>
        </p:spPr>
      </p:pic>
      <p:pic>
        <p:nvPicPr>
          <p:cNvPr id="6" name="図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897812" y="3891721"/>
            <a:ext cx="1411605" cy="299085"/>
          </a:xfrm>
          <a:prstGeom prst="rect">
            <a:avLst/>
          </a:prstGeom>
        </p:spPr>
      </p:pic>
      <p:sp>
        <p:nvSpPr>
          <p:cNvPr id="7" name="テキスト ボックス 6"/>
          <p:cNvSpPr txBox="1"/>
          <p:nvPr/>
        </p:nvSpPr>
        <p:spPr>
          <a:xfrm>
            <a:off x="1656523" y="3896140"/>
            <a:ext cx="1107996" cy="369332"/>
          </a:xfrm>
          <a:prstGeom prst="rect">
            <a:avLst/>
          </a:prstGeom>
          <a:noFill/>
        </p:spPr>
        <p:txBody>
          <a:bodyPr wrap="none" rtlCol="0">
            <a:spAutoFit/>
          </a:bodyPr>
          <a:lstStyle/>
          <a:p>
            <a:r>
              <a:rPr kumimoji="1" lang="ja-JP" altLang="en-US" dirty="0" smtClean="0"/>
              <a:t>拘束条件</a:t>
            </a:r>
            <a:endParaRPr kumimoji="1" lang="ja-JP" altLang="en-US" dirty="0"/>
          </a:p>
        </p:txBody>
      </p:sp>
      <p:sp>
        <p:nvSpPr>
          <p:cNvPr id="9" name="テキスト ボックス 8"/>
          <p:cNvSpPr txBox="1"/>
          <p:nvPr/>
        </p:nvSpPr>
        <p:spPr>
          <a:xfrm>
            <a:off x="742123" y="4757530"/>
            <a:ext cx="7340471" cy="369332"/>
          </a:xfrm>
          <a:prstGeom prst="rect">
            <a:avLst/>
          </a:prstGeom>
          <a:noFill/>
        </p:spPr>
        <p:txBody>
          <a:bodyPr wrap="none" rtlCol="0">
            <a:spAutoFit/>
          </a:bodyPr>
          <a:lstStyle/>
          <a:p>
            <a:r>
              <a:rPr kumimoji="1" lang="ja-JP" altLang="en-US" dirty="0" smtClean="0"/>
              <a:t>これは全てポアソン括弧で書かれている。行列正則化が適用できる。</a:t>
            </a:r>
            <a:endParaRPr kumimoji="1" lang="ja-JP" altLang="en-US" dirty="0"/>
          </a:p>
        </p:txBody>
      </p:sp>
    </p:spTree>
    <p:extLst>
      <p:ext uri="{BB962C8B-B14F-4D97-AF65-F5344CB8AC3E}">
        <p14:creationId xmlns:p14="http://schemas.microsoft.com/office/powerpoint/2010/main" val="23225262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膜の</a:t>
            </a:r>
            <a:r>
              <a:rPr lang="ja-JP" altLang="en-US" dirty="0" smtClean="0"/>
              <a:t>理論　行列正則化</a:t>
            </a:r>
            <a:endParaRPr kumimoji="1" lang="ja-JP" altLang="en-US" dirty="0"/>
          </a:p>
        </p:txBody>
      </p:sp>
      <p:sp>
        <p:nvSpPr>
          <p:cNvPr id="4" name="テキスト ボックス 3"/>
          <p:cNvSpPr txBox="1"/>
          <p:nvPr/>
        </p:nvSpPr>
        <p:spPr>
          <a:xfrm>
            <a:off x="715617" y="1961322"/>
            <a:ext cx="1800493" cy="369332"/>
          </a:xfrm>
          <a:prstGeom prst="rect">
            <a:avLst/>
          </a:prstGeom>
          <a:noFill/>
        </p:spPr>
        <p:txBody>
          <a:bodyPr wrap="none" rtlCol="0">
            <a:spAutoFit/>
          </a:bodyPr>
          <a:lstStyle/>
          <a:p>
            <a:r>
              <a:rPr kumimoji="1" lang="ja-JP" altLang="en-US" dirty="0" smtClean="0"/>
              <a:t>行列正則化は、</a:t>
            </a:r>
            <a:endParaRPr kumimoji="1" lang="ja-JP" altLang="en-US" dirty="0"/>
          </a:p>
        </p:txBody>
      </p:sp>
      <p:sp>
        <p:nvSpPr>
          <p:cNvPr id="5" name="テキスト ボックス 4"/>
          <p:cNvSpPr txBox="1"/>
          <p:nvPr/>
        </p:nvSpPr>
        <p:spPr>
          <a:xfrm>
            <a:off x="689113" y="3525078"/>
            <a:ext cx="3185487" cy="369332"/>
          </a:xfrm>
          <a:prstGeom prst="rect">
            <a:avLst/>
          </a:prstGeom>
          <a:noFill/>
        </p:spPr>
        <p:txBody>
          <a:bodyPr wrap="none" rtlCol="0">
            <a:spAutoFit/>
          </a:bodyPr>
          <a:lstStyle/>
          <a:p>
            <a:r>
              <a:rPr lang="ja-JP" altLang="en-US" dirty="0"/>
              <a:t>と置き換える操作であった</a:t>
            </a:r>
            <a:r>
              <a:rPr lang="ja-JP" altLang="en-US" dirty="0" smtClean="0"/>
              <a:t>。</a:t>
            </a:r>
            <a:endParaRPr lang="ja-JP" altLang="en-US" dirty="0"/>
          </a:p>
        </p:txBody>
      </p:sp>
      <p:sp>
        <p:nvSpPr>
          <p:cNvPr id="6" name="テキスト ボックス 5"/>
          <p:cNvSpPr txBox="1"/>
          <p:nvPr/>
        </p:nvSpPr>
        <p:spPr>
          <a:xfrm>
            <a:off x="2027583" y="2425148"/>
            <a:ext cx="3185487" cy="923330"/>
          </a:xfrm>
          <a:prstGeom prst="rect">
            <a:avLst/>
          </a:prstGeom>
          <a:noFill/>
        </p:spPr>
        <p:txBody>
          <a:bodyPr wrap="none" rtlCol="0">
            <a:spAutoFit/>
          </a:bodyPr>
          <a:lstStyle/>
          <a:p>
            <a:r>
              <a:rPr kumimoji="1" lang="ja-JP" altLang="en-US" dirty="0" smtClean="0"/>
              <a:t>関数　　　　　→　行列</a:t>
            </a:r>
            <a:endParaRPr kumimoji="1" lang="en-US" altLang="ja-JP" dirty="0" smtClean="0"/>
          </a:p>
          <a:p>
            <a:r>
              <a:rPr lang="ja-JP" altLang="en-US" dirty="0"/>
              <a:t>ポアソン</a:t>
            </a:r>
            <a:r>
              <a:rPr lang="ja-JP" altLang="en-US" dirty="0" smtClean="0"/>
              <a:t>括弧　→　交換子</a:t>
            </a:r>
            <a:endParaRPr lang="en-US" altLang="ja-JP" dirty="0" smtClean="0"/>
          </a:p>
          <a:p>
            <a:r>
              <a:rPr kumimoji="1" lang="ja-JP" altLang="en-US" dirty="0" smtClean="0"/>
              <a:t>積分　　　　　→　トレース</a:t>
            </a:r>
            <a:endParaRPr kumimoji="1" lang="ja-JP" altLang="en-US" dirty="0"/>
          </a:p>
        </p:txBody>
      </p:sp>
      <p:sp>
        <p:nvSpPr>
          <p:cNvPr id="8" name="テキスト ボックス 7"/>
          <p:cNvSpPr txBox="1"/>
          <p:nvPr/>
        </p:nvSpPr>
        <p:spPr>
          <a:xfrm>
            <a:off x="715617" y="4293704"/>
            <a:ext cx="7802136" cy="923330"/>
          </a:xfrm>
          <a:prstGeom prst="rect">
            <a:avLst/>
          </a:prstGeom>
          <a:noFill/>
        </p:spPr>
        <p:txBody>
          <a:bodyPr wrap="none" rtlCol="0">
            <a:spAutoFit/>
          </a:bodyPr>
          <a:lstStyle/>
          <a:p>
            <a:r>
              <a:rPr kumimoji="1" lang="ja-JP" altLang="en-US" dirty="0" smtClean="0"/>
              <a:t>今、膜が　　　　の形をしているとすると非可換球面、</a:t>
            </a:r>
            <a:endParaRPr kumimoji="1" lang="en-US" altLang="ja-JP" dirty="0" smtClean="0"/>
          </a:p>
          <a:p>
            <a:r>
              <a:rPr kumimoji="1" lang="ja-JP" altLang="en-US" dirty="0" smtClean="0"/>
              <a:t>　　　    なら非可換トーラス、といった</a:t>
            </a:r>
            <a:r>
              <a:rPr lang="ja-JP" altLang="en-US" dirty="0"/>
              <a:t>具合</a:t>
            </a:r>
            <a:r>
              <a:rPr kumimoji="1" lang="ja-JP" altLang="en-US" dirty="0" smtClean="0"/>
              <a:t>に各場合に</a:t>
            </a:r>
            <a:endParaRPr kumimoji="1" lang="en-US" altLang="ja-JP" dirty="0" smtClean="0"/>
          </a:p>
          <a:p>
            <a:r>
              <a:rPr lang="ja-JP" altLang="en-US" dirty="0"/>
              <a:t>対応する</a:t>
            </a:r>
            <a:r>
              <a:rPr kumimoji="1" lang="ja-JP" altLang="en-US" dirty="0" smtClean="0"/>
              <a:t>行列正則化を適用してやればよい。結局どの場合も以下を導く。</a:t>
            </a:r>
            <a:endParaRPr kumimoji="1" lang="ja-JP" altLang="en-US" dirty="0"/>
          </a:p>
        </p:txBody>
      </p:sp>
      <p:pic>
        <p:nvPicPr>
          <p:cNvPr id="9" name="図 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771374" y="4329043"/>
            <a:ext cx="754380" cy="230505"/>
          </a:xfrm>
          <a:prstGeom prst="rect">
            <a:avLst/>
          </a:prstGeom>
        </p:spPr>
      </p:pic>
      <p:pic>
        <p:nvPicPr>
          <p:cNvPr id="11" name="図 10"/>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23843" y="4613965"/>
            <a:ext cx="765810" cy="230505"/>
          </a:xfrm>
          <a:prstGeom prst="rect">
            <a:avLst/>
          </a:prstGeom>
        </p:spPr>
      </p:pic>
      <p:pic>
        <p:nvPicPr>
          <p:cNvPr id="3" name="図 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758123" y="5349460"/>
            <a:ext cx="4040505" cy="638175"/>
          </a:xfrm>
          <a:prstGeom prst="rect">
            <a:avLst/>
          </a:prstGeom>
        </p:spPr>
      </p:pic>
      <p:pic>
        <p:nvPicPr>
          <p:cNvPr id="13" name="図 12"/>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944195" y="6190973"/>
            <a:ext cx="1287780" cy="299085"/>
          </a:xfrm>
          <a:prstGeom prst="rect">
            <a:avLst/>
          </a:prstGeom>
        </p:spPr>
      </p:pic>
      <p:sp>
        <p:nvSpPr>
          <p:cNvPr id="14" name="テキスト ボックス 13"/>
          <p:cNvSpPr txBox="1"/>
          <p:nvPr/>
        </p:nvSpPr>
        <p:spPr>
          <a:xfrm>
            <a:off x="1702906" y="6168888"/>
            <a:ext cx="1107996" cy="369332"/>
          </a:xfrm>
          <a:prstGeom prst="rect">
            <a:avLst/>
          </a:prstGeom>
          <a:noFill/>
        </p:spPr>
        <p:txBody>
          <a:bodyPr wrap="none" rtlCol="0">
            <a:spAutoFit/>
          </a:bodyPr>
          <a:lstStyle/>
          <a:p>
            <a:r>
              <a:rPr kumimoji="1" lang="ja-JP" altLang="en-US" dirty="0" smtClean="0"/>
              <a:t>拘束条件</a:t>
            </a:r>
            <a:endParaRPr kumimoji="1" lang="ja-JP" altLang="en-US" dirty="0"/>
          </a:p>
        </p:txBody>
      </p:sp>
      <p:sp>
        <p:nvSpPr>
          <p:cNvPr id="7" name="左中かっこ 6"/>
          <p:cNvSpPr/>
          <p:nvPr/>
        </p:nvSpPr>
        <p:spPr>
          <a:xfrm>
            <a:off x="1749287" y="2478157"/>
            <a:ext cx="238540" cy="75537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253526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拘束条件とゲージ場</a:t>
            </a:r>
            <a:endParaRPr kumimoji="1" lang="ja-JP" altLang="en-US" dirty="0"/>
          </a:p>
        </p:txBody>
      </p:sp>
      <p:sp>
        <p:nvSpPr>
          <p:cNvPr id="4" name="テキスト ボックス 3"/>
          <p:cNvSpPr txBox="1"/>
          <p:nvPr/>
        </p:nvSpPr>
        <p:spPr>
          <a:xfrm>
            <a:off x="371061" y="1696278"/>
            <a:ext cx="3185487" cy="369332"/>
          </a:xfrm>
          <a:prstGeom prst="rect">
            <a:avLst/>
          </a:prstGeom>
          <a:noFill/>
        </p:spPr>
        <p:txBody>
          <a:bodyPr wrap="none" rtlCol="0">
            <a:spAutoFit/>
          </a:bodyPr>
          <a:lstStyle/>
          <a:p>
            <a:r>
              <a:rPr kumimoji="1" lang="ja-JP" altLang="en-US" dirty="0" smtClean="0"/>
              <a:t>ラグランジュ形式で書くと、</a:t>
            </a:r>
            <a:endParaRPr kumimoji="1" lang="ja-JP" altLang="en-US" dirty="0"/>
          </a:p>
        </p:txBody>
      </p:sp>
      <p:pic>
        <p:nvPicPr>
          <p:cNvPr id="8" name="図 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069009" y="2314712"/>
            <a:ext cx="3707130" cy="609600"/>
          </a:xfrm>
          <a:prstGeom prst="rect">
            <a:avLst/>
          </a:prstGeom>
        </p:spPr>
      </p:pic>
      <p:pic>
        <p:nvPicPr>
          <p:cNvPr id="7" name="図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7396925" y="5501860"/>
            <a:ext cx="1287780" cy="299085"/>
          </a:xfrm>
          <a:prstGeom prst="rect">
            <a:avLst/>
          </a:prstGeom>
        </p:spPr>
      </p:pic>
      <p:sp>
        <p:nvSpPr>
          <p:cNvPr id="9" name="テキスト ボックス 8"/>
          <p:cNvSpPr txBox="1"/>
          <p:nvPr/>
        </p:nvSpPr>
        <p:spPr>
          <a:xfrm>
            <a:off x="384313" y="3207026"/>
            <a:ext cx="6282489" cy="369332"/>
          </a:xfrm>
          <a:prstGeom prst="rect">
            <a:avLst/>
          </a:prstGeom>
          <a:noFill/>
        </p:spPr>
        <p:txBody>
          <a:bodyPr wrap="none" rtlCol="0">
            <a:spAutoFit/>
          </a:bodyPr>
          <a:lstStyle/>
          <a:p>
            <a:r>
              <a:rPr kumimoji="1" lang="ja-JP" altLang="en-US" dirty="0" smtClean="0"/>
              <a:t>拘束条件は、ゲージ場を入れた場合の</a:t>
            </a:r>
            <a:r>
              <a:rPr kumimoji="1" lang="en-US" altLang="ja-JP" dirty="0" smtClean="0"/>
              <a:t>Gauss Law</a:t>
            </a:r>
            <a:r>
              <a:rPr kumimoji="1" lang="ja-JP" altLang="en-US" dirty="0" smtClean="0"/>
              <a:t>と思える。</a:t>
            </a:r>
            <a:endParaRPr kumimoji="1" lang="ja-JP" altLang="en-US" dirty="0"/>
          </a:p>
        </p:txBody>
      </p:sp>
      <p:pic>
        <p:nvPicPr>
          <p:cNvPr id="11" name="図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82870" y="3911600"/>
            <a:ext cx="3924300" cy="609600"/>
          </a:xfrm>
          <a:prstGeom prst="rect">
            <a:avLst/>
          </a:prstGeom>
        </p:spPr>
      </p:pic>
      <p:pic>
        <p:nvPicPr>
          <p:cNvPr id="12" name="図 1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652104" y="4872382"/>
            <a:ext cx="2213610" cy="299085"/>
          </a:xfrm>
          <a:prstGeom prst="rect">
            <a:avLst/>
          </a:prstGeom>
        </p:spPr>
      </p:pic>
      <p:sp>
        <p:nvSpPr>
          <p:cNvPr id="13" name="テキスト ボックス 12"/>
          <p:cNvSpPr txBox="1"/>
          <p:nvPr/>
        </p:nvSpPr>
        <p:spPr>
          <a:xfrm>
            <a:off x="1113184" y="5512904"/>
            <a:ext cx="6282489" cy="369332"/>
          </a:xfrm>
          <a:prstGeom prst="rect">
            <a:avLst/>
          </a:prstGeom>
          <a:noFill/>
        </p:spPr>
        <p:txBody>
          <a:bodyPr wrap="none" rtlCol="0">
            <a:spAutoFit/>
          </a:bodyPr>
          <a:lstStyle/>
          <a:p>
            <a:r>
              <a:rPr kumimoji="1" lang="ja-JP" altLang="en-US" dirty="0" smtClean="0"/>
              <a:t>ゲージでの</a:t>
            </a:r>
            <a:r>
              <a:rPr kumimoji="1" lang="en-US" altLang="ja-JP" dirty="0" smtClean="0"/>
              <a:t>Gauss Law</a:t>
            </a:r>
            <a:r>
              <a:rPr kumimoji="1" lang="ja-JP" altLang="en-US" dirty="0" smtClean="0"/>
              <a:t>（ゲージ場の運動方程式）がちょうど</a:t>
            </a:r>
            <a:endParaRPr kumimoji="1" lang="ja-JP" altLang="en-US" dirty="0"/>
          </a:p>
        </p:txBody>
      </p:sp>
      <p:pic>
        <p:nvPicPr>
          <p:cNvPr id="14" name="図 13"/>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446156" y="5574748"/>
            <a:ext cx="638175" cy="188595"/>
          </a:xfrm>
          <a:prstGeom prst="rect">
            <a:avLst/>
          </a:prstGeom>
        </p:spPr>
      </p:pic>
      <p:sp>
        <p:nvSpPr>
          <p:cNvPr id="15" name="テキスト ボックス 14"/>
          <p:cNvSpPr txBox="1"/>
          <p:nvPr/>
        </p:nvSpPr>
        <p:spPr>
          <a:xfrm>
            <a:off x="357809" y="5910470"/>
            <a:ext cx="6647974" cy="369332"/>
          </a:xfrm>
          <a:prstGeom prst="rect">
            <a:avLst/>
          </a:prstGeom>
          <a:noFill/>
        </p:spPr>
        <p:txBody>
          <a:bodyPr wrap="none" rtlCol="0">
            <a:spAutoFit/>
          </a:bodyPr>
          <a:lstStyle/>
          <a:p>
            <a:r>
              <a:rPr kumimoji="1" lang="ja-JP" altLang="en-US" dirty="0" smtClean="0"/>
              <a:t>結局、拘束条件を忘れて☆の理論を考えればよいことになる。</a:t>
            </a:r>
            <a:endParaRPr kumimoji="1" lang="ja-JP" altLang="en-US" dirty="0"/>
          </a:p>
        </p:txBody>
      </p:sp>
      <p:sp>
        <p:nvSpPr>
          <p:cNvPr id="16" name="テキスト ボックス 15"/>
          <p:cNvSpPr txBox="1"/>
          <p:nvPr/>
        </p:nvSpPr>
        <p:spPr>
          <a:xfrm>
            <a:off x="5141844" y="4055166"/>
            <a:ext cx="1107996" cy="369332"/>
          </a:xfrm>
          <a:prstGeom prst="rect">
            <a:avLst/>
          </a:prstGeom>
          <a:noFill/>
        </p:spPr>
        <p:txBody>
          <a:bodyPr wrap="none" rtlCol="0">
            <a:spAutoFit/>
          </a:bodyPr>
          <a:lstStyle/>
          <a:p>
            <a:r>
              <a:rPr kumimoji="1" lang="ja-JP" altLang="en-US" dirty="0" smtClean="0"/>
              <a:t>・・・☆</a:t>
            </a:r>
            <a:endParaRPr kumimoji="1" lang="ja-JP" altLang="en-US" dirty="0"/>
          </a:p>
        </p:txBody>
      </p:sp>
      <p:pic>
        <p:nvPicPr>
          <p:cNvPr id="17" name="図 16"/>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5621134" y="2467113"/>
            <a:ext cx="1287780" cy="299085"/>
          </a:xfrm>
          <a:prstGeom prst="rect">
            <a:avLst/>
          </a:prstGeom>
        </p:spPr>
      </p:pic>
    </p:spTree>
    <p:extLst>
      <p:ext uri="{BB962C8B-B14F-4D97-AF65-F5344CB8AC3E}">
        <p14:creationId xmlns:p14="http://schemas.microsoft.com/office/powerpoint/2010/main" val="414043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超対称化</a:t>
            </a:r>
            <a:endParaRPr kumimoji="1" lang="ja-JP" altLang="en-US" dirty="0"/>
          </a:p>
        </p:txBody>
      </p:sp>
      <p:pic>
        <p:nvPicPr>
          <p:cNvPr id="14" name="図 13"/>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042506" y="2579757"/>
            <a:ext cx="6896100" cy="609600"/>
          </a:xfrm>
          <a:prstGeom prst="rect">
            <a:avLst/>
          </a:prstGeom>
        </p:spPr>
      </p:pic>
      <p:sp>
        <p:nvSpPr>
          <p:cNvPr id="5" name="テキスト ボックス 4"/>
          <p:cNvSpPr txBox="1"/>
          <p:nvPr/>
        </p:nvSpPr>
        <p:spPr>
          <a:xfrm>
            <a:off x="450574" y="1749287"/>
            <a:ext cx="7239482" cy="369332"/>
          </a:xfrm>
          <a:prstGeom prst="rect">
            <a:avLst/>
          </a:prstGeom>
          <a:noFill/>
        </p:spPr>
        <p:txBody>
          <a:bodyPr wrap="none" rtlCol="0">
            <a:spAutoFit/>
          </a:bodyPr>
          <a:lstStyle/>
          <a:p>
            <a:r>
              <a:rPr lang="en-US" altLang="ja-JP" dirty="0" err="1" smtClean="0"/>
              <a:t>Supermembrane</a:t>
            </a:r>
            <a:r>
              <a:rPr lang="ja-JP" altLang="en-US" dirty="0" smtClean="0"/>
              <a:t>は極大の</a:t>
            </a:r>
            <a:r>
              <a:rPr kumimoji="1" lang="ja-JP" altLang="en-US" dirty="0" smtClean="0"/>
              <a:t>超対称性を持つ。作用を超対称化すると：</a:t>
            </a:r>
            <a:endParaRPr kumimoji="1" lang="en-US" altLang="ja-JP" dirty="0" smtClean="0"/>
          </a:p>
        </p:txBody>
      </p:sp>
      <p:pic>
        <p:nvPicPr>
          <p:cNvPr id="7" name="図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479827" y="3692940"/>
            <a:ext cx="1445895" cy="255270"/>
          </a:xfrm>
          <a:prstGeom prst="rect">
            <a:avLst/>
          </a:prstGeom>
        </p:spPr>
      </p:pic>
      <p:sp>
        <p:nvSpPr>
          <p:cNvPr id="8" name="テキスト ボックス 7"/>
          <p:cNvSpPr txBox="1"/>
          <p:nvPr/>
        </p:nvSpPr>
        <p:spPr>
          <a:xfrm>
            <a:off x="2928731" y="3617845"/>
            <a:ext cx="4570482" cy="369332"/>
          </a:xfrm>
          <a:prstGeom prst="rect">
            <a:avLst/>
          </a:prstGeom>
          <a:noFill/>
        </p:spPr>
        <p:txBody>
          <a:bodyPr wrap="none" rtlCol="0">
            <a:spAutoFit/>
          </a:bodyPr>
          <a:lstStyle/>
          <a:p>
            <a:r>
              <a:rPr kumimoji="1" lang="ja-JP" altLang="en-US" dirty="0" smtClean="0"/>
              <a:t>のグラスマン数に値を取る行列、１６成分</a:t>
            </a:r>
            <a:endParaRPr kumimoji="1" lang="ja-JP" altLang="en-US" dirty="0"/>
          </a:p>
        </p:txBody>
      </p:sp>
      <p:pic>
        <p:nvPicPr>
          <p:cNvPr id="9" name="図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691861" y="4183273"/>
            <a:ext cx="356235" cy="213360"/>
          </a:xfrm>
          <a:prstGeom prst="rect">
            <a:avLst/>
          </a:prstGeom>
        </p:spPr>
      </p:pic>
      <p:sp>
        <p:nvSpPr>
          <p:cNvPr id="10" name="テキスト ボックス 9"/>
          <p:cNvSpPr txBox="1"/>
          <p:nvPr/>
        </p:nvSpPr>
        <p:spPr>
          <a:xfrm>
            <a:off x="2133601" y="4108176"/>
            <a:ext cx="2124299" cy="369332"/>
          </a:xfrm>
          <a:prstGeom prst="rect">
            <a:avLst/>
          </a:prstGeom>
          <a:noFill/>
        </p:spPr>
        <p:txBody>
          <a:bodyPr wrap="none" rtlCol="0">
            <a:spAutoFit/>
          </a:bodyPr>
          <a:lstStyle/>
          <a:p>
            <a:r>
              <a:rPr lang="en-US" altLang="ja-JP" dirty="0" smtClean="0"/>
              <a:t>SO(9)</a:t>
            </a:r>
            <a:r>
              <a:rPr lang="ja-JP" altLang="en-US" dirty="0" smtClean="0"/>
              <a:t>のガンマ行列</a:t>
            </a:r>
            <a:endParaRPr kumimoji="1" lang="ja-JP" altLang="en-US" dirty="0"/>
          </a:p>
        </p:txBody>
      </p:sp>
      <p:sp>
        <p:nvSpPr>
          <p:cNvPr id="11" name="テキスト ボックス 10"/>
          <p:cNvSpPr txBox="1"/>
          <p:nvPr/>
        </p:nvSpPr>
        <p:spPr>
          <a:xfrm>
            <a:off x="569843" y="4770782"/>
            <a:ext cx="1107996" cy="369332"/>
          </a:xfrm>
          <a:prstGeom prst="rect">
            <a:avLst/>
          </a:prstGeom>
          <a:noFill/>
        </p:spPr>
        <p:txBody>
          <a:bodyPr wrap="none" rtlCol="0">
            <a:spAutoFit/>
          </a:bodyPr>
          <a:lstStyle/>
          <a:p>
            <a:r>
              <a:rPr kumimoji="1" lang="ja-JP" altLang="en-US" dirty="0" smtClean="0"/>
              <a:t>超対称性</a:t>
            </a:r>
            <a:endParaRPr kumimoji="1" lang="ja-JP" altLang="en-US" dirty="0"/>
          </a:p>
        </p:txBody>
      </p:sp>
      <p:pic>
        <p:nvPicPr>
          <p:cNvPr id="12" name="図 11"/>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784626" y="5269948"/>
            <a:ext cx="1457325" cy="228600"/>
          </a:xfrm>
          <a:prstGeom prst="rect">
            <a:avLst/>
          </a:prstGeom>
        </p:spPr>
      </p:pic>
      <p:pic>
        <p:nvPicPr>
          <p:cNvPr id="15" name="図 14"/>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804505" y="5634383"/>
            <a:ext cx="3354705" cy="514350"/>
          </a:xfrm>
          <a:prstGeom prst="rect">
            <a:avLst/>
          </a:prstGeom>
        </p:spPr>
      </p:pic>
      <p:pic>
        <p:nvPicPr>
          <p:cNvPr id="24" name="図 2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784626" y="6303617"/>
            <a:ext cx="459105" cy="167640"/>
          </a:xfrm>
          <a:prstGeom prst="rect">
            <a:avLst/>
          </a:prstGeom>
        </p:spPr>
      </p:pic>
      <p:sp>
        <p:nvSpPr>
          <p:cNvPr id="17" name="テキスト ボックス 16"/>
          <p:cNvSpPr txBox="1"/>
          <p:nvPr/>
        </p:nvSpPr>
        <p:spPr>
          <a:xfrm>
            <a:off x="2279375" y="6162262"/>
            <a:ext cx="2719014" cy="369332"/>
          </a:xfrm>
          <a:prstGeom prst="rect">
            <a:avLst/>
          </a:prstGeom>
          <a:noFill/>
        </p:spPr>
        <p:txBody>
          <a:bodyPr wrap="none" rtlCol="0">
            <a:spAutoFit/>
          </a:bodyPr>
          <a:lstStyle/>
          <a:p>
            <a:r>
              <a:rPr kumimoji="1" lang="ja-JP" altLang="en-US" dirty="0" smtClean="0"/>
              <a:t>定数スピノル（</a:t>
            </a:r>
            <a:r>
              <a:rPr kumimoji="1" lang="en-US" altLang="ja-JP" dirty="0" smtClean="0"/>
              <a:t>16</a:t>
            </a:r>
            <a:r>
              <a:rPr kumimoji="1" lang="ja-JP" altLang="en-US" dirty="0" smtClean="0"/>
              <a:t>成分）</a:t>
            </a:r>
            <a:endParaRPr kumimoji="1" lang="ja-JP" altLang="en-US" dirty="0"/>
          </a:p>
        </p:txBody>
      </p:sp>
      <p:pic>
        <p:nvPicPr>
          <p:cNvPr id="19" name="図 18"/>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6350000" y="5263323"/>
            <a:ext cx="882015" cy="228600"/>
          </a:xfrm>
          <a:prstGeom prst="rect">
            <a:avLst/>
          </a:prstGeom>
        </p:spPr>
      </p:pic>
      <p:pic>
        <p:nvPicPr>
          <p:cNvPr id="25" name="図 24"/>
          <p:cNvPicPr>
            <a:picLocks noChangeAspect="1"/>
          </p:cNvPicPr>
          <p:nvPr>
            <p:custDataLst>
              <p:tags r:id="rId8"/>
            </p:custDataLst>
          </p:nvPr>
        </p:nvPicPr>
        <p:blipFill>
          <a:blip r:embed="rId17" cstate="print">
            <a:extLst>
              <a:ext uri="{28A0092B-C50C-407E-A947-70E740481C1C}">
                <a14:useLocalDpi xmlns:a14="http://schemas.microsoft.com/office/drawing/2010/main" val="0"/>
              </a:ext>
            </a:extLst>
          </a:blip>
          <a:stretch>
            <a:fillRect/>
          </a:stretch>
        </p:blipFill>
        <p:spPr>
          <a:xfrm>
            <a:off x="6356626" y="5667514"/>
            <a:ext cx="906780" cy="238125"/>
          </a:xfrm>
          <a:prstGeom prst="rect">
            <a:avLst/>
          </a:prstGeom>
        </p:spPr>
      </p:pic>
      <p:sp>
        <p:nvSpPr>
          <p:cNvPr id="22" name="左中かっこ 21"/>
          <p:cNvSpPr/>
          <p:nvPr/>
        </p:nvSpPr>
        <p:spPr>
          <a:xfrm>
            <a:off x="1484244" y="5327373"/>
            <a:ext cx="198783" cy="63610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左中かっこ 22"/>
          <p:cNvSpPr/>
          <p:nvPr/>
        </p:nvSpPr>
        <p:spPr>
          <a:xfrm>
            <a:off x="6036365" y="5254487"/>
            <a:ext cx="198783" cy="63610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4343945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4446105" y="4353343"/>
            <a:ext cx="854761" cy="85476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柱 2"/>
          <p:cNvSpPr/>
          <p:nvPr/>
        </p:nvSpPr>
        <p:spPr>
          <a:xfrm rot="5400000">
            <a:off x="5751443" y="4214191"/>
            <a:ext cx="79513" cy="1126435"/>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膜</a:t>
            </a:r>
            <a:r>
              <a:rPr lang="ja-JP" altLang="en-US" dirty="0" smtClean="0"/>
              <a:t>の</a:t>
            </a:r>
            <a:r>
              <a:rPr kumimoji="1" lang="ja-JP" altLang="en-US" dirty="0" smtClean="0"/>
              <a:t>不安定性</a:t>
            </a:r>
            <a:endParaRPr kumimoji="1" lang="ja-JP" altLang="en-US" dirty="0"/>
          </a:p>
        </p:txBody>
      </p:sp>
      <p:sp>
        <p:nvSpPr>
          <p:cNvPr id="5" name="テキスト ボックス 4"/>
          <p:cNvSpPr txBox="1"/>
          <p:nvPr/>
        </p:nvSpPr>
        <p:spPr>
          <a:xfrm>
            <a:off x="410817" y="2981739"/>
            <a:ext cx="8725466" cy="646331"/>
          </a:xfrm>
          <a:prstGeom prst="rect">
            <a:avLst/>
          </a:prstGeom>
          <a:noFill/>
        </p:spPr>
        <p:txBody>
          <a:bodyPr wrap="none" rtlCol="0">
            <a:spAutoFit/>
          </a:bodyPr>
          <a:lstStyle/>
          <a:p>
            <a:r>
              <a:rPr kumimoji="1" lang="ja-JP" altLang="en-US" dirty="0" smtClean="0"/>
              <a:t>膜の理論は元々、</a:t>
            </a:r>
            <a:r>
              <a:rPr kumimoji="1" lang="en-US" altLang="ja-JP" dirty="0" err="1" smtClean="0">
                <a:solidFill>
                  <a:srgbClr val="FF0000"/>
                </a:solidFill>
              </a:rPr>
              <a:t>Nambu-Goto</a:t>
            </a:r>
            <a:r>
              <a:rPr lang="ja-JP" altLang="en-US" dirty="0" smtClean="0">
                <a:solidFill>
                  <a:srgbClr val="FF0000"/>
                </a:solidFill>
              </a:rPr>
              <a:t>作用（膜の体積）</a:t>
            </a:r>
            <a:r>
              <a:rPr lang="ja-JP" altLang="en-US" dirty="0" smtClean="0"/>
              <a:t>によって与えられていた。</a:t>
            </a:r>
            <a:endParaRPr lang="en-US" altLang="ja-JP" dirty="0" smtClean="0"/>
          </a:p>
          <a:p>
            <a:r>
              <a:rPr lang="ja-JP" altLang="en-US" dirty="0" smtClean="0"/>
              <a:t>今、膜の形として以下の二つのどちらがエネルギーを小さくするか考えてみよう。</a:t>
            </a:r>
            <a:endParaRPr kumimoji="1" lang="en-US" altLang="ja-JP" dirty="0" smtClean="0"/>
          </a:p>
        </p:txBody>
      </p:sp>
      <p:sp>
        <p:nvSpPr>
          <p:cNvPr id="8" name="テキスト ボックス 7"/>
          <p:cNvSpPr txBox="1"/>
          <p:nvPr/>
        </p:nvSpPr>
        <p:spPr>
          <a:xfrm>
            <a:off x="437322" y="1656522"/>
            <a:ext cx="4570482" cy="369332"/>
          </a:xfrm>
          <a:prstGeom prst="rect">
            <a:avLst/>
          </a:prstGeom>
          <a:noFill/>
        </p:spPr>
        <p:txBody>
          <a:bodyPr wrap="none" rtlCol="0">
            <a:spAutoFit/>
          </a:bodyPr>
          <a:lstStyle/>
          <a:p>
            <a:r>
              <a:rPr kumimoji="1" lang="ja-JP" altLang="en-US" dirty="0" smtClean="0"/>
              <a:t>膜の理論には実は一つ大きな問題がある。</a:t>
            </a:r>
            <a:endParaRPr kumimoji="1" lang="ja-JP" altLang="en-US" dirty="0"/>
          </a:p>
        </p:txBody>
      </p:sp>
      <p:sp>
        <p:nvSpPr>
          <p:cNvPr id="10" name="円/楕円 9"/>
          <p:cNvSpPr/>
          <p:nvPr/>
        </p:nvSpPr>
        <p:spPr>
          <a:xfrm>
            <a:off x="2054088" y="4227447"/>
            <a:ext cx="1179443" cy="117944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625011" y="5367135"/>
            <a:ext cx="2829621" cy="369332"/>
          </a:xfrm>
          <a:prstGeom prst="rect">
            <a:avLst/>
          </a:prstGeom>
          <a:noFill/>
        </p:spPr>
        <p:txBody>
          <a:bodyPr wrap="none" rtlCol="0">
            <a:spAutoFit/>
          </a:bodyPr>
          <a:lstStyle/>
          <a:p>
            <a:r>
              <a:rPr kumimoji="1" lang="ja-JP" altLang="en-US" dirty="0" smtClean="0"/>
              <a:t>トータルの面積はＡ</a:t>
            </a:r>
            <a:r>
              <a:rPr kumimoji="1" lang="en-US" altLang="ja-JP" dirty="0" smtClean="0"/>
              <a:t>+2π</a:t>
            </a:r>
            <a:r>
              <a:rPr kumimoji="1" lang="en-US" altLang="ja-JP" dirty="0" err="1" smtClean="0"/>
              <a:t>rL</a:t>
            </a:r>
            <a:endParaRPr kumimoji="1" lang="ja-JP" altLang="en-US" dirty="0"/>
          </a:p>
        </p:txBody>
      </p:sp>
      <p:sp>
        <p:nvSpPr>
          <p:cNvPr id="18" name="テキスト ボックス 17"/>
          <p:cNvSpPr txBox="1"/>
          <p:nvPr/>
        </p:nvSpPr>
        <p:spPr>
          <a:xfrm>
            <a:off x="2193235" y="4644891"/>
            <a:ext cx="877163" cy="369332"/>
          </a:xfrm>
          <a:prstGeom prst="rect">
            <a:avLst/>
          </a:prstGeom>
          <a:noFill/>
        </p:spPr>
        <p:txBody>
          <a:bodyPr wrap="none" rtlCol="0">
            <a:spAutoFit/>
          </a:bodyPr>
          <a:lstStyle/>
          <a:p>
            <a:r>
              <a:rPr kumimoji="1" lang="ja-JP" altLang="en-US" dirty="0" smtClean="0"/>
              <a:t>面積Ａ</a:t>
            </a:r>
            <a:endParaRPr kumimoji="1" lang="ja-JP" altLang="en-US" dirty="0"/>
          </a:p>
        </p:txBody>
      </p:sp>
      <p:sp>
        <p:nvSpPr>
          <p:cNvPr id="19" name="テキスト ボックス 18"/>
          <p:cNvSpPr txBox="1"/>
          <p:nvPr/>
        </p:nvSpPr>
        <p:spPr>
          <a:xfrm>
            <a:off x="7646504" y="4320212"/>
            <a:ext cx="1107996" cy="923330"/>
          </a:xfrm>
          <a:prstGeom prst="rect">
            <a:avLst/>
          </a:prstGeom>
          <a:noFill/>
        </p:spPr>
        <p:txBody>
          <a:bodyPr wrap="none" rtlCol="0">
            <a:spAutoFit/>
          </a:bodyPr>
          <a:lstStyle/>
          <a:p>
            <a:r>
              <a:rPr kumimoji="1" lang="ja-JP" altLang="en-US" dirty="0" smtClean="0"/>
              <a:t>長さ</a:t>
            </a:r>
            <a:r>
              <a:rPr kumimoji="1" lang="en-US" altLang="ja-JP" dirty="0" smtClean="0"/>
              <a:t>L</a:t>
            </a:r>
            <a:r>
              <a:rPr lang="ja-JP" altLang="en-US" dirty="0" err="1"/>
              <a:t>で</a:t>
            </a:r>
            <a:endParaRPr kumimoji="1" lang="en-US" altLang="ja-JP" dirty="0" smtClean="0"/>
          </a:p>
          <a:p>
            <a:r>
              <a:rPr kumimoji="1" lang="ja-JP" altLang="en-US" dirty="0" smtClean="0"/>
              <a:t>半径</a:t>
            </a:r>
            <a:r>
              <a:rPr kumimoji="1" lang="en-US" altLang="ja-JP" dirty="0" smtClean="0"/>
              <a:t>r</a:t>
            </a:r>
            <a:r>
              <a:rPr kumimoji="1" lang="ja-JP" altLang="en-US" dirty="0" smtClean="0"/>
              <a:t>の</a:t>
            </a:r>
            <a:endParaRPr kumimoji="1" lang="en-US" altLang="ja-JP" dirty="0" smtClean="0"/>
          </a:p>
          <a:p>
            <a:r>
              <a:rPr kumimoji="1" lang="ja-JP" altLang="en-US" dirty="0" smtClean="0"/>
              <a:t>チューブ</a:t>
            </a:r>
            <a:endParaRPr kumimoji="1" lang="en-US" altLang="ja-JP" dirty="0" smtClean="0"/>
          </a:p>
        </p:txBody>
      </p:sp>
      <p:sp>
        <p:nvSpPr>
          <p:cNvPr id="20" name="テキスト ボックス 19"/>
          <p:cNvSpPr txBox="1"/>
          <p:nvPr/>
        </p:nvSpPr>
        <p:spPr>
          <a:xfrm>
            <a:off x="1696277" y="5777953"/>
            <a:ext cx="1877886" cy="369332"/>
          </a:xfrm>
          <a:prstGeom prst="rect">
            <a:avLst/>
          </a:prstGeom>
          <a:noFill/>
        </p:spPr>
        <p:txBody>
          <a:bodyPr wrap="none" rtlCol="0">
            <a:spAutoFit/>
          </a:bodyPr>
          <a:lstStyle/>
          <a:p>
            <a:r>
              <a:rPr kumimoji="1" lang="ja-JP" altLang="en-US" dirty="0" smtClean="0"/>
              <a:t>エネルギー </a:t>
            </a:r>
            <a:r>
              <a:rPr lang="ja-JP" altLang="en-US" dirty="0"/>
              <a:t>～</a:t>
            </a:r>
            <a:r>
              <a:rPr kumimoji="1" lang="en-US" altLang="ja-JP" dirty="0" smtClean="0"/>
              <a:t>TA</a:t>
            </a:r>
            <a:endParaRPr kumimoji="1" lang="ja-JP" altLang="en-US" dirty="0"/>
          </a:p>
        </p:txBody>
      </p:sp>
      <p:sp>
        <p:nvSpPr>
          <p:cNvPr id="21" name="テキスト ボックス 20"/>
          <p:cNvSpPr txBox="1"/>
          <p:nvPr/>
        </p:nvSpPr>
        <p:spPr>
          <a:xfrm>
            <a:off x="4843669" y="5811084"/>
            <a:ext cx="2595582" cy="369332"/>
          </a:xfrm>
          <a:prstGeom prst="rect">
            <a:avLst/>
          </a:prstGeom>
          <a:noFill/>
        </p:spPr>
        <p:txBody>
          <a:bodyPr wrap="none" rtlCol="0">
            <a:spAutoFit/>
          </a:bodyPr>
          <a:lstStyle/>
          <a:p>
            <a:r>
              <a:rPr kumimoji="1" lang="ja-JP" altLang="en-US" dirty="0" smtClean="0"/>
              <a:t>エネルギー </a:t>
            </a:r>
            <a:r>
              <a:rPr lang="ja-JP" altLang="en-US" dirty="0"/>
              <a:t>～</a:t>
            </a:r>
            <a:r>
              <a:rPr kumimoji="1" lang="en-US" altLang="ja-JP" dirty="0" smtClean="0"/>
              <a:t>T(A+2π</a:t>
            </a:r>
            <a:r>
              <a:rPr kumimoji="1" lang="en-US" altLang="ja-JP" dirty="0" err="1" smtClean="0"/>
              <a:t>rL</a:t>
            </a:r>
            <a:r>
              <a:rPr kumimoji="1" lang="en-US" altLang="ja-JP" dirty="0" smtClean="0"/>
              <a:t>)</a:t>
            </a:r>
            <a:endParaRPr kumimoji="1" lang="ja-JP" altLang="en-US" dirty="0"/>
          </a:p>
        </p:txBody>
      </p:sp>
      <p:sp>
        <p:nvSpPr>
          <p:cNvPr id="22" name="テキスト ボックス 21"/>
          <p:cNvSpPr txBox="1"/>
          <p:nvPr/>
        </p:nvSpPr>
        <p:spPr>
          <a:xfrm>
            <a:off x="477077" y="6294782"/>
            <a:ext cx="8202887" cy="369332"/>
          </a:xfrm>
          <a:prstGeom prst="rect">
            <a:avLst/>
          </a:prstGeom>
          <a:noFill/>
        </p:spPr>
        <p:txBody>
          <a:bodyPr wrap="none" rtlCol="0">
            <a:spAutoFit/>
          </a:bodyPr>
          <a:lstStyle/>
          <a:p>
            <a:r>
              <a:rPr kumimoji="1" lang="ja-JP" altLang="en-US" dirty="0" smtClean="0"/>
              <a:t>半径</a:t>
            </a:r>
            <a:r>
              <a:rPr kumimoji="1" lang="en-US" altLang="ja-JP" dirty="0" smtClean="0"/>
              <a:t>r</a:t>
            </a:r>
            <a:r>
              <a:rPr kumimoji="1" lang="ja-JP" altLang="en-US" dirty="0" smtClean="0"/>
              <a:t>が</a:t>
            </a:r>
            <a:r>
              <a:rPr kumimoji="1" lang="en-US" altLang="ja-JP" dirty="0" smtClean="0"/>
              <a:t>1/(TL)</a:t>
            </a:r>
            <a:r>
              <a:rPr kumimoji="1" lang="ja-JP" altLang="en-US" dirty="0" smtClean="0"/>
              <a:t>より十分小さければ、両者のエネルギーはほとんど変わらない！</a:t>
            </a:r>
            <a:endParaRPr kumimoji="1" lang="ja-JP" altLang="en-US" dirty="0"/>
          </a:p>
        </p:txBody>
      </p:sp>
      <p:sp>
        <p:nvSpPr>
          <p:cNvPr id="15" name="円/楕円 14"/>
          <p:cNvSpPr/>
          <p:nvPr/>
        </p:nvSpPr>
        <p:spPr>
          <a:xfrm>
            <a:off x="6294784" y="4373222"/>
            <a:ext cx="854761" cy="85476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5751443" y="4114343"/>
            <a:ext cx="1842052" cy="537170"/>
          </a:xfrm>
          <a:custGeom>
            <a:avLst/>
            <a:gdLst>
              <a:gd name="connsiteX0" fmla="*/ 1842052 w 1842052"/>
              <a:gd name="connsiteY0" fmla="*/ 325135 h 537170"/>
              <a:gd name="connsiteX1" fmla="*/ 1073426 w 1842052"/>
              <a:gd name="connsiteY1" fmla="*/ 7083 h 537170"/>
              <a:gd name="connsiteX2" fmla="*/ 185530 w 1842052"/>
              <a:gd name="connsiteY2" fmla="*/ 139604 h 537170"/>
              <a:gd name="connsiteX3" fmla="*/ 0 w 1842052"/>
              <a:gd name="connsiteY3" fmla="*/ 537170 h 537170"/>
            </a:gdLst>
            <a:ahLst/>
            <a:cxnLst>
              <a:cxn ang="0">
                <a:pos x="connsiteX0" y="connsiteY0"/>
              </a:cxn>
              <a:cxn ang="0">
                <a:pos x="connsiteX1" y="connsiteY1"/>
              </a:cxn>
              <a:cxn ang="0">
                <a:pos x="connsiteX2" y="connsiteY2"/>
              </a:cxn>
              <a:cxn ang="0">
                <a:pos x="connsiteX3" y="connsiteY3"/>
              </a:cxn>
            </a:cxnLst>
            <a:rect l="l" t="t" r="r" b="b"/>
            <a:pathLst>
              <a:path w="1842052" h="537170">
                <a:moveTo>
                  <a:pt x="1842052" y="325135"/>
                </a:moveTo>
                <a:cubicBezTo>
                  <a:pt x="1595782" y="181570"/>
                  <a:pt x="1349513" y="38005"/>
                  <a:pt x="1073426" y="7083"/>
                </a:cubicBezTo>
                <a:cubicBezTo>
                  <a:pt x="797339" y="-23839"/>
                  <a:pt x="364434" y="51256"/>
                  <a:pt x="185530" y="139604"/>
                </a:cubicBezTo>
                <a:cubicBezTo>
                  <a:pt x="6626" y="227952"/>
                  <a:pt x="3313" y="382561"/>
                  <a:pt x="0" y="537170"/>
                </a:cubicBezTo>
              </a:path>
            </a:pathLst>
          </a:custGeom>
          <a:ln>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4545493" y="4505740"/>
            <a:ext cx="646331" cy="646331"/>
          </a:xfrm>
          <a:prstGeom prst="rect">
            <a:avLst/>
          </a:prstGeom>
          <a:noFill/>
        </p:spPr>
        <p:txBody>
          <a:bodyPr wrap="none" rtlCol="0">
            <a:spAutoFit/>
          </a:bodyPr>
          <a:lstStyle/>
          <a:p>
            <a:pPr algn="ctr"/>
            <a:r>
              <a:rPr kumimoji="1" lang="ja-JP" altLang="en-US" dirty="0" smtClean="0"/>
              <a:t>面積</a:t>
            </a:r>
            <a:endParaRPr kumimoji="1" lang="en-US" altLang="ja-JP" dirty="0" smtClean="0"/>
          </a:p>
          <a:p>
            <a:pPr algn="ctr"/>
            <a:r>
              <a:rPr lang="en-US" altLang="ja-JP" dirty="0" smtClean="0"/>
              <a:t>B</a:t>
            </a:r>
            <a:endParaRPr kumimoji="1" lang="ja-JP" altLang="en-US" dirty="0"/>
          </a:p>
        </p:txBody>
      </p:sp>
      <p:sp>
        <p:nvSpPr>
          <p:cNvPr id="23" name="テキスト ボックス 22"/>
          <p:cNvSpPr txBox="1"/>
          <p:nvPr/>
        </p:nvSpPr>
        <p:spPr>
          <a:xfrm>
            <a:off x="6420679" y="4499114"/>
            <a:ext cx="646331" cy="646331"/>
          </a:xfrm>
          <a:prstGeom prst="rect">
            <a:avLst/>
          </a:prstGeom>
          <a:noFill/>
        </p:spPr>
        <p:txBody>
          <a:bodyPr wrap="none" rtlCol="0">
            <a:spAutoFit/>
          </a:bodyPr>
          <a:lstStyle/>
          <a:p>
            <a:pPr algn="ctr"/>
            <a:r>
              <a:rPr kumimoji="1" lang="ja-JP" altLang="en-US" dirty="0" smtClean="0"/>
              <a:t>面積</a:t>
            </a:r>
            <a:endParaRPr kumimoji="1" lang="en-US" altLang="ja-JP" dirty="0" smtClean="0"/>
          </a:p>
          <a:p>
            <a:pPr algn="ctr"/>
            <a:r>
              <a:rPr lang="en-US" altLang="ja-JP" dirty="0" smtClean="0"/>
              <a:t>A-B</a:t>
            </a:r>
            <a:endParaRPr kumimoji="1" lang="ja-JP" altLang="en-US" dirty="0"/>
          </a:p>
        </p:txBody>
      </p:sp>
      <p:pic>
        <p:nvPicPr>
          <p:cNvPr id="24" name="図 2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274959" y="2208695"/>
            <a:ext cx="2828925" cy="563880"/>
          </a:xfrm>
          <a:prstGeom prst="rect">
            <a:avLst/>
          </a:prstGeom>
        </p:spPr>
      </p:pic>
    </p:spTree>
    <p:extLst>
      <p:ext uri="{BB962C8B-B14F-4D97-AF65-F5344CB8AC3E}">
        <p14:creationId xmlns:p14="http://schemas.microsoft.com/office/powerpoint/2010/main" val="18434890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膜の不安定性</a:t>
            </a:r>
            <a:endParaRPr kumimoji="1" lang="ja-JP" altLang="en-US" dirty="0"/>
          </a:p>
        </p:txBody>
      </p:sp>
      <p:sp>
        <p:nvSpPr>
          <p:cNvPr id="6" name="テキスト ボックス 5"/>
          <p:cNvSpPr txBox="1"/>
          <p:nvPr/>
        </p:nvSpPr>
        <p:spPr>
          <a:xfrm>
            <a:off x="5512904" y="2372143"/>
            <a:ext cx="2705292" cy="646331"/>
          </a:xfrm>
          <a:prstGeom prst="rect">
            <a:avLst/>
          </a:prstGeom>
          <a:noFill/>
        </p:spPr>
        <p:txBody>
          <a:bodyPr wrap="none" rtlCol="0">
            <a:spAutoFit/>
          </a:bodyPr>
          <a:lstStyle/>
          <a:p>
            <a:r>
              <a:rPr kumimoji="1" lang="ja-JP" altLang="en-US" dirty="0" smtClean="0"/>
              <a:t>半径</a:t>
            </a:r>
            <a:r>
              <a:rPr kumimoji="1" lang="en-US" altLang="ja-JP" dirty="0" smtClean="0"/>
              <a:t>r &lt;&lt; LT </a:t>
            </a:r>
            <a:r>
              <a:rPr kumimoji="1" lang="ja-JP" altLang="en-US" dirty="0" smtClean="0"/>
              <a:t>のチューブで</a:t>
            </a:r>
            <a:endParaRPr kumimoji="1" lang="en-US" altLang="ja-JP" dirty="0" smtClean="0"/>
          </a:p>
          <a:p>
            <a:r>
              <a:rPr kumimoji="1" lang="ja-JP" altLang="en-US" dirty="0" smtClean="0"/>
              <a:t>繋がった膜</a:t>
            </a:r>
            <a:endParaRPr kumimoji="1" lang="en-US" altLang="ja-JP" dirty="0" smtClean="0"/>
          </a:p>
        </p:txBody>
      </p:sp>
      <p:sp>
        <p:nvSpPr>
          <p:cNvPr id="10" name="テキスト ボックス 9"/>
          <p:cNvSpPr txBox="1"/>
          <p:nvPr/>
        </p:nvSpPr>
        <p:spPr>
          <a:xfrm>
            <a:off x="265043" y="4280453"/>
            <a:ext cx="8494633" cy="923330"/>
          </a:xfrm>
          <a:prstGeom prst="rect">
            <a:avLst/>
          </a:prstGeom>
          <a:noFill/>
        </p:spPr>
        <p:txBody>
          <a:bodyPr wrap="none" rtlCol="0">
            <a:spAutoFit/>
          </a:bodyPr>
          <a:lstStyle/>
          <a:p>
            <a:r>
              <a:rPr kumimoji="1" lang="ja-JP" altLang="en-US" dirty="0" smtClean="0"/>
              <a:t>古典的な作用を見る限り、</a:t>
            </a:r>
            <a:r>
              <a:rPr lang="ja-JP" altLang="en-US" dirty="0"/>
              <a:t>いく</a:t>
            </a:r>
            <a:r>
              <a:rPr lang="ja-JP" altLang="en-US" dirty="0" smtClean="0"/>
              <a:t>つかの膜が細いチューブで繋がったような配位も</a:t>
            </a:r>
            <a:endParaRPr lang="en-US" altLang="ja-JP" dirty="0" smtClean="0"/>
          </a:p>
          <a:p>
            <a:r>
              <a:rPr kumimoji="1" lang="ja-JP" altLang="en-US" dirty="0"/>
              <a:t>効いて</a:t>
            </a:r>
            <a:r>
              <a:rPr kumimoji="1" lang="ja-JP" altLang="en-US" dirty="0" smtClean="0"/>
              <a:t>くる。チューブは十分細ければ、どれだけ長くても良い。</a:t>
            </a:r>
            <a:r>
              <a:rPr kumimoji="1" lang="en-US" altLang="ja-JP" dirty="0" smtClean="0">
                <a:solidFill>
                  <a:srgbClr val="FF0000"/>
                </a:solidFill>
              </a:rPr>
              <a:t>IR</a:t>
            </a:r>
            <a:r>
              <a:rPr kumimoji="1" lang="ja-JP" altLang="en-US" dirty="0" smtClean="0">
                <a:solidFill>
                  <a:srgbClr val="FF0000"/>
                </a:solidFill>
              </a:rPr>
              <a:t>の不安定性</a:t>
            </a:r>
            <a:endParaRPr kumimoji="1" lang="en-US" altLang="ja-JP" dirty="0" smtClean="0">
              <a:solidFill>
                <a:srgbClr val="FF0000"/>
              </a:solidFill>
            </a:endParaRPr>
          </a:p>
          <a:p>
            <a:endParaRPr kumimoji="1" lang="ja-JP" altLang="en-US" dirty="0"/>
          </a:p>
        </p:txBody>
      </p:sp>
      <p:sp>
        <p:nvSpPr>
          <p:cNvPr id="11" name="テキスト ボックス 10"/>
          <p:cNvSpPr txBox="1"/>
          <p:nvPr/>
        </p:nvSpPr>
        <p:spPr>
          <a:xfrm>
            <a:off x="265043" y="5128591"/>
            <a:ext cx="8032968" cy="646331"/>
          </a:xfrm>
          <a:prstGeom prst="rect">
            <a:avLst/>
          </a:prstGeom>
          <a:noFill/>
        </p:spPr>
        <p:txBody>
          <a:bodyPr wrap="none" rtlCol="0">
            <a:spAutoFit/>
          </a:bodyPr>
          <a:lstStyle/>
          <a:p>
            <a:r>
              <a:rPr kumimoji="1" lang="ja-JP" altLang="en-US" dirty="0" smtClean="0"/>
              <a:t>このような不安定性があると、今扱っている理論が本当に１体の膜の理論と</a:t>
            </a:r>
            <a:endParaRPr kumimoji="1" lang="en-US" altLang="ja-JP" dirty="0" smtClean="0"/>
          </a:p>
          <a:p>
            <a:r>
              <a:rPr kumimoji="1" lang="ja-JP" altLang="en-US" dirty="0" smtClean="0"/>
              <a:t>思ってよいのか、</a:t>
            </a:r>
            <a:r>
              <a:rPr lang="ja-JP" altLang="en-US" dirty="0" smtClean="0"/>
              <a:t>よく分からない</a:t>
            </a:r>
            <a:r>
              <a:rPr lang="ja-JP" altLang="en-US" dirty="0"/>
              <a:t>。</a:t>
            </a:r>
            <a:endParaRPr kumimoji="1" lang="ja-JP" altLang="en-US" dirty="0"/>
          </a:p>
        </p:txBody>
      </p:sp>
      <p:grpSp>
        <p:nvGrpSpPr>
          <p:cNvPr id="21" name="グループ化 20"/>
          <p:cNvGrpSpPr/>
          <p:nvPr/>
        </p:nvGrpSpPr>
        <p:grpSpPr>
          <a:xfrm>
            <a:off x="2251611" y="2047601"/>
            <a:ext cx="2939422" cy="1636499"/>
            <a:chOff x="1820576" y="5095605"/>
            <a:chExt cx="1612564" cy="897782"/>
          </a:xfrm>
        </p:grpSpPr>
        <p:grpSp>
          <p:nvGrpSpPr>
            <p:cNvPr id="22" name="グループ化 21"/>
            <p:cNvGrpSpPr/>
            <p:nvPr/>
          </p:nvGrpSpPr>
          <p:grpSpPr>
            <a:xfrm>
              <a:off x="2060262" y="5300873"/>
              <a:ext cx="987734" cy="589722"/>
              <a:chOff x="6003236" y="4982820"/>
              <a:chExt cx="3140764" cy="1875180"/>
            </a:xfrm>
          </p:grpSpPr>
          <p:sp>
            <p:nvSpPr>
              <p:cNvPr id="27" name="円/楕円 26"/>
              <p:cNvSpPr/>
              <p:nvPr/>
            </p:nvSpPr>
            <p:spPr>
              <a:xfrm>
                <a:off x="6884505" y="5678557"/>
                <a:ext cx="1179443" cy="117944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7726018" y="5353874"/>
                <a:ext cx="1417982" cy="689117"/>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rot="2220141">
                <a:off x="7851915" y="6129132"/>
                <a:ext cx="1046922" cy="662608"/>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rot="12645034">
                <a:off x="6003236" y="5950228"/>
                <a:ext cx="1046922" cy="662608"/>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rot="15122142">
                <a:off x="6248400" y="5174977"/>
                <a:ext cx="1046922" cy="662608"/>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円/楕円 22"/>
            <p:cNvSpPr/>
            <p:nvPr/>
          </p:nvSpPr>
          <p:spPr>
            <a:xfrm>
              <a:off x="2967718" y="5099208"/>
              <a:ext cx="465422" cy="46542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2959803" y="5629096"/>
              <a:ext cx="364291" cy="36429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1820576" y="5095605"/>
              <a:ext cx="370921" cy="37092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1827660" y="5585292"/>
              <a:ext cx="279892" cy="27989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485764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行列模型における不安定性</a:t>
            </a:r>
            <a:endParaRPr kumimoji="1" lang="ja-JP" altLang="en-US" dirty="0"/>
          </a:p>
        </p:txBody>
      </p:sp>
      <p:pic>
        <p:nvPicPr>
          <p:cNvPr id="4" name="図 3"/>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1532838" y="1797877"/>
            <a:ext cx="5309235" cy="609600"/>
          </a:xfrm>
          <a:prstGeom prst="rect">
            <a:avLst/>
          </a:prstGeom>
        </p:spPr>
      </p:pic>
      <p:sp>
        <p:nvSpPr>
          <p:cNvPr id="5" name="テキスト ボックス 4"/>
          <p:cNvSpPr txBox="1"/>
          <p:nvPr/>
        </p:nvSpPr>
        <p:spPr>
          <a:xfrm>
            <a:off x="304800" y="2570922"/>
            <a:ext cx="8693405" cy="369332"/>
          </a:xfrm>
          <a:prstGeom prst="rect">
            <a:avLst/>
          </a:prstGeom>
          <a:noFill/>
        </p:spPr>
        <p:txBody>
          <a:bodyPr wrap="none" rtlCol="0">
            <a:spAutoFit/>
          </a:bodyPr>
          <a:lstStyle/>
          <a:p>
            <a:r>
              <a:rPr kumimoji="1" lang="ja-JP" altLang="en-US" dirty="0" smtClean="0"/>
              <a:t>この</a:t>
            </a:r>
            <a:r>
              <a:rPr kumimoji="1" lang="en-US" altLang="ja-JP" dirty="0" smtClean="0"/>
              <a:t>IR</a:t>
            </a:r>
            <a:r>
              <a:rPr kumimoji="1" lang="ja-JP" altLang="en-US" dirty="0" smtClean="0"/>
              <a:t>の不安定性は、行列模型においても見ることが出来る。例えば</a:t>
            </a:r>
            <a:r>
              <a:rPr lang="en-US" altLang="ja-JP" dirty="0" smtClean="0"/>
              <a:t>2×2</a:t>
            </a:r>
            <a:r>
              <a:rPr lang="ja-JP" altLang="en-US" dirty="0" smtClean="0"/>
              <a:t>の場合、</a:t>
            </a:r>
            <a:endParaRPr kumimoji="1" lang="ja-JP" altLang="en-US" dirty="0"/>
          </a:p>
        </p:txBody>
      </p:sp>
      <p:pic>
        <p:nvPicPr>
          <p:cNvPr id="14" name="図 13"/>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1015999" y="3335131"/>
            <a:ext cx="590550" cy="224790"/>
          </a:xfrm>
          <a:prstGeom prst="rect">
            <a:avLst/>
          </a:prstGeom>
        </p:spPr>
      </p:pic>
      <p:pic>
        <p:nvPicPr>
          <p:cNvPr id="8" name="図 7"/>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1917147" y="3189356"/>
            <a:ext cx="155197" cy="150191"/>
          </a:xfrm>
          <a:prstGeom prst="rect">
            <a:avLst/>
          </a:prstGeom>
        </p:spPr>
      </p:pic>
      <p:pic>
        <p:nvPicPr>
          <p:cNvPr id="10" name="図 9"/>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4481443" y="3222487"/>
            <a:ext cx="111610" cy="209827"/>
          </a:xfrm>
          <a:prstGeom prst="rect">
            <a:avLst/>
          </a:prstGeom>
        </p:spPr>
      </p:pic>
      <p:pic>
        <p:nvPicPr>
          <p:cNvPr id="12" name="図 11"/>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1937025" y="3620053"/>
            <a:ext cx="108585" cy="175260"/>
          </a:xfrm>
          <a:prstGeom prst="rect">
            <a:avLst/>
          </a:prstGeom>
        </p:spPr>
      </p:pic>
      <p:pic>
        <p:nvPicPr>
          <p:cNvPr id="13" name="図 12"/>
          <p:cNvPicPr>
            <a:picLocks noChangeAspect="1"/>
          </p:cNvPicPr>
          <p:nvPr>
            <p:custDataLst>
              <p:tags r:id="rId6"/>
            </p:custDataLst>
          </p:nvPr>
        </p:nvPicPr>
        <p:blipFill>
          <a:blip r:embed="rId22" cstate="print">
            <a:extLst>
              <a:ext uri="{28A0092B-C50C-407E-A947-70E740481C1C}">
                <a14:useLocalDpi xmlns:a14="http://schemas.microsoft.com/office/drawing/2010/main" val="0"/>
              </a:ext>
            </a:extLst>
          </a:blip>
          <a:stretch>
            <a:fillRect/>
          </a:stretch>
        </p:blipFill>
        <p:spPr>
          <a:xfrm>
            <a:off x="2367720" y="3176105"/>
            <a:ext cx="108585" cy="175260"/>
          </a:xfrm>
          <a:prstGeom prst="rect">
            <a:avLst/>
          </a:prstGeom>
        </p:spPr>
      </p:pic>
      <p:pic>
        <p:nvPicPr>
          <p:cNvPr id="15" name="図 14"/>
          <p:cNvPicPr>
            <a:picLocks noChangeAspect="1"/>
          </p:cNvPicPr>
          <p:nvPr>
            <p:custDataLst>
              <p:tags r:id="rId7"/>
            </p:custDataLst>
          </p:nvPr>
        </p:nvPicPr>
        <p:blipFill>
          <a:blip r:embed="rId22" cstate="print">
            <a:extLst>
              <a:ext uri="{28A0092B-C50C-407E-A947-70E740481C1C}">
                <a14:useLocalDpi xmlns:a14="http://schemas.microsoft.com/office/drawing/2010/main" val="0"/>
              </a:ext>
            </a:extLst>
          </a:blip>
          <a:stretch>
            <a:fillRect/>
          </a:stretch>
        </p:blipFill>
        <p:spPr>
          <a:xfrm>
            <a:off x="2374346" y="3620053"/>
            <a:ext cx="108585" cy="175260"/>
          </a:xfrm>
          <a:prstGeom prst="rect">
            <a:avLst/>
          </a:prstGeom>
        </p:spPr>
      </p:pic>
      <p:pic>
        <p:nvPicPr>
          <p:cNvPr id="16" name="図 15"/>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474816" y="3692939"/>
            <a:ext cx="108585" cy="175260"/>
          </a:xfrm>
          <a:prstGeom prst="rect">
            <a:avLst/>
          </a:prstGeom>
        </p:spPr>
      </p:pic>
      <p:pic>
        <p:nvPicPr>
          <p:cNvPr id="18" name="図 17"/>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3142973" y="3381514"/>
            <a:ext cx="590550" cy="224790"/>
          </a:xfrm>
          <a:prstGeom prst="rect">
            <a:avLst/>
          </a:prstGeom>
        </p:spPr>
      </p:pic>
      <p:pic>
        <p:nvPicPr>
          <p:cNvPr id="19" name="図 18"/>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4063998" y="3653183"/>
            <a:ext cx="111610" cy="209827"/>
          </a:xfrm>
          <a:prstGeom prst="rect">
            <a:avLst/>
          </a:prstGeom>
        </p:spPr>
      </p:pic>
      <p:pic>
        <p:nvPicPr>
          <p:cNvPr id="20" name="図 19"/>
          <p:cNvPicPr>
            <a:picLocks noChangeAspect="1"/>
          </p:cNvPicPr>
          <p:nvPr>
            <p:custDataLst>
              <p:tags r:id="rId11"/>
            </p:custDataLst>
          </p:nvPr>
        </p:nvPicPr>
        <p:blipFill>
          <a:blip r:embed="rId22" cstate="print">
            <a:extLst>
              <a:ext uri="{28A0092B-C50C-407E-A947-70E740481C1C}">
                <a14:useLocalDpi xmlns:a14="http://schemas.microsoft.com/office/drawing/2010/main" val="0"/>
              </a:ext>
            </a:extLst>
          </a:blip>
          <a:stretch>
            <a:fillRect/>
          </a:stretch>
        </p:blipFill>
        <p:spPr>
          <a:xfrm>
            <a:off x="4070623" y="3235739"/>
            <a:ext cx="108585" cy="175260"/>
          </a:xfrm>
          <a:prstGeom prst="rect">
            <a:avLst/>
          </a:prstGeom>
        </p:spPr>
      </p:pic>
      <p:sp>
        <p:nvSpPr>
          <p:cNvPr id="21" name="大かっこ 20"/>
          <p:cNvSpPr/>
          <p:nvPr/>
        </p:nvSpPr>
        <p:spPr>
          <a:xfrm>
            <a:off x="1736034" y="3087758"/>
            <a:ext cx="927652" cy="795130"/>
          </a:xfrm>
          <a:prstGeom prst="bracketPair">
            <a:avLst>
              <a:gd name="adj" fmla="val 1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大かっこ 21"/>
          <p:cNvSpPr/>
          <p:nvPr/>
        </p:nvSpPr>
        <p:spPr>
          <a:xfrm>
            <a:off x="3876260" y="3134141"/>
            <a:ext cx="927652" cy="795130"/>
          </a:xfrm>
          <a:prstGeom prst="bracketPair">
            <a:avLst>
              <a:gd name="adj" fmla="val 1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3" name="図 22"/>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5455478" y="3414644"/>
            <a:ext cx="1741170" cy="274320"/>
          </a:xfrm>
          <a:prstGeom prst="rect">
            <a:avLst/>
          </a:prstGeom>
        </p:spPr>
      </p:pic>
      <p:pic>
        <p:nvPicPr>
          <p:cNvPr id="24" name="図 23"/>
          <p:cNvPicPr>
            <a:picLocks noChangeAspect="1"/>
          </p:cNvPicPr>
          <p:nvPr>
            <p:custDataLst>
              <p:tags r:id="rId13"/>
            </p:custDataLst>
          </p:nvPr>
        </p:nvPicPr>
        <p:blipFill>
          <a:blip r:embed="rId25" cstate="print">
            <a:extLst>
              <a:ext uri="{28A0092B-C50C-407E-A947-70E740481C1C}">
                <a14:useLocalDpi xmlns:a14="http://schemas.microsoft.com/office/drawing/2010/main" val="0"/>
              </a:ext>
            </a:extLst>
          </a:blip>
          <a:stretch>
            <a:fillRect/>
          </a:stretch>
        </p:blipFill>
        <p:spPr>
          <a:xfrm>
            <a:off x="2155687" y="4249527"/>
            <a:ext cx="464820" cy="226695"/>
          </a:xfrm>
          <a:prstGeom prst="rect">
            <a:avLst/>
          </a:prstGeom>
        </p:spPr>
      </p:pic>
      <p:sp>
        <p:nvSpPr>
          <p:cNvPr id="25" name="テキスト ボックス 24"/>
          <p:cNvSpPr txBox="1"/>
          <p:nvPr/>
        </p:nvSpPr>
        <p:spPr>
          <a:xfrm>
            <a:off x="2663687" y="4200936"/>
            <a:ext cx="646331" cy="369332"/>
          </a:xfrm>
          <a:prstGeom prst="rect">
            <a:avLst/>
          </a:prstGeom>
          <a:noFill/>
        </p:spPr>
        <p:txBody>
          <a:bodyPr wrap="none" rtlCol="0">
            <a:spAutoFit/>
          </a:bodyPr>
          <a:lstStyle/>
          <a:p>
            <a:r>
              <a:rPr kumimoji="1" lang="ja-JP" altLang="en-US" dirty="0" smtClean="0"/>
              <a:t>実数</a:t>
            </a:r>
            <a:endParaRPr kumimoji="1" lang="ja-JP" altLang="en-US" dirty="0"/>
          </a:p>
        </p:txBody>
      </p:sp>
      <p:sp>
        <p:nvSpPr>
          <p:cNvPr id="26" name="テキスト ボックス 25"/>
          <p:cNvSpPr txBox="1"/>
          <p:nvPr/>
        </p:nvSpPr>
        <p:spPr>
          <a:xfrm>
            <a:off x="278296" y="4810537"/>
            <a:ext cx="6186309" cy="369332"/>
          </a:xfrm>
          <a:prstGeom prst="rect">
            <a:avLst/>
          </a:prstGeom>
          <a:noFill/>
        </p:spPr>
        <p:txBody>
          <a:bodyPr wrap="none" rtlCol="0">
            <a:spAutoFit/>
          </a:bodyPr>
          <a:lstStyle/>
          <a:p>
            <a:r>
              <a:rPr kumimoji="1" lang="ja-JP" altLang="en-US" dirty="0" smtClean="0"/>
              <a:t>という配位を考えると、作用のポテンシャルエネルギーは</a:t>
            </a:r>
            <a:endParaRPr kumimoji="1" lang="ja-JP" altLang="en-US" dirty="0"/>
          </a:p>
        </p:txBody>
      </p:sp>
      <p:pic>
        <p:nvPicPr>
          <p:cNvPr id="35" name="図 34"/>
          <p:cNvPicPr>
            <a:picLocks noChangeAspect="1"/>
          </p:cNvPicPr>
          <p:nvPr>
            <p:custDataLst>
              <p:tags r:id="rId14"/>
            </p:custDataLst>
          </p:nvPr>
        </p:nvPicPr>
        <p:blipFill>
          <a:blip r:embed="rId26" cstate="print">
            <a:extLst>
              <a:ext uri="{28A0092B-C50C-407E-A947-70E740481C1C}">
                <a14:useLocalDpi xmlns:a14="http://schemas.microsoft.com/office/drawing/2010/main" val="0"/>
              </a:ext>
            </a:extLst>
          </a:blip>
          <a:stretch>
            <a:fillRect/>
          </a:stretch>
        </p:blipFill>
        <p:spPr>
          <a:xfrm>
            <a:off x="2460490" y="5336208"/>
            <a:ext cx="2272665" cy="287655"/>
          </a:xfrm>
          <a:prstGeom prst="rect">
            <a:avLst/>
          </a:prstGeom>
        </p:spPr>
      </p:pic>
      <p:sp>
        <p:nvSpPr>
          <p:cNvPr id="29" name="テキスト ボックス 28"/>
          <p:cNvSpPr txBox="1"/>
          <p:nvPr/>
        </p:nvSpPr>
        <p:spPr>
          <a:xfrm>
            <a:off x="298177" y="5824328"/>
            <a:ext cx="1800493" cy="369332"/>
          </a:xfrm>
          <a:prstGeom prst="rect">
            <a:avLst/>
          </a:prstGeom>
          <a:noFill/>
        </p:spPr>
        <p:txBody>
          <a:bodyPr wrap="none" rtlCol="0">
            <a:spAutoFit/>
          </a:bodyPr>
          <a:lstStyle/>
          <a:p>
            <a:r>
              <a:rPr kumimoji="1" lang="ja-JP" altLang="en-US" dirty="0" smtClean="0"/>
              <a:t>で与えられる。</a:t>
            </a:r>
            <a:endParaRPr kumimoji="1" lang="ja-JP" altLang="en-US" dirty="0"/>
          </a:p>
        </p:txBody>
      </p:sp>
      <p:sp>
        <p:nvSpPr>
          <p:cNvPr id="30" name="テキスト ボックス 29"/>
          <p:cNvSpPr txBox="1"/>
          <p:nvPr/>
        </p:nvSpPr>
        <p:spPr>
          <a:xfrm>
            <a:off x="2531166" y="5844206"/>
            <a:ext cx="6878806" cy="369332"/>
          </a:xfrm>
          <a:prstGeom prst="rect">
            <a:avLst/>
          </a:prstGeom>
          <a:noFill/>
        </p:spPr>
        <p:txBody>
          <a:bodyPr wrap="none" rtlCol="0">
            <a:spAutoFit/>
          </a:bodyPr>
          <a:lstStyle/>
          <a:p>
            <a:r>
              <a:rPr kumimoji="1" lang="ja-JP" altLang="en-US" dirty="0" smtClean="0"/>
              <a:t>または　　　の場合もう一方はいくらでも値を大きくできる。</a:t>
            </a:r>
            <a:endParaRPr kumimoji="1" lang="ja-JP" altLang="en-US" dirty="0"/>
          </a:p>
        </p:txBody>
      </p:sp>
      <p:pic>
        <p:nvPicPr>
          <p:cNvPr id="31" name="図 30"/>
          <p:cNvPicPr>
            <a:picLocks noChangeAspect="1"/>
          </p:cNvPicPr>
          <p:nvPr>
            <p:custDataLst>
              <p:tags r:id="rId15"/>
            </p:custDataLst>
          </p:nvPr>
        </p:nvPicPr>
        <p:blipFill>
          <a:blip r:embed="rId27" cstate="print">
            <a:extLst>
              <a:ext uri="{28A0092B-C50C-407E-A947-70E740481C1C}">
                <a14:useLocalDpi xmlns:a14="http://schemas.microsoft.com/office/drawing/2010/main" val="0"/>
              </a:ext>
            </a:extLst>
          </a:blip>
          <a:stretch>
            <a:fillRect/>
          </a:stretch>
        </p:blipFill>
        <p:spPr>
          <a:xfrm>
            <a:off x="1956904" y="5919302"/>
            <a:ext cx="581025" cy="175260"/>
          </a:xfrm>
          <a:prstGeom prst="rect">
            <a:avLst/>
          </a:prstGeom>
        </p:spPr>
      </p:pic>
      <p:pic>
        <p:nvPicPr>
          <p:cNvPr id="33" name="図 32"/>
          <p:cNvPicPr>
            <a:picLocks noChangeAspect="1"/>
          </p:cNvPicPr>
          <p:nvPr>
            <p:custDataLst>
              <p:tags r:id="rId16"/>
            </p:custDataLst>
          </p:nvPr>
        </p:nvPicPr>
        <p:blipFill>
          <a:blip r:embed="rId28" cstate="print">
            <a:extLst>
              <a:ext uri="{28A0092B-C50C-407E-A947-70E740481C1C}">
                <a14:useLocalDpi xmlns:a14="http://schemas.microsoft.com/office/drawing/2010/main" val="0"/>
              </a:ext>
            </a:extLst>
          </a:blip>
          <a:stretch>
            <a:fillRect/>
          </a:stretch>
        </p:blipFill>
        <p:spPr>
          <a:xfrm>
            <a:off x="3381513" y="5925928"/>
            <a:ext cx="552450" cy="182880"/>
          </a:xfrm>
          <a:prstGeom prst="rect">
            <a:avLst/>
          </a:prstGeom>
        </p:spPr>
      </p:pic>
      <p:sp>
        <p:nvSpPr>
          <p:cNvPr id="34" name="テキスト ボックス 33"/>
          <p:cNvSpPr txBox="1"/>
          <p:nvPr/>
        </p:nvSpPr>
        <p:spPr>
          <a:xfrm>
            <a:off x="304801" y="6149006"/>
            <a:ext cx="8863324" cy="369332"/>
          </a:xfrm>
          <a:prstGeom prst="rect">
            <a:avLst/>
          </a:prstGeom>
          <a:noFill/>
        </p:spPr>
        <p:txBody>
          <a:bodyPr wrap="none" rtlCol="0">
            <a:spAutoFit/>
          </a:bodyPr>
          <a:lstStyle/>
          <a:p>
            <a:r>
              <a:rPr kumimoji="1" lang="ja-JP" altLang="en-US" dirty="0" smtClean="0"/>
              <a:t>一般の行列サイズの場合も、</a:t>
            </a:r>
            <a:r>
              <a:rPr kumimoji="1" lang="ja-JP" altLang="en-US" dirty="0" smtClean="0">
                <a:solidFill>
                  <a:srgbClr val="FF0000"/>
                </a:solidFill>
              </a:rPr>
              <a:t>同時対角な配位の方向</a:t>
            </a:r>
            <a:r>
              <a:rPr kumimoji="1" lang="ja-JP" altLang="en-US" dirty="0" smtClean="0"/>
              <a:t>に</a:t>
            </a:r>
            <a:r>
              <a:rPr kumimoji="1" lang="en-US" altLang="ja-JP" dirty="0" smtClean="0"/>
              <a:t>(</a:t>
            </a:r>
            <a:r>
              <a:rPr kumimoji="1" lang="ja-JP" altLang="en-US" dirty="0" smtClean="0"/>
              <a:t>古典的には</a:t>
            </a:r>
            <a:r>
              <a:rPr kumimoji="1" lang="en-US" altLang="ja-JP" dirty="0" smtClean="0"/>
              <a:t>)</a:t>
            </a:r>
            <a:r>
              <a:rPr kumimoji="1" lang="ja-JP" altLang="en-US" dirty="0" smtClean="0"/>
              <a:t>不安定性がある。</a:t>
            </a:r>
            <a:endParaRPr kumimoji="1" lang="ja-JP" altLang="en-US" dirty="0"/>
          </a:p>
        </p:txBody>
      </p:sp>
    </p:spTree>
    <p:extLst>
      <p:ext uri="{BB962C8B-B14F-4D97-AF65-F5344CB8AC3E}">
        <p14:creationId xmlns:p14="http://schemas.microsoft.com/office/powerpoint/2010/main" val="38918706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行列模型における不安定性</a:t>
            </a:r>
            <a:endParaRPr kumimoji="1" lang="ja-JP" altLang="en-US" dirty="0"/>
          </a:p>
        </p:txBody>
      </p:sp>
      <p:sp>
        <p:nvSpPr>
          <p:cNvPr id="4" name="テキスト ボックス 3"/>
          <p:cNvSpPr txBox="1"/>
          <p:nvPr/>
        </p:nvSpPr>
        <p:spPr>
          <a:xfrm>
            <a:off x="503583" y="1921567"/>
            <a:ext cx="7399783" cy="369332"/>
          </a:xfrm>
          <a:prstGeom prst="rect">
            <a:avLst/>
          </a:prstGeom>
          <a:noFill/>
        </p:spPr>
        <p:txBody>
          <a:bodyPr wrap="none" rtlCol="0">
            <a:spAutoFit/>
          </a:bodyPr>
          <a:lstStyle/>
          <a:p>
            <a:r>
              <a:rPr kumimoji="1" lang="en-US" altLang="ja-JP" dirty="0" smtClean="0"/>
              <a:t>Bosonic</a:t>
            </a:r>
            <a:r>
              <a:rPr kumimoji="1" lang="ja-JP" altLang="en-US" dirty="0" smtClean="0"/>
              <a:t>な理論の場合、この不安定性は量子効果によって解消される。</a:t>
            </a:r>
            <a:endParaRPr kumimoji="1" lang="ja-JP" altLang="en-US" dirty="0"/>
          </a:p>
        </p:txBody>
      </p:sp>
      <p:sp>
        <p:nvSpPr>
          <p:cNvPr id="5" name="テキスト ボックス 4"/>
          <p:cNvSpPr txBox="1"/>
          <p:nvPr/>
        </p:nvSpPr>
        <p:spPr>
          <a:xfrm>
            <a:off x="463826" y="5787601"/>
            <a:ext cx="8263801" cy="646331"/>
          </a:xfrm>
          <a:prstGeom prst="rect">
            <a:avLst/>
          </a:prstGeom>
          <a:noFill/>
        </p:spPr>
        <p:txBody>
          <a:bodyPr wrap="none" rtlCol="0">
            <a:spAutoFit/>
          </a:bodyPr>
          <a:lstStyle/>
          <a:p>
            <a:r>
              <a:rPr kumimoji="1" lang="ja-JP" altLang="en-US" dirty="0" smtClean="0"/>
              <a:t>一般の場合も、行列を同時対角な配位の周りで</a:t>
            </a:r>
            <a:r>
              <a:rPr lang="ja-JP" altLang="en-US" dirty="0" smtClean="0"/>
              <a:t>、非対角成分を先に積分し、</a:t>
            </a:r>
            <a:endParaRPr lang="en-US" altLang="ja-JP" dirty="0" smtClean="0"/>
          </a:p>
          <a:p>
            <a:r>
              <a:rPr kumimoji="1" lang="ja-JP" altLang="en-US" dirty="0" smtClean="0"/>
              <a:t>有効作用を求めることで</a:t>
            </a:r>
            <a:r>
              <a:rPr lang="ja-JP" altLang="en-US" dirty="0" smtClean="0"/>
              <a:t>不安定性</a:t>
            </a:r>
            <a:r>
              <a:rPr lang="ja-JP" altLang="en-US" dirty="0"/>
              <a:t>の</a:t>
            </a:r>
            <a:r>
              <a:rPr lang="ja-JP" altLang="en-US" dirty="0" smtClean="0"/>
              <a:t>解消を確認することが出来る。</a:t>
            </a:r>
            <a:endParaRPr kumimoji="1" lang="ja-JP" altLang="en-US" dirty="0"/>
          </a:p>
        </p:txBody>
      </p:sp>
      <p:pic>
        <p:nvPicPr>
          <p:cNvPr id="11" name="図 10"/>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1015999" y="3056837"/>
            <a:ext cx="590550" cy="224790"/>
          </a:xfrm>
          <a:prstGeom prst="rect">
            <a:avLst/>
          </a:prstGeom>
        </p:spPr>
      </p:pic>
      <p:pic>
        <p:nvPicPr>
          <p:cNvPr id="12" name="図 11"/>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1917147" y="2911062"/>
            <a:ext cx="155197" cy="150191"/>
          </a:xfrm>
          <a:prstGeom prst="rect">
            <a:avLst/>
          </a:prstGeom>
        </p:spPr>
      </p:pic>
      <p:pic>
        <p:nvPicPr>
          <p:cNvPr id="13" name="図 12"/>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4481443" y="2944193"/>
            <a:ext cx="111610" cy="209827"/>
          </a:xfrm>
          <a:prstGeom prst="rect">
            <a:avLst/>
          </a:prstGeom>
        </p:spPr>
      </p:pic>
      <p:pic>
        <p:nvPicPr>
          <p:cNvPr id="14" name="図 13"/>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1937025" y="3341759"/>
            <a:ext cx="108585" cy="175260"/>
          </a:xfrm>
          <a:prstGeom prst="rect">
            <a:avLst/>
          </a:prstGeom>
        </p:spPr>
      </p:pic>
      <p:pic>
        <p:nvPicPr>
          <p:cNvPr id="15" name="図 14"/>
          <p:cNvPicPr>
            <a:picLocks noChangeAspect="1"/>
          </p:cNvPicPr>
          <p:nvPr>
            <p:custDataLst>
              <p:tags r:id="rId5"/>
            </p:custDataLst>
          </p:nvPr>
        </p:nvPicPr>
        <p:blipFill>
          <a:blip r:embed="rId21" cstate="print">
            <a:extLst>
              <a:ext uri="{28A0092B-C50C-407E-A947-70E740481C1C}">
                <a14:useLocalDpi xmlns:a14="http://schemas.microsoft.com/office/drawing/2010/main" val="0"/>
              </a:ext>
            </a:extLst>
          </a:blip>
          <a:stretch>
            <a:fillRect/>
          </a:stretch>
        </p:blipFill>
        <p:spPr>
          <a:xfrm>
            <a:off x="2367720" y="2897811"/>
            <a:ext cx="108585" cy="175260"/>
          </a:xfrm>
          <a:prstGeom prst="rect">
            <a:avLst/>
          </a:prstGeom>
        </p:spPr>
      </p:pic>
      <p:pic>
        <p:nvPicPr>
          <p:cNvPr id="16" name="図 15"/>
          <p:cNvPicPr>
            <a:picLocks noChangeAspect="1"/>
          </p:cNvPicPr>
          <p:nvPr>
            <p:custDataLst>
              <p:tags r:id="rId6"/>
            </p:custDataLst>
          </p:nvPr>
        </p:nvPicPr>
        <p:blipFill>
          <a:blip r:embed="rId21" cstate="print">
            <a:extLst>
              <a:ext uri="{28A0092B-C50C-407E-A947-70E740481C1C}">
                <a14:useLocalDpi xmlns:a14="http://schemas.microsoft.com/office/drawing/2010/main" val="0"/>
              </a:ext>
            </a:extLst>
          </a:blip>
          <a:stretch>
            <a:fillRect/>
          </a:stretch>
        </p:blipFill>
        <p:spPr>
          <a:xfrm>
            <a:off x="2374346" y="3341759"/>
            <a:ext cx="108585" cy="175260"/>
          </a:xfrm>
          <a:prstGeom prst="rect">
            <a:avLst/>
          </a:prstGeom>
        </p:spPr>
      </p:pic>
      <p:pic>
        <p:nvPicPr>
          <p:cNvPr id="17" name="図 16"/>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4474816" y="3414645"/>
            <a:ext cx="108585" cy="175260"/>
          </a:xfrm>
          <a:prstGeom prst="rect">
            <a:avLst/>
          </a:prstGeom>
        </p:spPr>
      </p:pic>
      <p:pic>
        <p:nvPicPr>
          <p:cNvPr id="18" name="図 17"/>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3142973" y="3103220"/>
            <a:ext cx="590550" cy="224790"/>
          </a:xfrm>
          <a:prstGeom prst="rect">
            <a:avLst/>
          </a:prstGeom>
        </p:spPr>
      </p:pic>
      <p:pic>
        <p:nvPicPr>
          <p:cNvPr id="19" name="図 18"/>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a:off x="4063998" y="3374889"/>
            <a:ext cx="111610" cy="209827"/>
          </a:xfrm>
          <a:prstGeom prst="rect">
            <a:avLst/>
          </a:prstGeom>
        </p:spPr>
      </p:pic>
      <p:pic>
        <p:nvPicPr>
          <p:cNvPr id="20" name="図 19"/>
          <p:cNvPicPr>
            <a:picLocks noChangeAspect="1"/>
          </p:cNvPicPr>
          <p:nvPr>
            <p:custDataLst>
              <p:tags r:id="rId10"/>
            </p:custDataLst>
          </p:nvPr>
        </p:nvPicPr>
        <p:blipFill>
          <a:blip r:embed="rId21" cstate="print">
            <a:extLst>
              <a:ext uri="{28A0092B-C50C-407E-A947-70E740481C1C}">
                <a14:useLocalDpi xmlns:a14="http://schemas.microsoft.com/office/drawing/2010/main" val="0"/>
              </a:ext>
            </a:extLst>
          </a:blip>
          <a:stretch>
            <a:fillRect/>
          </a:stretch>
        </p:blipFill>
        <p:spPr>
          <a:xfrm>
            <a:off x="4070623" y="2957445"/>
            <a:ext cx="108585" cy="175260"/>
          </a:xfrm>
          <a:prstGeom prst="rect">
            <a:avLst/>
          </a:prstGeom>
        </p:spPr>
      </p:pic>
      <p:sp>
        <p:nvSpPr>
          <p:cNvPr id="21" name="大かっこ 20"/>
          <p:cNvSpPr/>
          <p:nvPr/>
        </p:nvSpPr>
        <p:spPr>
          <a:xfrm>
            <a:off x="1736034" y="2809464"/>
            <a:ext cx="927652" cy="795130"/>
          </a:xfrm>
          <a:prstGeom prst="bracketPair">
            <a:avLst>
              <a:gd name="adj" fmla="val 1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大かっこ 21"/>
          <p:cNvSpPr/>
          <p:nvPr/>
        </p:nvSpPr>
        <p:spPr>
          <a:xfrm>
            <a:off x="3876260" y="2855847"/>
            <a:ext cx="927652" cy="795130"/>
          </a:xfrm>
          <a:prstGeom prst="bracketPair">
            <a:avLst>
              <a:gd name="adj" fmla="val 1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503583" y="2305880"/>
            <a:ext cx="6423553" cy="369332"/>
          </a:xfrm>
          <a:prstGeom prst="rect">
            <a:avLst/>
          </a:prstGeom>
          <a:noFill/>
        </p:spPr>
        <p:txBody>
          <a:bodyPr wrap="none" rtlCol="0">
            <a:spAutoFit/>
          </a:bodyPr>
          <a:lstStyle/>
          <a:p>
            <a:r>
              <a:rPr kumimoji="1" lang="ja-JP" altLang="en-US" dirty="0" smtClean="0"/>
              <a:t>例えば</a:t>
            </a:r>
            <a:r>
              <a:rPr kumimoji="1" lang="en-US" altLang="ja-JP" dirty="0" smtClean="0"/>
              <a:t>2×2</a:t>
            </a:r>
            <a:r>
              <a:rPr kumimoji="1" lang="ja-JP" altLang="en-US" dirty="0" smtClean="0"/>
              <a:t>の前のページの配位を量子力学的に考えてみる。</a:t>
            </a:r>
            <a:endParaRPr kumimoji="1" lang="ja-JP" altLang="en-US" dirty="0"/>
          </a:p>
        </p:txBody>
      </p:sp>
      <p:sp>
        <p:nvSpPr>
          <p:cNvPr id="25" name="テキスト ボックス 24"/>
          <p:cNvSpPr txBox="1"/>
          <p:nvPr/>
        </p:nvSpPr>
        <p:spPr>
          <a:xfrm>
            <a:off x="742123" y="3843133"/>
            <a:ext cx="7340471" cy="369332"/>
          </a:xfrm>
          <a:prstGeom prst="rect">
            <a:avLst/>
          </a:prstGeom>
          <a:noFill/>
        </p:spPr>
        <p:txBody>
          <a:bodyPr wrap="none" rtlCol="0">
            <a:spAutoFit/>
          </a:bodyPr>
          <a:lstStyle/>
          <a:p>
            <a:r>
              <a:rPr lang="ja-JP" altLang="en-US" dirty="0" smtClean="0"/>
              <a:t>は定数と置いて、　のみに注目するとラグランジアンは調和振動子、</a:t>
            </a:r>
            <a:endParaRPr kumimoji="1" lang="ja-JP" altLang="en-US" dirty="0"/>
          </a:p>
        </p:txBody>
      </p:sp>
      <p:pic>
        <p:nvPicPr>
          <p:cNvPr id="28" name="図 27"/>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5733777" y="3123096"/>
            <a:ext cx="2272665" cy="287655"/>
          </a:xfrm>
          <a:prstGeom prst="rect">
            <a:avLst/>
          </a:prstGeom>
        </p:spPr>
      </p:pic>
      <p:pic>
        <p:nvPicPr>
          <p:cNvPr id="36" name="図 35"/>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1678608" y="4421808"/>
            <a:ext cx="1855470" cy="514350"/>
          </a:xfrm>
          <a:prstGeom prst="rect">
            <a:avLst/>
          </a:prstGeom>
        </p:spPr>
      </p:pic>
      <p:pic>
        <p:nvPicPr>
          <p:cNvPr id="29" name="図 28"/>
          <p:cNvPicPr>
            <a:picLocks noChangeAspect="1"/>
          </p:cNvPicPr>
          <p:nvPr>
            <p:custDataLst>
              <p:tags r:id="rId13"/>
            </p:custDataLst>
          </p:nvPr>
        </p:nvPicPr>
        <p:blipFill>
          <a:blip r:embed="rId19" cstate="print">
            <a:extLst>
              <a:ext uri="{28A0092B-C50C-407E-A947-70E740481C1C}">
                <a14:useLocalDpi xmlns:a14="http://schemas.microsoft.com/office/drawing/2010/main" val="0"/>
              </a:ext>
            </a:extLst>
          </a:blip>
          <a:stretch>
            <a:fillRect/>
          </a:stretch>
        </p:blipFill>
        <p:spPr>
          <a:xfrm>
            <a:off x="591931" y="3944731"/>
            <a:ext cx="163443" cy="158171"/>
          </a:xfrm>
          <a:prstGeom prst="rect">
            <a:avLst/>
          </a:prstGeom>
        </p:spPr>
      </p:pic>
      <p:pic>
        <p:nvPicPr>
          <p:cNvPr id="30" name="図 29"/>
          <p:cNvPicPr>
            <a:picLocks noChangeAspect="1"/>
          </p:cNvPicPr>
          <p:nvPr>
            <p:custDataLst>
              <p:tags r:id="rId14"/>
            </p:custDataLst>
          </p:nvPr>
        </p:nvPicPr>
        <p:blipFill>
          <a:blip r:embed="rId25" cstate="print">
            <a:extLst>
              <a:ext uri="{28A0092B-C50C-407E-A947-70E740481C1C}">
                <a14:useLocalDpi xmlns:a14="http://schemas.microsoft.com/office/drawing/2010/main" val="0"/>
              </a:ext>
            </a:extLst>
          </a:blip>
          <a:stretch>
            <a:fillRect/>
          </a:stretch>
        </p:blipFill>
        <p:spPr>
          <a:xfrm>
            <a:off x="2659270" y="3904977"/>
            <a:ext cx="123687" cy="232532"/>
          </a:xfrm>
          <a:prstGeom prst="rect">
            <a:avLst/>
          </a:prstGeom>
        </p:spPr>
      </p:pic>
      <p:sp>
        <p:nvSpPr>
          <p:cNvPr id="32" name="テキスト ボックス 31"/>
          <p:cNvSpPr txBox="1"/>
          <p:nvPr/>
        </p:nvSpPr>
        <p:spPr>
          <a:xfrm>
            <a:off x="4121425" y="4532244"/>
            <a:ext cx="2262158" cy="369332"/>
          </a:xfrm>
          <a:prstGeom prst="rect">
            <a:avLst/>
          </a:prstGeom>
          <a:noFill/>
        </p:spPr>
        <p:txBody>
          <a:bodyPr wrap="none" rtlCol="0">
            <a:spAutoFit/>
          </a:bodyPr>
          <a:lstStyle/>
          <a:p>
            <a:r>
              <a:rPr kumimoji="1" lang="ja-JP" altLang="en-US" dirty="0" smtClean="0"/>
              <a:t>ゼロ点エネルギー　</a:t>
            </a:r>
            <a:endParaRPr kumimoji="1" lang="ja-JP" altLang="en-US" dirty="0"/>
          </a:p>
        </p:txBody>
      </p:sp>
      <p:pic>
        <p:nvPicPr>
          <p:cNvPr id="33" name="図 32"/>
          <p:cNvPicPr>
            <a:picLocks noChangeAspect="1"/>
          </p:cNvPicPr>
          <p:nvPr>
            <p:custDataLst>
              <p:tags r:id="rId15"/>
            </p:custDataLst>
          </p:nvPr>
        </p:nvPicPr>
        <p:blipFill>
          <a:blip r:embed="rId26" cstate="print">
            <a:extLst>
              <a:ext uri="{28A0092B-C50C-407E-A947-70E740481C1C}">
                <a14:useLocalDpi xmlns:a14="http://schemas.microsoft.com/office/drawing/2010/main" val="0"/>
              </a:ext>
            </a:extLst>
          </a:blip>
          <a:stretch>
            <a:fillRect/>
          </a:stretch>
        </p:blipFill>
        <p:spPr>
          <a:xfrm>
            <a:off x="6171095" y="4647096"/>
            <a:ext cx="381000" cy="114300"/>
          </a:xfrm>
          <a:prstGeom prst="rect">
            <a:avLst/>
          </a:prstGeom>
        </p:spPr>
      </p:pic>
      <p:sp>
        <p:nvSpPr>
          <p:cNvPr id="34" name="テキスト ボックス 33"/>
          <p:cNvSpPr txBox="1"/>
          <p:nvPr/>
        </p:nvSpPr>
        <p:spPr>
          <a:xfrm>
            <a:off x="715618" y="5300871"/>
            <a:ext cx="5493812" cy="369332"/>
          </a:xfrm>
          <a:prstGeom prst="rect">
            <a:avLst/>
          </a:prstGeom>
          <a:noFill/>
        </p:spPr>
        <p:txBody>
          <a:bodyPr wrap="none" rtlCol="0">
            <a:spAutoFit/>
          </a:bodyPr>
          <a:lstStyle/>
          <a:p>
            <a:r>
              <a:rPr kumimoji="1" lang="ja-JP" altLang="en-US" dirty="0" smtClean="0"/>
              <a:t>が大きい配位は量子論では効かないことが分かる。</a:t>
            </a:r>
            <a:endParaRPr kumimoji="1" lang="ja-JP" altLang="en-US" dirty="0"/>
          </a:p>
        </p:txBody>
      </p:sp>
      <p:pic>
        <p:nvPicPr>
          <p:cNvPr id="35" name="図 34"/>
          <p:cNvPicPr>
            <a:picLocks noChangeAspect="1"/>
          </p:cNvPicPr>
          <p:nvPr>
            <p:custDataLst>
              <p:tags r:id="rId16"/>
            </p:custDataLst>
          </p:nvPr>
        </p:nvPicPr>
        <p:blipFill>
          <a:blip r:embed="rId19" cstate="print">
            <a:extLst>
              <a:ext uri="{28A0092B-C50C-407E-A947-70E740481C1C}">
                <a14:useLocalDpi xmlns:a14="http://schemas.microsoft.com/office/drawing/2010/main" val="0"/>
              </a:ext>
            </a:extLst>
          </a:blip>
          <a:stretch>
            <a:fillRect/>
          </a:stretch>
        </p:blipFill>
        <p:spPr>
          <a:xfrm>
            <a:off x="598558" y="5395844"/>
            <a:ext cx="162047" cy="156820"/>
          </a:xfrm>
          <a:prstGeom prst="rect">
            <a:avLst/>
          </a:prstGeom>
        </p:spPr>
      </p:pic>
    </p:spTree>
    <p:extLst>
      <p:ext uri="{BB962C8B-B14F-4D97-AF65-F5344CB8AC3E}">
        <p14:creationId xmlns:p14="http://schemas.microsoft.com/office/powerpoint/2010/main" val="2870549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60173" y="4174435"/>
            <a:ext cx="7129669" cy="10336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noFill/>
            </a:endParaRPr>
          </a:p>
        </p:txBody>
      </p:sp>
      <p:sp>
        <p:nvSpPr>
          <p:cNvPr id="2" name="タイトル 1"/>
          <p:cNvSpPr>
            <a:spLocks noGrp="1"/>
          </p:cNvSpPr>
          <p:nvPr>
            <p:ph type="title"/>
          </p:nvPr>
        </p:nvSpPr>
        <p:spPr/>
        <p:txBody>
          <a:bodyPr>
            <a:normAutofit/>
          </a:bodyPr>
          <a:lstStyle/>
          <a:p>
            <a:r>
              <a:rPr kumimoji="1" lang="ja-JP" altLang="en-US" dirty="0" smtClean="0"/>
              <a:t>行列模型における不安定性</a:t>
            </a:r>
            <a:endParaRPr kumimoji="1" lang="ja-JP" altLang="en-US" dirty="0"/>
          </a:p>
        </p:txBody>
      </p:sp>
      <p:sp>
        <p:nvSpPr>
          <p:cNvPr id="4" name="テキスト ボックス 3"/>
          <p:cNvSpPr txBox="1"/>
          <p:nvPr/>
        </p:nvSpPr>
        <p:spPr>
          <a:xfrm>
            <a:off x="371061" y="1789043"/>
            <a:ext cx="6878806" cy="369332"/>
          </a:xfrm>
          <a:prstGeom prst="rect">
            <a:avLst/>
          </a:prstGeom>
          <a:noFill/>
        </p:spPr>
        <p:txBody>
          <a:bodyPr wrap="none" rtlCol="0">
            <a:spAutoFit/>
          </a:bodyPr>
          <a:lstStyle/>
          <a:p>
            <a:r>
              <a:rPr kumimoji="1" lang="ja-JP" altLang="en-US" dirty="0" smtClean="0"/>
              <a:t>しかし、超対称性を入れた模型だと、不安定性が残ってしまう。</a:t>
            </a:r>
            <a:endParaRPr kumimoji="1" lang="ja-JP" altLang="en-US" dirty="0"/>
          </a:p>
        </p:txBody>
      </p:sp>
      <p:sp>
        <p:nvSpPr>
          <p:cNvPr id="5" name="テキスト ボックス 4"/>
          <p:cNvSpPr txBox="1"/>
          <p:nvPr/>
        </p:nvSpPr>
        <p:spPr>
          <a:xfrm>
            <a:off x="1404731" y="2478157"/>
            <a:ext cx="6146234" cy="369332"/>
          </a:xfrm>
          <a:prstGeom prst="rect">
            <a:avLst/>
          </a:prstGeom>
          <a:noFill/>
        </p:spPr>
        <p:txBody>
          <a:bodyPr wrap="none" rtlCol="0">
            <a:spAutoFit/>
          </a:bodyPr>
          <a:lstStyle/>
          <a:p>
            <a:r>
              <a:rPr kumimoji="1" lang="en-US" altLang="ja-JP" dirty="0" smtClean="0"/>
              <a:t>Boson </a:t>
            </a:r>
            <a:r>
              <a:rPr kumimoji="1" lang="ja-JP" altLang="en-US" dirty="0" smtClean="0"/>
              <a:t>ゼロ点エネルギー </a:t>
            </a:r>
            <a:r>
              <a:rPr kumimoji="1" lang="en-US" altLang="ja-JP" dirty="0" smtClean="0"/>
              <a:t>+ fermion </a:t>
            </a:r>
            <a:r>
              <a:rPr kumimoji="1" lang="ja-JP" altLang="en-US" dirty="0" smtClean="0"/>
              <a:t>ゼロ点エネルギー </a:t>
            </a:r>
            <a:r>
              <a:rPr lang="ja-JP" altLang="en-US" dirty="0" smtClean="0"/>
              <a:t>＝</a:t>
            </a:r>
            <a:r>
              <a:rPr kumimoji="1" lang="en-US" altLang="ja-JP" dirty="0" smtClean="0"/>
              <a:t>O</a:t>
            </a:r>
            <a:endParaRPr kumimoji="1" lang="ja-JP" altLang="en-US" dirty="0"/>
          </a:p>
        </p:txBody>
      </p:sp>
      <p:sp>
        <p:nvSpPr>
          <p:cNvPr id="7" name="テキスト ボックス 6"/>
          <p:cNvSpPr txBox="1"/>
          <p:nvPr/>
        </p:nvSpPr>
        <p:spPr>
          <a:xfrm>
            <a:off x="304800" y="5618923"/>
            <a:ext cx="6417141" cy="646331"/>
          </a:xfrm>
          <a:prstGeom prst="rect">
            <a:avLst/>
          </a:prstGeom>
          <a:noFill/>
        </p:spPr>
        <p:txBody>
          <a:bodyPr wrap="none" rtlCol="0">
            <a:spAutoFit/>
          </a:bodyPr>
          <a:lstStyle/>
          <a:p>
            <a:r>
              <a:rPr lang="ja-JP" altLang="en-US" dirty="0"/>
              <a:t>それで</a:t>
            </a:r>
            <a:r>
              <a:rPr lang="ja-JP" altLang="en-US" dirty="0" smtClean="0"/>
              <a:t>は超対称を持った膜の理論は構成できないのか？</a:t>
            </a:r>
            <a:endParaRPr kumimoji="1" lang="en-US" altLang="ja-JP" dirty="0" smtClean="0"/>
          </a:p>
          <a:p>
            <a:r>
              <a:rPr kumimoji="1" lang="ja-JP" altLang="en-US" dirty="0" smtClean="0"/>
              <a:t>また、超対称性のある行列模型は何の役にも立たないのか？</a:t>
            </a:r>
            <a:endParaRPr kumimoji="1" lang="ja-JP" altLang="en-US" dirty="0"/>
          </a:p>
        </p:txBody>
      </p:sp>
      <p:sp>
        <p:nvSpPr>
          <p:cNvPr id="9" name="テキスト ボックス 8"/>
          <p:cNvSpPr txBox="1"/>
          <p:nvPr/>
        </p:nvSpPr>
        <p:spPr>
          <a:xfrm>
            <a:off x="357809" y="3114261"/>
            <a:ext cx="9133078" cy="646331"/>
          </a:xfrm>
          <a:prstGeom prst="rect">
            <a:avLst/>
          </a:prstGeom>
          <a:noFill/>
        </p:spPr>
        <p:txBody>
          <a:bodyPr wrap="none" rtlCol="0">
            <a:spAutoFit/>
          </a:bodyPr>
          <a:lstStyle/>
          <a:p>
            <a:r>
              <a:rPr lang="ja-JP" altLang="en-US" dirty="0" smtClean="0"/>
              <a:t>また、エネルギースペクトルは連続になることが知られている。</a:t>
            </a:r>
            <a:r>
              <a:rPr lang="en-US" altLang="ja-JP" sz="1400" dirty="0" smtClean="0"/>
              <a:t>[De Wit-</a:t>
            </a:r>
            <a:r>
              <a:rPr lang="en-US" altLang="ja-JP" sz="1400" dirty="0" err="1" smtClean="0"/>
              <a:t>Lucher</a:t>
            </a:r>
            <a:r>
              <a:rPr lang="en-US" altLang="ja-JP" sz="1400" dirty="0" smtClean="0"/>
              <a:t>-Nicolai]</a:t>
            </a:r>
          </a:p>
          <a:p>
            <a:r>
              <a:rPr lang="ja-JP" altLang="en-US" dirty="0" smtClean="0"/>
              <a:t>弦理論の時のように、状態一つ一つを点粒子として理解することは出来そうにない。</a:t>
            </a:r>
            <a:endParaRPr kumimoji="1" lang="ja-JP" altLang="en-US" dirty="0"/>
          </a:p>
        </p:txBody>
      </p:sp>
      <p:sp>
        <p:nvSpPr>
          <p:cNvPr id="14" name="テキスト ボックス 13"/>
          <p:cNvSpPr txBox="1"/>
          <p:nvPr/>
        </p:nvSpPr>
        <p:spPr>
          <a:xfrm>
            <a:off x="1192696" y="4306957"/>
            <a:ext cx="3062057" cy="369332"/>
          </a:xfrm>
          <a:prstGeom prst="rect">
            <a:avLst/>
          </a:prstGeom>
          <a:noFill/>
        </p:spPr>
        <p:txBody>
          <a:bodyPr wrap="none" rtlCol="0">
            <a:spAutoFit/>
          </a:bodyPr>
          <a:lstStyle/>
          <a:p>
            <a:r>
              <a:rPr kumimoji="1" lang="ja-JP" altLang="en-US" dirty="0" smtClean="0"/>
              <a:t>問題１</a:t>
            </a:r>
            <a:r>
              <a:rPr kumimoji="1" lang="en-US" altLang="ja-JP" dirty="0" smtClean="0"/>
              <a:t>: </a:t>
            </a:r>
            <a:r>
              <a:rPr kumimoji="1" lang="ja-JP" altLang="en-US" dirty="0" smtClean="0"/>
              <a:t>膜の形状の不安定性</a:t>
            </a:r>
            <a:endParaRPr kumimoji="1" lang="ja-JP" altLang="en-US" dirty="0"/>
          </a:p>
        </p:txBody>
      </p:sp>
      <p:sp>
        <p:nvSpPr>
          <p:cNvPr id="15" name="テキスト ボックス 14"/>
          <p:cNvSpPr txBox="1"/>
          <p:nvPr/>
        </p:nvSpPr>
        <p:spPr>
          <a:xfrm>
            <a:off x="1199322" y="4711148"/>
            <a:ext cx="6986208" cy="369332"/>
          </a:xfrm>
          <a:prstGeom prst="rect">
            <a:avLst/>
          </a:prstGeom>
          <a:noFill/>
        </p:spPr>
        <p:txBody>
          <a:bodyPr wrap="none" rtlCol="0">
            <a:spAutoFit/>
          </a:bodyPr>
          <a:lstStyle/>
          <a:p>
            <a:r>
              <a:rPr kumimoji="1" lang="ja-JP" altLang="en-US" dirty="0" smtClean="0"/>
              <a:t>問題２</a:t>
            </a:r>
            <a:r>
              <a:rPr kumimoji="1" lang="en-US" altLang="ja-JP" dirty="0" smtClean="0"/>
              <a:t>: </a:t>
            </a:r>
            <a:r>
              <a:rPr kumimoji="1" lang="ja-JP" altLang="en-US" dirty="0" smtClean="0"/>
              <a:t>エネルギースペクトルが連続で粒子として解釈できない。</a:t>
            </a:r>
            <a:endParaRPr kumimoji="1" lang="ja-JP" altLang="en-US" dirty="0"/>
          </a:p>
        </p:txBody>
      </p:sp>
      <p:grpSp>
        <p:nvGrpSpPr>
          <p:cNvPr id="16" name="グループ化 15"/>
          <p:cNvGrpSpPr/>
          <p:nvPr/>
        </p:nvGrpSpPr>
        <p:grpSpPr>
          <a:xfrm>
            <a:off x="7035306" y="5599187"/>
            <a:ext cx="1750883" cy="934133"/>
            <a:chOff x="1747689" y="5095605"/>
            <a:chExt cx="1750883" cy="934133"/>
          </a:xfrm>
        </p:grpSpPr>
        <p:grpSp>
          <p:nvGrpSpPr>
            <p:cNvPr id="17" name="グループ化 16"/>
            <p:cNvGrpSpPr/>
            <p:nvPr/>
          </p:nvGrpSpPr>
          <p:grpSpPr>
            <a:xfrm>
              <a:off x="2060262" y="5300873"/>
              <a:ext cx="987734" cy="589722"/>
              <a:chOff x="6003236" y="4982820"/>
              <a:chExt cx="3140764" cy="1875180"/>
            </a:xfrm>
          </p:grpSpPr>
          <p:sp>
            <p:nvSpPr>
              <p:cNvPr id="22" name="円/楕円 21"/>
              <p:cNvSpPr/>
              <p:nvPr/>
            </p:nvSpPr>
            <p:spPr>
              <a:xfrm>
                <a:off x="6884505" y="5678557"/>
                <a:ext cx="1179443" cy="117944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22"/>
              <p:cNvSpPr/>
              <p:nvPr/>
            </p:nvSpPr>
            <p:spPr>
              <a:xfrm>
                <a:off x="7726018" y="5353874"/>
                <a:ext cx="1417982" cy="689117"/>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rot="2220141">
                <a:off x="7851915" y="6129132"/>
                <a:ext cx="1046922" cy="662608"/>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rot="12645034">
                <a:off x="6003236" y="5950228"/>
                <a:ext cx="1046922" cy="662608"/>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rot="15122142">
                <a:off x="6248400" y="5174977"/>
                <a:ext cx="1046922" cy="662608"/>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円/楕円 17"/>
            <p:cNvSpPr/>
            <p:nvPr/>
          </p:nvSpPr>
          <p:spPr>
            <a:xfrm>
              <a:off x="3033150" y="5113748"/>
              <a:ext cx="465422" cy="46542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039775" y="5665447"/>
              <a:ext cx="364291" cy="36429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820576" y="5095605"/>
              <a:ext cx="370921" cy="37092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1747689" y="5592563"/>
              <a:ext cx="279892" cy="27989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62760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5"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62609" y="3190196"/>
            <a:ext cx="7712766" cy="1252728"/>
          </a:xfrm>
        </p:spPr>
        <p:txBody>
          <a:bodyPr>
            <a:normAutofit/>
          </a:bodyPr>
          <a:lstStyle/>
          <a:p>
            <a:r>
              <a:rPr lang="ja-JP" altLang="en-US" dirty="0"/>
              <a:t>２</a:t>
            </a:r>
            <a:r>
              <a:rPr lang="en-US" altLang="ja-JP" dirty="0" smtClean="0"/>
              <a:t>-</a:t>
            </a:r>
            <a:r>
              <a:rPr lang="ja-JP" altLang="en-US" dirty="0" smtClean="0"/>
              <a:t>３</a:t>
            </a:r>
            <a:r>
              <a:rPr kumimoji="1" lang="ja-JP" altLang="en-US" dirty="0" smtClean="0"/>
              <a:t>．ＢＦＳＳ行列模型</a:t>
            </a:r>
            <a:endParaRPr kumimoji="1" lang="ja-JP" altLang="en-US" dirty="0"/>
          </a:p>
        </p:txBody>
      </p:sp>
    </p:spTree>
    <p:extLst>
      <p:ext uri="{BB962C8B-B14F-4D97-AF65-F5344CB8AC3E}">
        <p14:creationId xmlns:p14="http://schemas.microsoft.com/office/powerpoint/2010/main" val="19299086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非可換</a:t>
            </a:r>
            <a:r>
              <a:rPr lang="ja-JP" altLang="en-US" dirty="0"/>
              <a:t>平面</a:t>
            </a:r>
            <a:endParaRPr kumimoji="1" lang="ja-JP" altLang="en-US" dirty="0"/>
          </a:p>
        </p:txBody>
      </p:sp>
      <p:pic>
        <p:nvPicPr>
          <p:cNvPr id="6" name="図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241287" y="2540000"/>
            <a:ext cx="1282065" cy="255270"/>
          </a:xfrm>
          <a:prstGeom prst="rect">
            <a:avLst/>
          </a:prstGeom>
        </p:spPr>
      </p:pic>
      <p:sp>
        <p:nvSpPr>
          <p:cNvPr id="5" name="テキスト ボックス 4"/>
          <p:cNvSpPr txBox="1"/>
          <p:nvPr/>
        </p:nvSpPr>
        <p:spPr>
          <a:xfrm>
            <a:off x="424070" y="1828800"/>
            <a:ext cx="4339650" cy="369332"/>
          </a:xfrm>
          <a:prstGeom prst="rect">
            <a:avLst/>
          </a:prstGeom>
          <a:noFill/>
        </p:spPr>
        <p:txBody>
          <a:bodyPr wrap="none" rtlCol="0">
            <a:spAutoFit/>
          </a:bodyPr>
          <a:lstStyle/>
          <a:p>
            <a:r>
              <a:rPr kumimoji="1" lang="ja-JP" altLang="en-US" dirty="0" smtClean="0"/>
              <a:t>非可換平面：非可換空間の最も簡単な例</a:t>
            </a:r>
            <a:endParaRPr kumimoji="1" lang="ja-JP" altLang="en-US" dirty="0"/>
          </a:p>
        </p:txBody>
      </p:sp>
      <p:pic>
        <p:nvPicPr>
          <p:cNvPr id="8" name="図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964069" y="2539999"/>
            <a:ext cx="777240" cy="255270"/>
          </a:xfrm>
          <a:prstGeom prst="rect">
            <a:avLst/>
          </a:prstGeom>
        </p:spPr>
      </p:pic>
      <p:sp>
        <p:nvSpPr>
          <p:cNvPr id="9" name="テキスト ボックス 8"/>
          <p:cNvSpPr txBox="1"/>
          <p:nvPr/>
        </p:nvSpPr>
        <p:spPr>
          <a:xfrm>
            <a:off x="397567" y="3008245"/>
            <a:ext cx="5262979" cy="369332"/>
          </a:xfrm>
          <a:prstGeom prst="rect">
            <a:avLst/>
          </a:prstGeom>
          <a:noFill/>
        </p:spPr>
        <p:txBody>
          <a:bodyPr wrap="none" rtlCol="0">
            <a:spAutoFit/>
          </a:bodyPr>
          <a:lstStyle/>
          <a:p>
            <a:r>
              <a:rPr kumimoji="1" lang="ja-JP" altLang="en-US" dirty="0" smtClean="0"/>
              <a:t>この空間の上の場の理論を考えたらどうなるか？</a:t>
            </a:r>
            <a:endParaRPr kumimoji="1" lang="ja-JP" altLang="en-US" dirty="0"/>
          </a:p>
        </p:txBody>
      </p:sp>
      <p:grpSp>
        <p:nvGrpSpPr>
          <p:cNvPr id="7" name="グループ化 6"/>
          <p:cNvGrpSpPr/>
          <p:nvPr/>
        </p:nvGrpSpPr>
        <p:grpSpPr>
          <a:xfrm>
            <a:off x="3863302" y="3879323"/>
            <a:ext cx="5062330" cy="2210088"/>
            <a:chOff x="3863302" y="3879323"/>
            <a:chExt cx="5062330" cy="2210088"/>
          </a:xfrm>
        </p:grpSpPr>
        <p:sp>
          <p:nvSpPr>
            <p:cNvPr id="10" name="テキスト ボックス 9"/>
            <p:cNvSpPr txBox="1"/>
            <p:nvPr/>
          </p:nvSpPr>
          <p:spPr>
            <a:xfrm>
              <a:off x="5175268" y="3879323"/>
              <a:ext cx="1338828" cy="369332"/>
            </a:xfrm>
            <a:prstGeom prst="rect">
              <a:avLst/>
            </a:prstGeom>
            <a:noFill/>
          </p:spPr>
          <p:txBody>
            <a:bodyPr wrap="none" rtlCol="0">
              <a:spAutoFit/>
            </a:bodyPr>
            <a:lstStyle/>
            <a:p>
              <a:r>
                <a:rPr kumimoji="1" lang="ja-JP" altLang="en-US" dirty="0" smtClean="0"/>
                <a:t>素朴な期待</a:t>
              </a:r>
              <a:endParaRPr kumimoji="1" lang="ja-JP" altLang="en-US" dirty="0"/>
            </a:p>
          </p:txBody>
        </p:sp>
        <p:sp>
          <p:nvSpPr>
            <p:cNvPr id="61" name="テキスト ボックス 60"/>
            <p:cNvSpPr txBox="1"/>
            <p:nvPr/>
          </p:nvSpPr>
          <p:spPr>
            <a:xfrm>
              <a:off x="3863302" y="4475672"/>
              <a:ext cx="4201791" cy="646331"/>
            </a:xfrm>
            <a:prstGeom prst="rect">
              <a:avLst/>
            </a:prstGeom>
            <a:noFill/>
          </p:spPr>
          <p:txBody>
            <a:bodyPr wrap="none" rtlCol="0">
              <a:spAutoFit/>
            </a:bodyPr>
            <a:lstStyle/>
            <a:p>
              <a:r>
                <a:rPr kumimoji="1" lang="ja-JP" altLang="en-US" dirty="0" smtClean="0"/>
                <a:t>相空間の量子化により、</a:t>
              </a:r>
              <a:endParaRPr kumimoji="1" lang="en-US" altLang="ja-JP" dirty="0" smtClean="0"/>
            </a:p>
            <a:p>
              <a:r>
                <a:rPr lang="ja-JP" altLang="en-US" dirty="0"/>
                <a:t>独立</a:t>
              </a:r>
              <a:r>
                <a:rPr lang="ja-JP" altLang="en-US" dirty="0" smtClean="0"/>
                <a:t>な状態は単位面積　　  </a:t>
              </a:r>
              <a:r>
                <a:rPr lang="ja-JP" altLang="en-US" dirty="0"/>
                <a:t>あ</a:t>
              </a:r>
              <a:r>
                <a:rPr lang="ja-JP" altLang="en-US" dirty="0" smtClean="0"/>
                <a:t>たり一個</a:t>
              </a:r>
              <a:endParaRPr kumimoji="1" lang="ja-JP" altLang="en-US" dirty="0"/>
            </a:p>
          </p:txBody>
        </p:sp>
        <p:pic>
          <p:nvPicPr>
            <p:cNvPr id="62" name="図 61"/>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6337042" y="4842316"/>
              <a:ext cx="382905" cy="182880"/>
            </a:xfrm>
            <a:prstGeom prst="rect">
              <a:avLst/>
            </a:prstGeom>
          </p:spPr>
        </p:pic>
        <p:sp>
          <p:nvSpPr>
            <p:cNvPr id="63" name="テキスト ボックス 62"/>
            <p:cNvSpPr txBox="1"/>
            <p:nvPr/>
          </p:nvSpPr>
          <p:spPr>
            <a:xfrm>
              <a:off x="3893485" y="5443080"/>
              <a:ext cx="5032147" cy="646331"/>
            </a:xfrm>
            <a:prstGeom prst="rect">
              <a:avLst/>
            </a:prstGeom>
            <a:noFill/>
          </p:spPr>
          <p:txBody>
            <a:bodyPr wrap="none" rtlCol="0">
              <a:spAutoFit/>
            </a:bodyPr>
            <a:lstStyle/>
            <a:p>
              <a:r>
                <a:rPr kumimoji="1" lang="ja-JP" altLang="en-US" dirty="0" smtClean="0"/>
                <a:t>この空間の上の場の理論は、</a:t>
              </a:r>
              <a:endParaRPr kumimoji="1" lang="en-US" altLang="ja-JP" dirty="0" smtClean="0"/>
            </a:p>
            <a:p>
              <a:r>
                <a:rPr kumimoji="1" lang="ja-JP" altLang="en-US" dirty="0" smtClean="0"/>
                <a:t>ある種の格子理論のように見えないだろうか？</a:t>
              </a:r>
              <a:endParaRPr kumimoji="1" lang="ja-JP" altLang="en-US" dirty="0"/>
            </a:p>
          </p:txBody>
        </p:sp>
      </p:grpSp>
      <p:grpSp>
        <p:nvGrpSpPr>
          <p:cNvPr id="4" name="グループ化 3"/>
          <p:cNvGrpSpPr/>
          <p:nvPr/>
        </p:nvGrpSpPr>
        <p:grpSpPr>
          <a:xfrm>
            <a:off x="689112" y="3699565"/>
            <a:ext cx="2723823" cy="2721113"/>
            <a:chOff x="689112" y="3699565"/>
            <a:chExt cx="2723823" cy="2721113"/>
          </a:xfrm>
        </p:grpSpPr>
        <p:cxnSp>
          <p:nvCxnSpPr>
            <p:cNvPr id="12" name="直線矢印コネクタ 11"/>
            <p:cNvCxnSpPr/>
            <p:nvPr/>
          </p:nvCxnSpPr>
          <p:spPr>
            <a:xfrm>
              <a:off x="993912" y="4823791"/>
              <a:ext cx="200107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flipV="1">
              <a:off x="1948068" y="3935895"/>
              <a:ext cx="0" cy="18553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5" name="図 14"/>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096591" y="4779617"/>
              <a:ext cx="222885" cy="150495"/>
            </a:xfrm>
            <a:prstGeom prst="rect">
              <a:avLst/>
            </a:prstGeom>
          </p:spPr>
        </p:pic>
        <p:sp>
          <p:nvSpPr>
            <p:cNvPr id="17" name="円/楕円 16"/>
            <p:cNvSpPr/>
            <p:nvPr/>
          </p:nvSpPr>
          <p:spPr>
            <a:xfrm>
              <a:off x="2173356" y="4558748"/>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166732" y="476415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166732" y="4989440"/>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166732" y="5214724"/>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166732" y="5413504"/>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166732" y="4353344"/>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2166732" y="4141312"/>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2418520" y="456537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2411896" y="4770784"/>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2411896" y="4996068"/>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411896" y="5221352"/>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2411896" y="4359972"/>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1928196" y="4578628"/>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1921572" y="478403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1921572" y="5009320"/>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1921572" y="5234604"/>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1921572" y="5433384"/>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1921572" y="4373224"/>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921572" y="4161192"/>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1689660" y="4591880"/>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1683036" y="4797288"/>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683036" y="5022572"/>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1683036" y="524785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1683036" y="544663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1683036" y="438647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1683036" y="4174444"/>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1451124" y="4591880"/>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1444500" y="4797288"/>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1444500" y="5022572"/>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1444500" y="524785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1444500" y="544663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1444500" y="438647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1444500" y="4214200"/>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1212588" y="4591880"/>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1205964" y="4797288"/>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1205964" y="5022572"/>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1205964" y="524785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1205964" y="4386476"/>
              <a:ext cx="225287" cy="225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図 64"/>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844261" y="3699565"/>
              <a:ext cx="228600" cy="150495"/>
            </a:xfrm>
            <a:prstGeom prst="rect">
              <a:avLst/>
            </a:prstGeom>
          </p:spPr>
        </p:pic>
        <p:sp>
          <p:nvSpPr>
            <p:cNvPr id="66" name="テキスト ボックス 65"/>
            <p:cNvSpPr txBox="1"/>
            <p:nvPr/>
          </p:nvSpPr>
          <p:spPr>
            <a:xfrm>
              <a:off x="689112" y="5774347"/>
              <a:ext cx="2723823" cy="646331"/>
            </a:xfrm>
            <a:prstGeom prst="rect">
              <a:avLst/>
            </a:prstGeom>
            <a:noFill/>
          </p:spPr>
          <p:txBody>
            <a:bodyPr wrap="none" rtlCol="0">
              <a:spAutoFit/>
            </a:bodyPr>
            <a:lstStyle/>
            <a:p>
              <a:r>
                <a:rPr lang="ja-JP" altLang="en-US" dirty="0" smtClean="0"/>
                <a:t>不確定性関係から、</a:t>
              </a:r>
              <a:endParaRPr lang="en-US" altLang="ja-JP" dirty="0" smtClean="0"/>
            </a:p>
            <a:p>
              <a:r>
                <a:rPr lang="ja-JP" altLang="en-US" dirty="0" smtClean="0"/>
                <a:t>波束は必ず広がりを持つ</a:t>
              </a:r>
              <a:endParaRPr kumimoji="1" lang="ja-JP" altLang="en-US" dirty="0"/>
            </a:p>
          </p:txBody>
        </p:sp>
      </p:grpSp>
      <p:sp>
        <p:nvSpPr>
          <p:cNvPr id="3" name="テキスト ボックス 2"/>
          <p:cNvSpPr txBox="1"/>
          <p:nvPr/>
        </p:nvSpPr>
        <p:spPr>
          <a:xfrm>
            <a:off x="6785111" y="1563757"/>
            <a:ext cx="2334678" cy="369332"/>
          </a:xfrm>
          <a:prstGeom prst="rect">
            <a:avLst/>
          </a:prstGeom>
          <a:noFill/>
        </p:spPr>
        <p:txBody>
          <a:bodyPr wrap="none" rtlCol="0">
            <a:spAutoFit/>
          </a:bodyPr>
          <a:lstStyle/>
          <a:p>
            <a:r>
              <a:rPr kumimoji="1" lang="en-US" altLang="ja-JP" dirty="0" smtClean="0"/>
              <a:t>[ref. Douglas</a:t>
            </a:r>
            <a:r>
              <a:rPr lang="ja-JP" altLang="en-US" dirty="0" smtClean="0"/>
              <a:t>の</a:t>
            </a:r>
            <a:r>
              <a:rPr lang="en-US" altLang="ja-JP" dirty="0" smtClean="0"/>
              <a:t>review</a:t>
            </a:r>
            <a:r>
              <a:rPr kumimoji="1" lang="en-US" altLang="ja-JP" dirty="0" smtClean="0"/>
              <a:t>]</a:t>
            </a:r>
            <a:endParaRPr kumimoji="1" lang="ja-JP" altLang="en-US" dirty="0"/>
          </a:p>
        </p:txBody>
      </p:sp>
    </p:spTree>
    <p:extLst>
      <p:ext uri="{BB962C8B-B14F-4D97-AF65-F5344CB8AC3E}">
        <p14:creationId xmlns:p14="http://schemas.microsoft.com/office/powerpoint/2010/main" val="399801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98712" y="3061252"/>
            <a:ext cx="6321287" cy="9674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BFSS</a:t>
            </a:r>
            <a:r>
              <a:rPr kumimoji="1" lang="ja-JP" altLang="en-US" dirty="0" smtClean="0"/>
              <a:t>の飛躍      </a:t>
            </a:r>
            <a:r>
              <a:rPr kumimoji="1" lang="en-US" altLang="ja-JP" sz="1800" dirty="0" smtClean="0"/>
              <a:t>[Banks-</a:t>
            </a:r>
            <a:r>
              <a:rPr kumimoji="1" lang="en-US" altLang="ja-JP" sz="1800" dirty="0" err="1" smtClean="0"/>
              <a:t>Fishler</a:t>
            </a:r>
            <a:r>
              <a:rPr kumimoji="1" lang="en-US" altLang="ja-JP" sz="1800" dirty="0" smtClean="0"/>
              <a:t>-</a:t>
            </a:r>
            <a:r>
              <a:rPr kumimoji="1" lang="en-US" altLang="ja-JP" sz="1800" dirty="0" err="1" smtClean="0"/>
              <a:t>Shenker</a:t>
            </a:r>
            <a:r>
              <a:rPr kumimoji="1" lang="en-US" altLang="ja-JP" sz="1800" dirty="0" smtClean="0"/>
              <a:t>-Susskind]</a:t>
            </a:r>
            <a:endParaRPr kumimoji="1" lang="ja-JP" altLang="en-US" sz="1800" dirty="0"/>
          </a:p>
        </p:txBody>
      </p:sp>
      <p:pic>
        <p:nvPicPr>
          <p:cNvPr id="4" name="図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042506" y="2142439"/>
            <a:ext cx="6896100" cy="609600"/>
          </a:xfrm>
          <a:prstGeom prst="rect">
            <a:avLst/>
          </a:prstGeom>
        </p:spPr>
      </p:pic>
      <p:sp>
        <p:nvSpPr>
          <p:cNvPr id="5" name="テキスト ボックス 4"/>
          <p:cNvSpPr txBox="1"/>
          <p:nvPr/>
        </p:nvSpPr>
        <p:spPr>
          <a:xfrm>
            <a:off x="1749287" y="3220283"/>
            <a:ext cx="5448928" cy="646331"/>
          </a:xfrm>
          <a:prstGeom prst="rect">
            <a:avLst/>
          </a:prstGeom>
          <a:noFill/>
        </p:spPr>
        <p:txBody>
          <a:bodyPr wrap="none" rtlCol="0">
            <a:spAutoFit/>
          </a:bodyPr>
          <a:lstStyle/>
          <a:p>
            <a:r>
              <a:rPr kumimoji="1" lang="en-US" altLang="ja-JP" dirty="0" smtClean="0"/>
              <a:t>BFSS</a:t>
            </a:r>
            <a:r>
              <a:rPr kumimoji="1" lang="ja-JP" altLang="en-US" dirty="0" smtClean="0"/>
              <a:t>の主張</a:t>
            </a:r>
            <a:r>
              <a:rPr kumimoji="1" lang="en-US" altLang="ja-JP" dirty="0" smtClean="0"/>
              <a:t>: </a:t>
            </a:r>
            <a:r>
              <a:rPr kumimoji="1" lang="ja-JP" altLang="en-US" dirty="0" smtClean="0"/>
              <a:t>この行列模型は、膜１体ではなく、</a:t>
            </a:r>
            <a:endParaRPr kumimoji="1" lang="en-US" altLang="ja-JP" dirty="0" smtClean="0"/>
          </a:p>
          <a:p>
            <a:r>
              <a:rPr lang="ja-JP" altLang="en-US" dirty="0"/>
              <a:t>　</a:t>
            </a:r>
            <a:r>
              <a:rPr lang="ja-JP" altLang="en-US" dirty="0" smtClean="0"/>
              <a:t>　　　　    </a:t>
            </a:r>
            <a:r>
              <a:rPr kumimoji="1" lang="ja-JP" altLang="en-US" dirty="0" smtClean="0"/>
              <a:t>第二量子化された理論を与えている。</a:t>
            </a:r>
            <a:endParaRPr kumimoji="1" lang="ja-JP" altLang="en-US" dirty="0"/>
          </a:p>
        </p:txBody>
      </p:sp>
      <p:sp>
        <p:nvSpPr>
          <p:cNvPr id="8" name="テキスト ボックス 7"/>
          <p:cNvSpPr txBox="1"/>
          <p:nvPr/>
        </p:nvSpPr>
        <p:spPr>
          <a:xfrm>
            <a:off x="609600" y="1616767"/>
            <a:ext cx="7847020" cy="369332"/>
          </a:xfrm>
          <a:prstGeom prst="rect">
            <a:avLst/>
          </a:prstGeom>
          <a:noFill/>
        </p:spPr>
        <p:txBody>
          <a:bodyPr wrap="none" rtlCol="0">
            <a:spAutoFit/>
          </a:bodyPr>
          <a:lstStyle/>
          <a:p>
            <a:r>
              <a:rPr kumimoji="1" lang="en-US" altLang="ja-JP" dirty="0" smtClean="0"/>
              <a:t>BFSS</a:t>
            </a:r>
            <a:r>
              <a:rPr kumimoji="1" lang="ja-JP" altLang="en-US" dirty="0" smtClean="0"/>
              <a:t>は同じ行列模型を異なる観点から考察し、かなり大胆な予想をした。</a:t>
            </a:r>
            <a:endParaRPr kumimoji="1" lang="ja-JP" altLang="en-US" dirty="0"/>
          </a:p>
        </p:txBody>
      </p:sp>
      <p:sp>
        <p:nvSpPr>
          <p:cNvPr id="9" name="テキスト ボックス 8"/>
          <p:cNvSpPr txBox="1"/>
          <p:nvPr/>
        </p:nvSpPr>
        <p:spPr>
          <a:xfrm>
            <a:off x="2637183" y="4253951"/>
            <a:ext cx="3647152" cy="646331"/>
          </a:xfrm>
          <a:prstGeom prst="rect">
            <a:avLst/>
          </a:prstGeom>
          <a:noFill/>
        </p:spPr>
        <p:txBody>
          <a:bodyPr wrap="none" rtlCol="0">
            <a:spAutoFit/>
          </a:bodyPr>
          <a:lstStyle/>
          <a:p>
            <a:r>
              <a:rPr kumimoji="1" lang="ja-JP" altLang="en-US" dirty="0" smtClean="0"/>
              <a:t>連続スペクトルを持つのは</a:t>
            </a:r>
            <a:endParaRPr kumimoji="1" lang="en-US" altLang="ja-JP" dirty="0" smtClean="0"/>
          </a:p>
          <a:p>
            <a:r>
              <a:rPr kumimoji="1" lang="ja-JP" altLang="en-US" dirty="0" smtClean="0"/>
              <a:t>多粒子状態も含まれているから</a:t>
            </a:r>
            <a:r>
              <a:rPr lang="ja-JP" altLang="en-US" dirty="0"/>
              <a:t>？</a:t>
            </a:r>
            <a:endParaRPr kumimoji="1" lang="ja-JP" altLang="en-US" dirty="0"/>
          </a:p>
        </p:txBody>
      </p:sp>
      <p:sp>
        <p:nvSpPr>
          <p:cNvPr id="10" name="テキスト ボックス 9"/>
          <p:cNvSpPr txBox="1"/>
          <p:nvPr/>
        </p:nvSpPr>
        <p:spPr>
          <a:xfrm>
            <a:off x="477078" y="6170616"/>
            <a:ext cx="7923964" cy="646331"/>
          </a:xfrm>
          <a:prstGeom prst="rect">
            <a:avLst/>
          </a:prstGeom>
          <a:noFill/>
        </p:spPr>
        <p:txBody>
          <a:bodyPr wrap="none" rtlCol="0">
            <a:spAutoFit/>
          </a:bodyPr>
          <a:lstStyle/>
          <a:p>
            <a:r>
              <a:rPr lang="ja-JP" altLang="en-US" dirty="0" smtClean="0"/>
              <a:t>ちなみに</a:t>
            </a:r>
            <a:r>
              <a:rPr lang="en-US" altLang="ja-JP" dirty="0" smtClean="0"/>
              <a:t>BFSS</a:t>
            </a:r>
            <a:r>
              <a:rPr lang="ja-JP" altLang="en-US" dirty="0" smtClean="0"/>
              <a:t>の論文はかなり難解で、読むのはおすすめできません。</a:t>
            </a:r>
            <a:endParaRPr lang="en-US" altLang="ja-JP" dirty="0" smtClean="0"/>
          </a:p>
          <a:p>
            <a:r>
              <a:rPr lang="ja-JP" altLang="en-US" dirty="0" smtClean="0"/>
              <a:t>代わりに</a:t>
            </a:r>
            <a:r>
              <a:rPr lang="en-US" altLang="ja-JP" dirty="0" err="1" smtClean="0"/>
              <a:t>Seiberg</a:t>
            </a:r>
            <a:r>
              <a:rPr lang="ja-JP" altLang="en-US" dirty="0" smtClean="0"/>
              <a:t>の「</a:t>
            </a:r>
            <a:r>
              <a:rPr lang="en-US" altLang="ja-JP" dirty="0" smtClean="0"/>
              <a:t>Why is the matrix model correct</a:t>
            </a:r>
            <a:r>
              <a:rPr lang="ja-JP" altLang="en-US" dirty="0" smtClean="0"/>
              <a:t>」</a:t>
            </a:r>
            <a:r>
              <a:rPr lang="en-US" altLang="ja-JP" dirty="0" smtClean="0"/>
              <a:t> </a:t>
            </a:r>
            <a:r>
              <a:rPr lang="ja-JP" altLang="en-US" dirty="0" smtClean="0"/>
              <a:t>が分かりやすいです。</a:t>
            </a:r>
            <a:endParaRPr lang="en-US" altLang="ja-JP" dirty="0" smtClean="0"/>
          </a:p>
        </p:txBody>
      </p:sp>
      <p:sp>
        <p:nvSpPr>
          <p:cNvPr id="3" name="テキスト ボックス 2"/>
          <p:cNvSpPr txBox="1"/>
          <p:nvPr/>
        </p:nvSpPr>
        <p:spPr>
          <a:xfrm>
            <a:off x="3975649" y="5340631"/>
            <a:ext cx="2954655" cy="369332"/>
          </a:xfrm>
          <a:prstGeom prst="rect">
            <a:avLst/>
          </a:prstGeom>
          <a:noFill/>
        </p:spPr>
        <p:txBody>
          <a:bodyPr wrap="none" rtlCol="0">
            <a:spAutoFit/>
          </a:bodyPr>
          <a:lstStyle/>
          <a:p>
            <a:r>
              <a:rPr kumimoji="1" lang="ja-JP" altLang="en-US" dirty="0" smtClean="0"/>
              <a:t>チューブ～</a:t>
            </a:r>
            <a:r>
              <a:rPr lang="ja-JP" altLang="en-US" dirty="0"/>
              <a:t>膜</a:t>
            </a:r>
            <a:r>
              <a:rPr lang="ja-JP" altLang="en-US" dirty="0" smtClean="0"/>
              <a:t>の相互作用？</a:t>
            </a:r>
            <a:endParaRPr kumimoji="1" lang="ja-JP" altLang="en-US" dirty="0"/>
          </a:p>
        </p:txBody>
      </p:sp>
      <p:grpSp>
        <p:nvGrpSpPr>
          <p:cNvPr id="7" name="グループ化 6"/>
          <p:cNvGrpSpPr/>
          <p:nvPr/>
        </p:nvGrpSpPr>
        <p:grpSpPr>
          <a:xfrm>
            <a:off x="1919965" y="5095605"/>
            <a:ext cx="1750883" cy="934133"/>
            <a:chOff x="1747689" y="5095605"/>
            <a:chExt cx="1750883" cy="934133"/>
          </a:xfrm>
        </p:grpSpPr>
        <p:grpSp>
          <p:nvGrpSpPr>
            <p:cNvPr id="11" name="グループ化 10"/>
            <p:cNvGrpSpPr/>
            <p:nvPr/>
          </p:nvGrpSpPr>
          <p:grpSpPr>
            <a:xfrm>
              <a:off x="2060262" y="5300873"/>
              <a:ext cx="987734" cy="589722"/>
              <a:chOff x="6003236" y="4982820"/>
              <a:chExt cx="3140764" cy="1875180"/>
            </a:xfrm>
          </p:grpSpPr>
          <p:sp>
            <p:nvSpPr>
              <p:cNvPr id="12" name="円/楕円 11"/>
              <p:cNvSpPr/>
              <p:nvPr/>
            </p:nvSpPr>
            <p:spPr>
              <a:xfrm>
                <a:off x="6884505" y="5678557"/>
                <a:ext cx="1179443" cy="117944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7726018" y="5353874"/>
                <a:ext cx="1417982" cy="689117"/>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rot="2220141">
                <a:off x="7851915" y="6129132"/>
                <a:ext cx="1046922" cy="662608"/>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rot="12645034">
                <a:off x="6003236" y="5950228"/>
                <a:ext cx="1046922" cy="662608"/>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rot="15122142">
                <a:off x="6248400" y="5174977"/>
                <a:ext cx="1046922" cy="662608"/>
              </a:xfrm>
              <a:custGeom>
                <a:avLst/>
                <a:gdLst>
                  <a:gd name="connsiteX0" fmla="*/ 0 w 1046922"/>
                  <a:gd name="connsiteY0" fmla="*/ 503582 h 662608"/>
                  <a:gd name="connsiteX1" fmla="*/ 1046922 w 1046922"/>
                  <a:gd name="connsiteY1" fmla="*/ 0 h 662608"/>
                  <a:gd name="connsiteX2" fmla="*/ 1046922 w 1046922"/>
                  <a:gd name="connsiteY2" fmla="*/ 0 h 662608"/>
                  <a:gd name="connsiteX3" fmla="*/ 92766 w 1046922"/>
                  <a:gd name="connsiteY3" fmla="*/ 662608 h 662608"/>
                </a:gdLst>
                <a:ahLst/>
                <a:cxnLst>
                  <a:cxn ang="0">
                    <a:pos x="connsiteX0" y="connsiteY0"/>
                  </a:cxn>
                  <a:cxn ang="0">
                    <a:pos x="connsiteX1" y="connsiteY1"/>
                  </a:cxn>
                  <a:cxn ang="0">
                    <a:pos x="connsiteX2" y="connsiteY2"/>
                  </a:cxn>
                  <a:cxn ang="0">
                    <a:pos x="connsiteX3" y="connsiteY3"/>
                  </a:cxn>
                </a:cxnLst>
                <a:rect l="l" t="t" r="r" b="b"/>
                <a:pathLst>
                  <a:path w="1046922" h="662608">
                    <a:moveTo>
                      <a:pt x="0" y="503582"/>
                    </a:moveTo>
                    <a:lnTo>
                      <a:pt x="1046922" y="0"/>
                    </a:lnTo>
                    <a:lnTo>
                      <a:pt x="1046922" y="0"/>
                    </a:lnTo>
                    <a:lnTo>
                      <a:pt x="92766" y="662608"/>
                    </a:lnTo>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円/楕円 16"/>
            <p:cNvSpPr/>
            <p:nvPr/>
          </p:nvSpPr>
          <p:spPr>
            <a:xfrm>
              <a:off x="3033150" y="5113748"/>
              <a:ext cx="465422" cy="46542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039775" y="5665447"/>
              <a:ext cx="364291" cy="36429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1820576" y="5095605"/>
              <a:ext cx="370921" cy="37092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747689" y="5592563"/>
              <a:ext cx="279892" cy="27989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8604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9" grpId="0"/>
      <p:bldP spid="10"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5448"/>
            <a:ext cx="8819322" cy="1252728"/>
          </a:xfrm>
        </p:spPr>
        <p:txBody>
          <a:bodyPr>
            <a:normAutofit/>
          </a:bodyPr>
          <a:lstStyle/>
          <a:p>
            <a:r>
              <a:rPr lang="ja-JP" altLang="en-US" dirty="0"/>
              <a:t>行列模型</a:t>
            </a:r>
            <a:r>
              <a:rPr lang="ja-JP" altLang="en-US" dirty="0" smtClean="0"/>
              <a:t>は多体系？</a:t>
            </a:r>
            <a:endParaRPr kumimoji="1" lang="ja-JP" altLang="en-US" dirty="0"/>
          </a:p>
        </p:txBody>
      </p:sp>
      <p:sp>
        <p:nvSpPr>
          <p:cNvPr id="4" name="テキスト ボックス 3"/>
          <p:cNvSpPr txBox="1"/>
          <p:nvPr/>
        </p:nvSpPr>
        <p:spPr>
          <a:xfrm>
            <a:off x="503583" y="5865816"/>
            <a:ext cx="7802136" cy="646331"/>
          </a:xfrm>
          <a:prstGeom prst="rect">
            <a:avLst/>
          </a:prstGeom>
          <a:noFill/>
        </p:spPr>
        <p:txBody>
          <a:bodyPr wrap="none" rtlCol="0">
            <a:spAutoFit/>
          </a:bodyPr>
          <a:lstStyle/>
          <a:p>
            <a:r>
              <a:rPr lang="ja-JP" altLang="en-US" dirty="0" smtClean="0"/>
              <a:t>仮に　　　が１体の膜を記述しているとすると、　　は独立な２体の膜を</a:t>
            </a:r>
            <a:endParaRPr lang="en-US" altLang="ja-JP" dirty="0" smtClean="0"/>
          </a:p>
          <a:p>
            <a:r>
              <a:rPr lang="ja-JP" altLang="en-US" dirty="0" smtClean="0"/>
              <a:t>記述していると解釈できる。　　</a:t>
            </a:r>
            <a:endParaRPr kumimoji="1" lang="ja-JP" altLang="en-US" dirty="0"/>
          </a:p>
        </p:txBody>
      </p:sp>
      <p:pic>
        <p:nvPicPr>
          <p:cNvPr id="32" name="図 31"/>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1148521" y="5887903"/>
            <a:ext cx="455295" cy="337185"/>
          </a:xfrm>
          <a:prstGeom prst="rect">
            <a:avLst/>
          </a:prstGeom>
        </p:spPr>
      </p:pic>
      <p:pic>
        <p:nvPicPr>
          <p:cNvPr id="6" name="図 5"/>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771366" y="3555521"/>
            <a:ext cx="560070" cy="222885"/>
          </a:xfrm>
          <a:prstGeom prst="rect">
            <a:avLst/>
          </a:prstGeom>
        </p:spPr>
      </p:pic>
      <p:pic>
        <p:nvPicPr>
          <p:cNvPr id="20" name="図 19"/>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2705644" y="3336860"/>
            <a:ext cx="287655" cy="302895"/>
          </a:xfrm>
          <a:prstGeom prst="rect">
            <a:avLst/>
          </a:prstGeom>
        </p:spPr>
      </p:pic>
      <p:pic>
        <p:nvPicPr>
          <p:cNvPr id="21" name="図 20"/>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255610" y="3833817"/>
            <a:ext cx="293370" cy="302895"/>
          </a:xfrm>
          <a:prstGeom prst="rect">
            <a:avLst/>
          </a:prstGeom>
        </p:spPr>
      </p:pic>
      <p:sp>
        <p:nvSpPr>
          <p:cNvPr id="9" name="大かっこ 8"/>
          <p:cNvSpPr/>
          <p:nvPr/>
        </p:nvSpPr>
        <p:spPr>
          <a:xfrm>
            <a:off x="2531165" y="3281644"/>
            <a:ext cx="1192696" cy="866288"/>
          </a:xfrm>
          <a:prstGeom prst="bracketPair">
            <a:avLst>
              <a:gd name="adj" fmla="val 91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8" name="図 17"/>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2811662" y="3880200"/>
            <a:ext cx="108585" cy="175260"/>
          </a:xfrm>
          <a:prstGeom prst="rect">
            <a:avLst/>
          </a:prstGeom>
        </p:spPr>
      </p:pic>
      <p:sp>
        <p:nvSpPr>
          <p:cNvPr id="12" name="テキスト ボックス 11"/>
          <p:cNvSpPr txBox="1"/>
          <p:nvPr/>
        </p:nvSpPr>
        <p:spPr>
          <a:xfrm>
            <a:off x="530087" y="10265538"/>
            <a:ext cx="7802136" cy="369332"/>
          </a:xfrm>
          <a:prstGeom prst="rect">
            <a:avLst/>
          </a:prstGeom>
          <a:noFill/>
        </p:spPr>
        <p:txBody>
          <a:bodyPr wrap="none" rtlCol="0">
            <a:spAutoFit/>
          </a:bodyPr>
          <a:lstStyle/>
          <a:p>
            <a:r>
              <a:rPr kumimoji="1" lang="ja-JP" altLang="en-US" dirty="0" err="1" smtClean="0"/>
              <a:t>のように</a:t>
            </a:r>
            <a:r>
              <a:rPr kumimoji="1" lang="ja-JP" altLang="en-US" dirty="0" smtClean="0"/>
              <a:t>一つの行列の中に多くの膜を埋め込むことが出来るからである。</a:t>
            </a:r>
            <a:endParaRPr kumimoji="1" lang="en-US" altLang="ja-JP" dirty="0" smtClean="0"/>
          </a:p>
        </p:txBody>
      </p:sp>
      <p:pic>
        <p:nvPicPr>
          <p:cNvPr id="14" name="図 13"/>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1519585" y="1784621"/>
            <a:ext cx="5309235" cy="609600"/>
          </a:xfrm>
          <a:prstGeom prst="rect">
            <a:avLst/>
          </a:prstGeom>
        </p:spPr>
      </p:pic>
      <p:sp>
        <p:nvSpPr>
          <p:cNvPr id="15" name="テキスト ボックス 14"/>
          <p:cNvSpPr txBox="1"/>
          <p:nvPr/>
        </p:nvSpPr>
        <p:spPr>
          <a:xfrm>
            <a:off x="516835" y="2610678"/>
            <a:ext cx="3416320" cy="369332"/>
          </a:xfrm>
          <a:prstGeom prst="rect">
            <a:avLst/>
          </a:prstGeom>
          <a:noFill/>
        </p:spPr>
        <p:txBody>
          <a:bodyPr wrap="none" rtlCol="0">
            <a:spAutoFit/>
          </a:bodyPr>
          <a:lstStyle/>
          <a:p>
            <a:r>
              <a:rPr kumimoji="1" lang="ja-JP" altLang="en-US" dirty="0" smtClean="0"/>
              <a:t>運動方程式</a:t>
            </a:r>
            <a:r>
              <a:rPr kumimoji="1" lang="en-US" altLang="ja-JP" dirty="0" smtClean="0"/>
              <a:t>(</a:t>
            </a:r>
            <a:r>
              <a:rPr kumimoji="1" lang="ja-JP" altLang="en-US" dirty="0" smtClean="0"/>
              <a:t>　　　  ゲージ</a:t>
            </a:r>
            <a:r>
              <a:rPr kumimoji="1" lang="en-US" altLang="ja-JP" dirty="0" smtClean="0"/>
              <a:t>)</a:t>
            </a:r>
            <a:r>
              <a:rPr kumimoji="1" lang="ja-JP" altLang="en-US" dirty="0" smtClean="0"/>
              <a:t>は、</a:t>
            </a:r>
            <a:endParaRPr kumimoji="1" lang="ja-JP" altLang="en-US" dirty="0"/>
          </a:p>
        </p:txBody>
      </p:sp>
      <p:pic>
        <p:nvPicPr>
          <p:cNvPr id="16" name="図 15"/>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1890644" y="2685775"/>
            <a:ext cx="638175" cy="188595"/>
          </a:xfrm>
          <a:prstGeom prst="rect">
            <a:avLst/>
          </a:prstGeom>
        </p:spPr>
      </p:pic>
      <p:pic>
        <p:nvPicPr>
          <p:cNvPr id="29" name="図 28"/>
          <p:cNvPicPr>
            <a:picLocks noChangeAspect="1"/>
          </p:cNvPicPr>
          <p:nvPr>
            <p:custDataLst>
              <p:tags r:id="rId8"/>
            </p:custDataLst>
          </p:nvPr>
        </p:nvPicPr>
        <p:blipFill>
          <a:blip r:embed="rId21" cstate="print">
            <a:extLst>
              <a:ext uri="{28A0092B-C50C-407E-A947-70E740481C1C}">
                <a14:useLocalDpi xmlns:a14="http://schemas.microsoft.com/office/drawing/2010/main" val="0"/>
              </a:ext>
            </a:extLst>
          </a:blip>
          <a:stretch>
            <a:fillRect/>
          </a:stretch>
        </p:blipFill>
        <p:spPr>
          <a:xfrm>
            <a:off x="3878472" y="2619513"/>
            <a:ext cx="2306955" cy="299085"/>
          </a:xfrm>
          <a:prstGeom prst="rect">
            <a:avLst/>
          </a:prstGeom>
        </p:spPr>
      </p:pic>
      <p:pic>
        <p:nvPicPr>
          <p:cNvPr id="19" name="図 18"/>
          <p:cNvPicPr>
            <a:picLocks noChangeAspect="1"/>
          </p:cNvPicPr>
          <p:nvPr>
            <p:custDataLst>
              <p:tags r:id="rId9"/>
            </p:custDataLst>
          </p:nvPr>
        </p:nvPicPr>
        <p:blipFill>
          <a:blip r:embed="rId18" cstate="print">
            <a:extLst>
              <a:ext uri="{28A0092B-C50C-407E-A947-70E740481C1C}">
                <a14:useLocalDpi xmlns:a14="http://schemas.microsoft.com/office/drawing/2010/main" val="0"/>
              </a:ext>
            </a:extLst>
          </a:blip>
          <a:stretch>
            <a:fillRect/>
          </a:stretch>
        </p:blipFill>
        <p:spPr>
          <a:xfrm>
            <a:off x="3321871" y="3409748"/>
            <a:ext cx="108585" cy="175260"/>
          </a:xfrm>
          <a:prstGeom prst="rect">
            <a:avLst/>
          </a:prstGeom>
        </p:spPr>
      </p:pic>
      <p:sp>
        <p:nvSpPr>
          <p:cNvPr id="22" name="テキスト ボックス 21"/>
          <p:cNvSpPr txBox="1"/>
          <p:nvPr/>
        </p:nvSpPr>
        <p:spPr>
          <a:xfrm>
            <a:off x="3896140" y="3564837"/>
            <a:ext cx="2723823" cy="369332"/>
          </a:xfrm>
          <a:prstGeom prst="rect">
            <a:avLst/>
          </a:prstGeom>
          <a:noFill/>
        </p:spPr>
        <p:txBody>
          <a:bodyPr wrap="none" rtlCol="0">
            <a:spAutoFit/>
          </a:bodyPr>
          <a:lstStyle/>
          <a:p>
            <a:r>
              <a:rPr kumimoji="1" lang="ja-JP" altLang="en-US" dirty="0" smtClean="0"/>
              <a:t>の形を代入してみよう。</a:t>
            </a:r>
            <a:endParaRPr kumimoji="1" lang="ja-JP" altLang="en-US" dirty="0"/>
          </a:p>
        </p:txBody>
      </p:sp>
      <p:sp>
        <p:nvSpPr>
          <p:cNvPr id="23" name="テキスト ボックス 22"/>
          <p:cNvSpPr txBox="1"/>
          <p:nvPr/>
        </p:nvSpPr>
        <p:spPr>
          <a:xfrm>
            <a:off x="1669773" y="4850295"/>
            <a:ext cx="1755609" cy="369332"/>
          </a:xfrm>
          <a:prstGeom prst="rect">
            <a:avLst/>
          </a:prstGeom>
          <a:noFill/>
        </p:spPr>
        <p:txBody>
          <a:bodyPr wrap="none" rtlCol="0">
            <a:spAutoFit/>
          </a:bodyPr>
          <a:lstStyle/>
          <a:p>
            <a:r>
              <a:rPr kumimoji="1" lang="ja-JP" altLang="en-US" dirty="0" smtClean="0"/>
              <a:t>運動方程式  ⇒  </a:t>
            </a:r>
            <a:endParaRPr kumimoji="1" lang="ja-JP" altLang="en-US" dirty="0"/>
          </a:p>
        </p:txBody>
      </p:sp>
      <p:sp>
        <p:nvSpPr>
          <p:cNvPr id="24" name="左中かっこ 23"/>
          <p:cNvSpPr/>
          <p:nvPr/>
        </p:nvSpPr>
        <p:spPr>
          <a:xfrm>
            <a:off x="3379305" y="4611756"/>
            <a:ext cx="159026" cy="79513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28" name="図 27"/>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3659812" y="4574209"/>
            <a:ext cx="2326005" cy="369570"/>
          </a:xfrm>
          <a:prstGeom prst="rect">
            <a:avLst/>
          </a:prstGeom>
        </p:spPr>
      </p:pic>
      <p:pic>
        <p:nvPicPr>
          <p:cNvPr id="31" name="図 30"/>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3653186" y="5057913"/>
            <a:ext cx="2326005" cy="369570"/>
          </a:xfrm>
          <a:prstGeom prst="rect">
            <a:avLst/>
          </a:prstGeom>
        </p:spPr>
      </p:pic>
      <p:pic>
        <p:nvPicPr>
          <p:cNvPr id="34" name="図 33"/>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5621130" y="5881277"/>
            <a:ext cx="285750" cy="222885"/>
          </a:xfrm>
          <a:prstGeom prst="rect">
            <a:avLst/>
          </a:prstGeom>
        </p:spPr>
      </p:pic>
      <p:sp>
        <p:nvSpPr>
          <p:cNvPr id="35" name="テキスト ボックス 34"/>
          <p:cNvSpPr txBox="1"/>
          <p:nvPr/>
        </p:nvSpPr>
        <p:spPr>
          <a:xfrm>
            <a:off x="6347792" y="4704522"/>
            <a:ext cx="2492990" cy="646331"/>
          </a:xfrm>
          <a:prstGeom prst="rect">
            <a:avLst/>
          </a:prstGeom>
          <a:noFill/>
        </p:spPr>
        <p:txBody>
          <a:bodyPr wrap="none" rtlCol="0">
            <a:spAutoFit/>
          </a:bodyPr>
          <a:lstStyle/>
          <a:p>
            <a:r>
              <a:rPr kumimoji="1" lang="ja-JP" altLang="en-US" dirty="0" smtClean="0"/>
              <a:t>元と同じ形の方程式が</a:t>
            </a:r>
            <a:endParaRPr kumimoji="1" lang="en-US" altLang="ja-JP" dirty="0" smtClean="0"/>
          </a:p>
          <a:p>
            <a:r>
              <a:rPr lang="ja-JP" altLang="en-US" dirty="0"/>
              <a:t>２</a:t>
            </a:r>
            <a:r>
              <a:rPr lang="ja-JP" altLang="en-US" dirty="0" smtClean="0"/>
              <a:t>セット得られる。</a:t>
            </a:r>
            <a:endParaRPr kumimoji="1" lang="ja-JP" altLang="en-US" dirty="0"/>
          </a:p>
        </p:txBody>
      </p:sp>
    </p:spTree>
    <p:extLst>
      <p:ext uri="{BB962C8B-B14F-4D97-AF65-F5344CB8AC3E}">
        <p14:creationId xmlns:p14="http://schemas.microsoft.com/office/powerpoint/2010/main" val="5437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par>
                                <p:cTn id="34" presetID="22" presetClass="entr" presetSubtype="4"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par>
                                <p:cTn id="37" presetID="2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par>
                                <p:cTn id="51" presetID="22" presetClass="entr" presetSubtype="4"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22" grpId="0"/>
      <p:bldP spid="23" grpId="0"/>
      <p:bldP spid="24" grpId="0" animBg="1"/>
      <p:bldP spid="3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25691" y="2196089"/>
            <a:ext cx="560070" cy="222885"/>
          </a:xfrm>
          <a:prstGeom prst="rect">
            <a:avLst/>
          </a:prstGeom>
        </p:spPr>
      </p:pic>
      <p:pic>
        <p:nvPicPr>
          <p:cNvPr id="7" name="図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259969" y="1977428"/>
            <a:ext cx="287655" cy="302895"/>
          </a:xfrm>
          <a:prstGeom prst="rect">
            <a:avLst/>
          </a:prstGeom>
        </p:spPr>
      </p:pic>
      <p:pic>
        <p:nvPicPr>
          <p:cNvPr id="8" name="図 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809935" y="2474385"/>
            <a:ext cx="293370" cy="302895"/>
          </a:xfrm>
          <a:prstGeom prst="rect">
            <a:avLst/>
          </a:prstGeom>
        </p:spPr>
      </p:pic>
      <p:sp>
        <p:nvSpPr>
          <p:cNvPr id="9" name="大かっこ 8"/>
          <p:cNvSpPr/>
          <p:nvPr/>
        </p:nvSpPr>
        <p:spPr>
          <a:xfrm>
            <a:off x="1085490" y="1922212"/>
            <a:ext cx="1192696" cy="866288"/>
          </a:xfrm>
          <a:prstGeom prst="bracketPair">
            <a:avLst>
              <a:gd name="adj" fmla="val 91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450465" y="2205405"/>
            <a:ext cx="6878806" cy="369332"/>
          </a:xfrm>
          <a:prstGeom prst="rect">
            <a:avLst/>
          </a:prstGeom>
          <a:noFill/>
        </p:spPr>
        <p:txBody>
          <a:bodyPr wrap="none" rtlCol="0">
            <a:spAutoFit/>
          </a:bodyPr>
          <a:lstStyle/>
          <a:p>
            <a:r>
              <a:rPr kumimoji="1" lang="ja-JP" altLang="en-US" dirty="0" smtClean="0"/>
              <a:t>の</a:t>
            </a:r>
            <a:r>
              <a:rPr lang="ja-JP" altLang="en-US" dirty="0" smtClean="0"/>
              <a:t>非対角ブロックは二体相互作用を記述していると予想される。</a:t>
            </a:r>
            <a:endParaRPr kumimoji="1" lang="ja-JP" altLang="en-US" dirty="0"/>
          </a:p>
        </p:txBody>
      </p:sp>
      <p:sp>
        <p:nvSpPr>
          <p:cNvPr id="13" name="タイトル 1"/>
          <p:cNvSpPr>
            <a:spLocks noGrp="1"/>
          </p:cNvSpPr>
          <p:nvPr>
            <p:ph type="title"/>
          </p:nvPr>
        </p:nvSpPr>
        <p:spPr>
          <a:xfrm>
            <a:off x="457200" y="155448"/>
            <a:ext cx="8819322" cy="1252728"/>
          </a:xfrm>
        </p:spPr>
        <p:txBody>
          <a:bodyPr>
            <a:normAutofit/>
          </a:bodyPr>
          <a:lstStyle/>
          <a:p>
            <a:r>
              <a:rPr lang="ja-JP" altLang="en-US" dirty="0"/>
              <a:t>行列模型</a:t>
            </a:r>
            <a:r>
              <a:rPr lang="ja-JP" altLang="en-US" dirty="0" smtClean="0"/>
              <a:t>は多体系？</a:t>
            </a:r>
            <a:endParaRPr kumimoji="1" lang="ja-JP" altLang="en-US" dirty="0"/>
          </a:p>
        </p:txBody>
      </p:sp>
      <p:sp>
        <p:nvSpPr>
          <p:cNvPr id="2" name="テキスト ボックス 1"/>
          <p:cNvSpPr txBox="1"/>
          <p:nvPr/>
        </p:nvSpPr>
        <p:spPr>
          <a:xfrm>
            <a:off x="207681" y="3197732"/>
            <a:ext cx="8956298" cy="646331"/>
          </a:xfrm>
          <a:prstGeom prst="rect">
            <a:avLst/>
          </a:prstGeom>
          <a:noFill/>
        </p:spPr>
        <p:txBody>
          <a:bodyPr wrap="none" rtlCol="0">
            <a:spAutoFit/>
          </a:bodyPr>
          <a:lstStyle/>
          <a:p>
            <a:r>
              <a:rPr kumimoji="1" lang="ja-JP" altLang="en-US" dirty="0" smtClean="0"/>
              <a:t>一方、仮に</a:t>
            </a:r>
            <a:r>
              <a:rPr kumimoji="1" lang="ja-JP" altLang="en-US" dirty="0" smtClean="0"/>
              <a:t>２つの物体が十分離れていると、低エネルギー有効理論（１１Ｄ</a:t>
            </a:r>
            <a:r>
              <a:rPr kumimoji="1" lang="ja-JP" altLang="en-US" dirty="0" smtClean="0"/>
              <a:t>超重力）</a:t>
            </a:r>
            <a:endParaRPr kumimoji="1" lang="en-US" altLang="ja-JP" dirty="0" smtClean="0"/>
          </a:p>
          <a:p>
            <a:r>
              <a:rPr lang="ja-JP" altLang="en-US" dirty="0" smtClean="0"/>
              <a:t>を</a:t>
            </a:r>
            <a:r>
              <a:rPr lang="ja-JP" altLang="en-US" dirty="0" smtClean="0"/>
              <a:t>使って、ある</a:t>
            </a:r>
            <a:r>
              <a:rPr lang="ja-JP" altLang="en-US" dirty="0" smtClean="0"/>
              <a:t>べき</a:t>
            </a:r>
            <a:r>
              <a:rPr kumimoji="1" lang="ja-JP" altLang="en-US" dirty="0" smtClean="0"/>
              <a:t>相互作用の形</a:t>
            </a:r>
            <a:r>
              <a:rPr lang="ja-JP" altLang="en-US" dirty="0" smtClean="0"/>
              <a:t>を計算できる。</a:t>
            </a:r>
            <a:endParaRPr kumimoji="1" lang="ja-JP" altLang="en-US" dirty="0"/>
          </a:p>
        </p:txBody>
      </p:sp>
      <p:sp>
        <p:nvSpPr>
          <p:cNvPr id="3" name="テキスト ボックス 2"/>
          <p:cNvSpPr txBox="1"/>
          <p:nvPr/>
        </p:nvSpPr>
        <p:spPr>
          <a:xfrm>
            <a:off x="232012" y="4039732"/>
            <a:ext cx="7802136" cy="646331"/>
          </a:xfrm>
          <a:prstGeom prst="rect">
            <a:avLst/>
          </a:prstGeom>
          <a:noFill/>
        </p:spPr>
        <p:txBody>
          <a:bodyPr wrap="none" rtlCol="0">
            <a:spAutoFit/>
          </a:bodyPr>
          <a:lstStyle/>
          <a:p>
            <a:r>
              <a:rPr kumimoji="1" lang="ja-JP" altLang="en-US" dirty="0" smtClean="0"/>
              <a:t>実は行列模型から、そのような超重力理論の計算結果を再現できる！！！</a:t>
            </a:r>
            <a:endParaRPr kumimoji="1" lang="en-US" altLang="ja-JP" dirty="0" smtClean="0"/>
          </a:p>
          <a:p>
            <a:r>
              <a:rPr lang="ja-JP" altLang="en-US" dirty="0"/>
              <a:t>これ</a:t>
            </a:r>
            <a:r>
              <a:rPr lang="ja-JP" altLang="en-US" dirty="0" smtClean="0"/>
              <a:t>は</a:t>
            </a:r>
            <a:r>
              <a:rPr lang="en-US" altLang="ja-JP" dirty="0" smtClean="0"/>
              <a:t>BFSS</a:t>
            </a:r>
            <a:r>
              <a:rPr lang="ja-JP" altLang="en-US" dirty="0" smtClean="0"/>
              <a:t>の主張の大きな証拠となっている。</a:t>
            </a:r>
            <a:endParaRPr kumimoji="1" lang="ja-JP" altLang="en-US" dirty="0"/>
          </a:p>
        </p:txBody>
      </p:sp>
      <p:sp>
        <p:nvSpPr>
          <p:cNvPr id="14" name="正方形/長方形 13"/>
          <p:cNvSpPr/>
          <p:nvPr/>
        </p:nvSpPr>
        <p:spPr>
          <a:xfrm>
            <a:off x="1787858" y="2019869"/>
            <a:ext cx="300250" cy="28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271506" y="2472525"/>
            <a:ext cx="300250" cy="28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2692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51"/>
          <p:cNvSpPr/>
          <p:nvPr/>
        </p:nvSpPr>
        <p:spPr>
          <a:xfrm>
            <a:off x="1232453" y="1908314"/>
            <a:ext cx="6016487" cy="16167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dirty="0" smtClean="0"/>
              <a:t>行列模型における重力相互作用</a:t>
            </a:r>
            <a:endParaRPr kumimoji="1" lang="ja-JP" altLang="en-US" dirty="0"/>
          </a:p>
        </p:txBody>
      </p:sp>
      <p:sp>
        <p:nvSpPr>
          <p:cNvPr id="4" name="テキスト ボックス 3"/>
          <p:cNvSpPr txBox="1"/>
          <p:nvPr/>
        </p:nvSpPr>
        <p:spPr>
          <a:xfrm>
            <a:off x="649357" y="4108175"/>
            <a:ext cx="5032147" cy="646331"/>
          </a:xfrm>
          <a:prstGeom prst="rect">
            <a:avLst/>
          </a:prstGeom>
          <a:noFill/>
        </p:spPr>
        <p:txBody>
          <a:bodyPr wrap="none" rtlCol="0">
            <a:spAutoFit/>
          </a:bodyPr>
          <a:lstStyle/>
          <a:p>
            <a:r>
              <a:rPr kumimoji="1" lang="ja-JP" altLang="en-US" dirty="0" smtClean="0"/>
              <a:t>ゆらぎ　　について経路積分した時に得られる</a:t>
            </a:r>
            <a:endParaRPr kumimoji="1" lang="en-US" altLang="ja-JP" dirty="0" smtClean="0"/>
          </a:p>
          <a:p>
            <a:r>
              <a:rPr kumimoji="1" lang="ja-JP" altLang="en-US" dirty="0" smtClean="0"/>
              <a:t>有効ポテンシャルを考える。</a:t>
            </a:r>
            <a:endParaRPr kumimoji="1" lang="ja-JP" altLang="en-US" dirty="0"/>
          </a:p>
        </p:txBody>
      </p:sp>
      <p:pic>
        <p:nvPicPr>
          <p:cNvPr id="3" name="図 2"/>
          <p:cNvPicPr>
            <a:picLocks noChangeAspect="1"/>
          </p:cNvPicPr>
          <p:nvPr>
            <p:custDataLst>
              <p:tags r:id="rId1"/>
            </p:custDataLst>
          </p:nvPr>
        </p:nvPicPr>
        <p:blipFill>
          <a:blip r:embed="rId23" cstate="print">
            <a:extLst>
              <a:ext uri="{28A0092B-C50C-407E-A947-70E740481C1C}">
                <a14:useLocalDpi xmlns:a14="http://schemas.microsoft.com/office/drawing/2010/main" val="0"/>
              </a:ext>
            </a:extLst>
          </a:blip>
          <a:stretch>
            <a:fillRect/>
          </a:stretch>
        </p:blipFill>
        <p:spPr>
          <a:xfrm>
            <a:off x="1479825" y="2235200"/>
            <a:ext cx="1508760" cy="243840"/>
          </a:xfrm>
          <a:prstGeom prst="rect">
            <a:avLst/>
          </a:prstGeom>
        </p:spPr>
      </p:pic>
      <p:pic>
        <p:nvPicPr>
          <p:cNvPr id="12" name="図 11"/>
          <p:cNvPicPr>
            <a:picLocks noChangeAspect="1"/>
          </p:cNvPicPr>
          <p:nvPr>
            <p:custDataLst>
              <p:tags r:id="rId2"/>
            </p:custDataLst>
          </p:nvPr>
        </p:nvPicPr>
        <p:blipFill>
          <a:blip r:embed="rId24" cstate="print">
            <a:extLst>
              <a:ext uri="{28A0092B-C50C-407E-A947-70E740481C1C}">
                <a14:useLocalDpi xmlns:a14="http://schemas.microsoft.com/office/drawing/2010/main" val="0"/>
              </a:ext>
            </a:extLst>
          </a:blip>
          <a:stretch>
            <a:fillRect/>
          </a:stretch>
        </p:blipFill>
        <p:spPr>
          <a:xfrm>
            <a:off x="1440071" y="2752035"/>
            <a:ext cx="803910" cy="514350"/>
          </a:xfrm>
          <a:prstGeom prst="rect">
            <a:avLst/>
          </a:prstGeom>
        </p:spPr>
      </p:pic>
      <p:pic>
        <p:nvPicPr>
          <p:cNvPr id="11" name="図 10"/>
          <p:cNvPicPr>
            <a:picLocks noChangeAspect="1"/>
          </p:cNvPicPr>
          <p:nvPr>
            <p:custDataLst>
              <p:tags r:id="rId3"/>
            </p:custDataLst>
          </p:nvPr>
        </p:nvPicPr>
        <p:blipFill>
          <a:blip r:embed="rId25" cstate="print">
            <a:extLst>
              <a:ext uri="{28A0092B-C50C-407E-A947-70E740481C1C}">
                <a14:useLocalDpi xmlns:a14="http://schemas.microsoft.com/office/drawing/2010/main" val="0"/>
              </a:ext>
            </a:extLst>
          </a:blip>
          <a:stretch>
            <a:fillRect/>
          </a:stretch>
        </p:blipFill>
        <p:spPr>
          <a:xfrm>
            <a:off x="3765828" y="2732157"/>
            <a:ext cx="803910" cy="514350"/>
          </a:xfrm>
          <a:prstGeom prst="rect">
            <a:avLst/>
          </a:prstGeom>
        </p:spPr>
      </p:pic>
      <p:pic>
        <p:nvPicPr>
          <p:cNvPr id="10" name="図 9"/>
          <p:cNvPicPr>
            <a:picLocks noChangeAspect="1"/>
          </p:cNvPicPr>
          <p:nvPr>
            <p:custDataLst>
              <p:tags r:id="rId4"/>
            </p:custDataLst>
          </p:nvPr>
        </p:nvPicPr>
        <p:blipFill>
          <a:blip r:embed="rId26" cstate="print">
            <a:extLst>
              <a:ext uri="{28A0092B-C50C-407E-A947-70E740481C1C}">
                <a14:useLocalDpi xmlns:a14="http://schemas.microsoft.com/office/drawing/2010/main" val="0"/>
              </a:ext>
            </a:extLst>
          </a:blip>
          <a:stretch>
            <a:fillRect/>
          </a:stretch>
        </p:blipFill>
        <p:spPr>
          <a:xfrm>
            <a:off x="4832628" y="2725531"/>
            <a:ext cx="95250" cy="179070"/>
          </a:xfrm>
          <a:prstGeom prst="rect">
            <a:avLst/>
          </a:prstGeom>
        </p:spPr>
      </p:pic>
      <p:pic>
        <p:nvPicPr>
          <p:cNvPr id="14" name="図 13"/>
          <p:cNvPicPr>
            <a:picLocks noChangeAspect="1"/>
          </p:cNvPicPr>
          <p:nvPr>
            <p:custDataLst>
              <p:tags r:id="rId5"/>
            </p:custDataLst>
          </p:nvPr>
        </p:nvPicPr>
        <p:blipFill>
          <a:blip r:embed="rId27" cstate="print">
            <a:extLst>
              <a:ext uri="{28A0092B-C50C-407E-A947-70E740481C1C}">
                <a14:useLocalDpi xmlns:a14="http://schemas.microsoft.com/office/drawing/2010/main" val="0"/>
              </a:ext>
            </a:extLst>
          </a:blip>
          <a:stretch>
            <a:fillRect/>
          </a:stretch>
        </p:blipFill>
        <p:spPr>
          <a:xfrm>
            <a:off x="5210316" y="3063462"/>
            <a:ext cx="281940" cy="179070"/>
          </a:xfrm>
          <a:prstGeom prst="rect">
            <a:avLst/>
          </a:prstGeom>
        </p:spPr>
      </p:pic>
      <p:pic>
        <p:nvPicPr>
          <p:cNvPr id="16" name="図 15"/>
          <p:cNvPicPr>
            <a:picLocks noChangeAspect="1"/>
          </p:cNvPicPr>
          <p:nvPr>
            <p:custDataLst>
              <p:tags r:id="rId6"/>
            </p:custDataLst>
          </p:nvPr>
        </p:nvPicPr>
        <p:blipFill>
          <a:blip r:embed="rId28" cstate="print">
            <a:extLst>
              <a:ext uri="{28A0092B-C50C-407E-A947-70E740481C1C}">
                <a14:useLocalDpi xmlns:a14="http://schemas.microsoft.com/office/drawing/2010/main" val="0"/>
              </a:ext>
            </a:extLst>
          </a:blip>
          <a:stretch>
            <a:fillRect/>
          </a:stretch>
        </p:blipFill>
        <p:spPr>
          <a:xfrm>
            <a:off x="4852507" y="3076714"/>
            <a:ext cx="108585" cy="175260"/>
          </a:xfrm>
          <a:prstGeom prst="rect">
            <a:avLst/>
          </a:prstGeom>
        </p:spPr>
      </p:pic>
      <p:pic>
        <p:nvPicPr>
          <p:cNvPr id="17" name="図 16"/>
          <p:cNvPicPr>
            <a:picLocks noChangeAspect="1"/>
          </p:cNvPicPr>
          <p:nvPr>
            <p:custDataLst>
              <p:tags r:id="rId7"/>
            </p:custDataLst>
          </p:nvPr>
        </p:nvPicPr>
        <p:blipFill>
          <a:blip r:embed="rId28" cstate="print">
            <a:extLst>
              <a:ext uri="{28A0092B-C50C-407E-A947-70E740481C1C}">
                <a14:useLocalDpi xmlns:a14="http://schemas.microsoft.com/office/drawing/2010/main" val="0"/>
              </a:ext>
            </a:extLst>
          </a:blip>
          <a:stretch>
            <a:fillRect/>
          </a:stretch>
        </p:blipFill>
        <p:spPr>
          <a:xfrm>
            <a:off x="5296454" y="2699027"/>
            <a:ext cx="108585" cy="175260"/>
          </a:xfrm>
          <a:prstGeom prst="rect">
            <a:avLst/>
          </a:prstGeom>
        </p:spPr>
      </p:pic>
      <p:sp>
        <p:nvSpPr>
          <p:cNvPr id="18" name="大かっこ 17"/>
          <p:cNvSpPr/>
          <p:nvPr/>
        </p:nvSpPr>
        <p:spPr>
          <a:xfrm>
            <a:off x="4664767" y="2703444"/>
            <a:ext cx="954157" cy="55659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4" name="図 23"/>
          <p:cNvPicPr>
            <a:picLocks noChangeAspect="1"/>
          </p:cNvPicPr>
          <p:nvPr>
            <p:custDataLst>
              <p:tags r:id="rId8"/>
            </p:custDataLst>
          </p:nvPr>
        </p:nvPicPr>
        <p:blipFill>
          <a:blip r:embed="rId29" cstate="print">
            <a:extLst>
              <a:ext uri="{28A0092B-C50C-407E-A947-70E740481C1C}">
                <a14:useLocalDpi xmlns:a14="http://schemas.microsoft.com/office/drawing/2010/main" val="0"/>
              </a:ext>
            </a:extLst>
          </a:blip>
          <a:stretch>
            <a:fillRect/>
          </a:stretch>
        </p:blipFill>
        <p:spPr>
          <a:xfrm>
            <a:off x="2493619" y="2732157"/>
            <a:ext cx="211455" cy="161925"/>
          </a:xfrm>
          <a:prstGeom prst="rect">
            <a:avLst/>
          </a:prstGeom>
        </p:spPr>
      </p:pic>
      <p:pic>
        <p:nvPicPr>
          <p:cNvPr id="25" name="図 24"/>
          <p:cNvPicPr>
            <a:picLocks noChangeAspect="1"/>
          </p:cNvPicPr>
          <p:nvPr>
            <p:custDataLst>
              <p:tags r:id="rId9"/>
            </p:custDataLst>
          </p:nvPr>
        </p:nvPicPr>
        <p:blipFill>
          <a:blip r:embed="rId30" cstate="print">
            <a:extLst>
              <a:ext uri="{28A0092B-C50C-407E-A947-70E740481C1C}">
                <a14:useLocalDpi xmlns:a14="http://schemas.microsoft.com/office/drawing/2010/main" val="0"/>
              </a:ext>
            </a:extLst>
          </a:blip>
          <a:stretch>
            <a:fillRect/>
          </a:stretch>
        </p:blipFill>
        <p:spPr>
          <a:xfrm>
            <a:off x="2871307" y="3070088"/>
            <a:ext cx="390525" cy="161925"/>
          </a:xfrm>
          <a:prstGeom prst="rect">
            <a:avLst/>
          </a:prstGeom>
        </p:spPr>
      </p:pic>
      <p:pic>
        <p:nvPicPr>
          <p:cNvPr id="21" name="図 20"/>
          <p:cNvPicPr>
            <a:picLocks noChangeAspect="1"/>
          </p:cNvPicPr>
          <p:nvPr>
            <p:custDataLst>
              <p:tags r:id="rId10"/>
            </p:custDataLst>
          </p:nvPr>
        </p:nvPicPr>
        <p:blipFill>
          <a:blip r:embed="rId28" cstate="print">
            <a:extLst>
              <a:ext uri="{28A0092B-C50C-407E-A947-70E740481C1C}">
                <a14:useLocalDpi xmlns:a14="http://schemas.microsoft.com/office/drawing/2010/main" val="0"/>
              </a:ext>
            </a:extLst>
          </a:blip>
          <a:stretch>
            <a:fillRect/>
          </a:stretch>
        </p:blipFill>
        <p:spPr>
          <a:xfrm>
            <a:off x="2513498" y="3083340"/>
            <a:ext cx="108585" cy="175260"/>
          </a:xfrm>
          <a:prstGeom prst="rect">
            <a:avLst/>
          </a:prstGeom>
        </p:spPr>
      </p:pic>
      <p:pic>
        <p:nvPicPr>
          <p:cNvPr id="22" name="図 21"/>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2957445" y="2705653"/>
            <a:ext cx="108585" cy="175260"/>
          </a:xfrm>
          <a:prstGeom prst="rect">
            <a:avLst/>
          </a:prstGeom>
        </p:spPr>
      </p:pic>
      <p:sp>
        <p:nvSpPr>
          <p:cNvPr id="23" name="大かっこ 22"/>
          <p:cNvSpPr/>
          <p:nvPr/>
        </p:nvSpPr>
        <p:spPr>
          <a:xfrm>
            <a:off x="2325758" y="2710070"/>
            <a:ext cx="1013791" cy="55659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7" name="直線矢印コネクタ 26"/>
          <p:cNvCxnSpPr/>
          <p:nvPr/>
        </p:nvCxnSpPr>
        <p:spPr>
          <a:xfrm>
            <a:off x="5936975" y="5022574"/>
            <a:ext cx="2438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V="1">
            <a:off x="7103166" y="3882886"/>
            <a:ext cx="0" cy="23721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直線矢印コネクタ 30"/>
          <p:cNvCxnSpPr/>
          <p:nvPr/>
        </p:nvCxnSpPr>
        <p:spPr>
          <a:xfrm>
            <a:off x="6109253" y="4638261"/>
            <a:ext cx="18420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6135758" y="5387009"/>
            <a:ext cx="18818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620001" y="4558748"/>
            <a:ext cx="184731" cy="369332"/>
          </a:xfrm>
          <a:prstGeom prst="rect">
            <a:avLst/>
          </a:prstGeom>
          <a:noFill/>
        </p:spPr>
        <p:txBody>
          <a:bodyPr wrap="none" rtlCol="0">
            <a:spAutoFit/>
          </a:bodyPr>
          <a:lstStyle/>
          <a:p>
            <a:endParaRPr kumimoji="1" lang="ja-JP" altLang="en-US" dirty="0"/>
          </a:p>
        </p:txBody>
      </p:sp>
      <p:sp>
        <p:nvSpPr>
          <p:cNvPr id="36" name="テキスト ボックス 35"/>
          <p:cNvSpPr txBox="1"/>
          <p:nvPr/>
        </p:nvSpPr>
        <p:spPr>
          <a:xfrm>
            <a:off x="7566992" y="4306956"/>
            <a:ext cx="877163" cy="369332"/>
          </a:xfrm>
          <a:prstGeom prst="rect">
            <a:avLst/>
          </a:prstGeom>
          <a:noFill/>
        </p:spPr>
        <p:txBody>
          <a:bodyPr wrap="none" rtlCol="0">
            <a:spAutoFit/>
          </a:bodyPr>
          <a:lstStyle/>
          <a:p>
            <a:r>
              <a:rPr kumimoji="1" lang="ja-JP" altLang="en-US" dirty="0" smtClean="0"/>
              <a:t>物体１</a:t>
            </a:r>
            <a:endParaRPr kumimoji="1" lang="ja-JP" altLang="en-US" dirty="0"/>
          </a:p>
        </p:txBody>
      </p:sp>
      <p:sp>
        <p:nvSpPr>
          <p:cNvPr id="37" name="テキスト ボックス 36"/>
          <p:cNvSpPr txBox="1"/>
          <p:nvPr/>
        </p:nvSpPr>
        <p:spPr>
          <a:xfrm>
            <a:off x="6129131" y="5466521"/>
            <a:ext cx="877163" cy="369332"/>
          </a:xfrm>
          <a:prstGeom prst="rect">
            <a:avLst/>
          </a:prstGeom>
          <a:noFill/>
        </p:spPr>
        <p:txBody>
          <a:bodyPr wrap="none" rtlCol="0">
            <a:spAutoFit/>
          </a:bodyPr>
          <a:lstStyle/>
          <a:p>
            <a:r>
              <a:rPr kumimoji="1" lang="ja-JP" altLang="en-US" dirty="0" smtClean="0"/>
              <a:t>物体２</a:t>
            </a:r>
            <a:endParaRPr kumimoji="1" lang="ja-JP" altLang="en-US" dirty="0"/>
          </a:p>
        </p:txBody>
      </p:sp>
      <p:pic>
        <p:nvPicPr>
          <p:cNvPr id="38" name="図 37"/>
          <p:cNvPicPr>
            <a:picLocks noChangeAspect="1"/>
          </p:cNvPicPr>
          <p:nvPr>
            <p:custDataLst>
              <p:tags r:id="rId12"/>
            </p:custDataLst>
          </p:nvPr>
        </p:nvPicPr>
        <p:blipFill>
          <a:blip r:embed="rId31" cstate="print">
            <a:extLst>
              <a:ext uri="{28A0092B-C50C-407E-A947-70E740481C1C}">
                <a14:useLocalDpi xmlns:a14="http://schemas.microsoft.com/office/drawing/2010/main" val="0"/>
              </a:ext>
            </a:extLst>
          </a:blip>
          <a:stretch>
            <a:fillRect/>
          </a:stretch>
        </p:blipFill>
        <p:spPr>
          <a:xfrm>
            <a:off x="8463722" y="4885635"/>
            <a:ext cx="306705" cy="224790"/>
          </a:xfrm>
          <a:prstGeom prst="rect">
            <a:avLst/>
          </a:prstGeom>
        </p:spPr>
      </p:pic>
      <p:pic>
        <p:nvPicPr>
          <p:cNvPr id="40" name="図 39"/>
          <p:cNvPicPr>
            <a:picLocks noChangeAspect="1"/>
          </p:cNvPicPr>
          <p:nvPr>
            <p:custDataLst>
              <p:tags r:id="rId13"/>
            </p:custDataLst>
          </p:nvPr>
        </p:nvPicPr>
        <p:blipFill>
          <a:blip r:embed="rId32" cstate="print">
            <a:extLst>
              <a:ext uri="{28A0092B-C50C-407E-A947-70E740481C1C}">
                <a14:useLocalDpi xmlns:a14="http://schemas.microsoft.com/office/drawing/2010/main" val="0"/>
              </a:ext>
            </a:extLst>
          </a:blip>
          <a:stretch>
            <a:fillRect/>
          </a:stretch>
        </p:blipFill>
        <p:spPr>
          <a:xfrm>
            <a:off x="6986105" y="3593548"/>
            <a:ext cx="312420" cy="224790"/>
          </a:xfrm>
          <a:prstGeom prst="rect">
            <a:avLst/>
          </a:prstGeom>
        </p:spPr>
      </p:pic>
      <p:pic>
        <p:nvPicPr>
          <p:cNvPr id="41" name="図 40"/>
          <p:cNvPicPr>
            <a:picLocks noChangeAspect="1"/>
          </p:cNvPicPr>
          <p:nvPr>
            <p:custDataLst>
              <p:tags r:id="rId14"/>
            </p:custDataLst>
          </p:nvPr>
        </p:nvPicPr>
        <p:blipFill>
          <a:blip r:embed="rId33" cstate="print">
            <a:extLst>
              <a:ext uri="{28A0092B-C50C-407E-A947-70E740481C1C}">
                <a14:useLocalDpi xmlns:a14="http://schemas.microsoft.com/office/drawing/2010/main" val="0"/>
              </a:ext>
            </a:extLst>
          </a:blip>
          <a:stretch>
            <a:fillRect/>
          </a:stretch>
        </p:blipFill>
        <p:spPr>
          <a:xfrm>
            <a:off x="5932557" y="2844800"/>
            <a:ext cx="994410" cy="232410"/>
          </a:xfrm>
          <a:prstGeom prst="rect">
            <a:avLst/>
          </a:prstGeom>
        </p:spPr>
      </p:pic>
      <p:cxnSp>
        <p:nvCxnSpPr>
          <p:cNvPr id="43" name="直線矢印コネクタ 42"/>
          <p:cNvCxnSpPr/>
          <p:nvPr/>
        </p:nvCxnSpPr>
        <p:spPr>
          <a:xfrm>
            <a:off x="6692348" y="4691269"/>
            <a:ext cx="795131" cy="662609"/>
          </a:xfrm>
          <a:prstGeom prst="straightConnector1">
            <a:avLst/>
          </a:prstGeom>
          <a:ln>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4" name="図 43"/>
          <p:cNvPicPr>
            <a:picLocks noChangeAspect="1"/>
          </p:cNvPicPr>
          <p:nvPr>
            <p:custDataLst>
              <p:tags r:id="rId15"/>
            </p:custDataLst>
          </p:nvPr>
        </p:nvPicPr>
        <p:blipFill>
          <a:blip r:embed="rId34" cstate="print">
            <a:extLst>
              <a:ext uri="{28A0092B-C50C-407E-A947-70E740481C1C}">
                <a14:useLocalDpi xmlns:a14="http://schemas.microsoft.com/office/drawing/2010/main" val="0"/>
              </a:ext>
            </a:extLst>
          </a:blip>
          <a:stretch>
            <a:fillRect/>
          </a:stretch>
        </p:blipFill>
        <p:spPr>
          <a:xfrm>
            <a:off x="7178261" y="4806122"/>
            <a:ext cx="379095" cy="255270"/>
          </a:xfrm>
          <a:prstGeom prst="rect">
            <a:avLst/>
          </a:prstGeom>
        </p:spPr>
      </p:pic>
      <p:pic>
        <p:nvPicPr>
          <p:cNvPr id="48" name="図 47"/>
          <p:cNvPicPr>
            <a:picLocks noChangeAspect="1"/>
          </p:cNvPicPr>
          <p:nvPr>
            <p:custDataLst>
              <p:tags r:id="rId16"/>
            </p:custDataLst>
          </p:nvPr>
        </p:nvPicPr>
        <p:blipFill>
          <a:blip r:embed="rId35" cstate="print">
            <a:extLst>
              <a:ext uri="{28A0092B-C50C-407E-A947-70E740481C1C}">
                <a14:useLocalDpi xmlns:a14="http://schemas.microsoft.com/office/drawing/2010/main" val="0"/>
              </a:ext>
            </a:extLst>
          </a:blip>
          <a:stretch>
            <a:fillRect/>
          </a:stretch>
        </p:blipFill>
        <p:spPr>
          <a:xfrm>
            <a:off x="6495773" y="6336748"/>
            <a:ext cx="1977390" cy="323850"/>
          </a:xfrm>
          <a:prstGeom prst="rect">
            <a:avLst/>
          </a:prstGeom>
        </p:spPr>
      </p:pic>
      <p:pic>
        <p:nvPicPr>
          <p:cNvPr id="49" name="図 48"/>
          <p:cNvPicPr>
            <a:picLocks noChangeAspect="1"/>
          </p:cNvPicPr>
          <p:nvPr>
            <p:custDataLst>
              <p:tags r:id="rId17"/>
            </p:custDataLst>
          </p:nvPr>
        </p:nvPicPr>
        <p:blipFill>
          <a:blip r:embed="rId36" cstate="print">
            <a:extLst>
              <a:ext uri="{28A0092B-C50C-407E-A947-70E740481C1C}">
                <a14:useLocalDpi xmlns:a14="http://schemas.microsoft.com/office/drawing/2010/main" val="0"/>
              </a:ext>
            </a:extLst>
          </a:blip>
          <a:stretch>
            <a:fillRect/>
          </a:stretch>
        </p:blipFill>
        <p:spPr>
          <a:xfrm>
            <a:off x="1572592" y="4170019"/>
            <a:ext cx="257175" cy="222885"/>
          </a:xfrm>
          <a:prstGeom prst="rect">
            <a:avLst/>
          </a:prstGeom>
        </p:spPr>
      </p:pic>
      <p:pic>
        <p:nvPicPr>
          <p:cNvPr id="51" name="図 50"/>
          <p:cNvPicPr>
            <a:picLocks noChangeAspect="1"/>
          </p:cNvPicPr>
          <p:nvPr>
            <p:custDataLst>
              <p:tags r:id="rId18"/>
            </p:custDataLst>
          </p:nvPr>
        </p:nvPicPr>
        <p:blipFill>
          <a:blip r:embed="rId37" cstate="print">
            <a:extLst>
              <a:ext uri="{28A0092B-C50C-407E-A947-70E740481C1C}">
                <a14:useLocalDpi xmlns:a14="http://schemas.microsoft.com/office/drawing/2010/main" val="0"/>
              </a:ext>
            </a:extLst>
          </a:blip>
          <a:stretch>
            <a:fillRect/>
          </a:stretch>
        </p:blipFill>
        <p:spPr>
          <a:xfrm>
            <a:off x="1652107" y="5031407"/>
            <a:ext cx="2653665" cy="563880"/>
          </a:xfrm>
          <a:prstGeom prst="rect">
            <a:avLst/>
          </a:prstGeom>
        </p:spPr>
      </p:pic>
      <p:sp>
        <p:nvSpPr>
          <p:cNvPr id="5" name="左中かっこ 4"/>
          <p:cNvSpPr/>
          <p:nvPr/>
        </p:nvSpPr>
        <p:spPr>
          <a:xfrm>
            <a:off x="5777948" y="4625009"/>
            <a:ext cx="145774" cy="76862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6" name="図 5"/>
          <p:cNvPicPr>
            <a:picLocks noChangeAspect="1"/>
          </p:cNvPicPr>
          <p:nvPr>
            <p:custDataLst>
              <p:tags r:id="rId19"/>
            </p:custDataLst>
          </p:nvPr>
        </p:nvPicPr>
        <p:blipFill>
          <a:blip r:embed="rId26" cstate="print">
            <a:extLst>
              <a:ext uri="{28A0092B-C50C-407E-A947-70E740481C1C}">
                <a14:useLocalDpi xmlns:a14="http://schemas.microsoft.com/office/drawing/2010/main" val="0"/>
              </a:ext>
            </a:extLst>
          </a:blip>
          <a:stretch>
            <a:fillRect/>
          </a:stretch>
        </p:blipFill>
        <p:spPr>
          <a:xfrm>
            <a:off x="5495235" y="4898887"/>
            <a:ext cx="95250" cy="179070"/>
          </a:xfrm>
          <a:prstGeom prst="rect">
            <a:avLst/>
          </a:prstGeom>
        </p:spPr>
      </p:pic>
      <p:pic>
        <p:nvPicPr>
          <p:cNvPr id="7" name="図 6"/>
          <p:cNvPicPr>
            <a:picLocks noChangeAspect="1"/>
          </p:cNvPicPr>
          <p:nvPr>
            <p:custDataLst>
              <p:tags r:id="rId20"/>
            </p:custDataLst>
          </p:nvPr>
        </p:nvPicPr>
        <p:blipFill>
          <a:blip r:embed="rId38" cstate="print">
            <a:extLst>
              <a:ext uri="{28A0092B-C50C-407E-A947-70E740481C1C}">
                <a14:useLocalDpi xmlns:a14="http://schemas.microsoft.com/office/drawing/2010/main" val="0"/>
              </a:ext>
            </a:extLst>
          </a:blip>
          <a:stretch>
            <a:fillRect/>
          </a:stretch>
        </p:blipFill>
        <p:spPr>
          <a:xfrm>
            <a:off x="6860152" y="4395280"/>
            <a:ext cx="114300" cy="114300"/>
          </a:xfrm>
          <a:prstGeom prst="rect">
            <a:avLst/>
          </a:prstGeom>
        </p:spPr>
      </p:pic>
      <p:sp>
        <p:nvSpPr>
          <p:cNvPr id="8" name="テキスト ボックス 7"/>
          <p:cNvSpPr txBox="1"/>
          <p:nvPr/>
        </p:nvSpPr>
        <p:spPr>
          <a:xfrm>
            <a:off x="6268278" y="4280454"/>
            <a:ext cx="646331" cy="369332"/>
          </a:xfrm>
          <a:prstGeom prst="rect">
            <a:avLst/>
          </a:prstGeom>
          <a:noFill/>
        </p:spPr>
        <p:txBody>
          <a:bodyPr wrap="none" rtlCol="0">
            <a:spAutoFit/>
          </a:bodyPr>
          <a:lstStyle/>
          <a:p>
            <a:r>
              <a:rPr kumimoji="1" lang="ja-JP" altLang="en-US" dirty="0" smtClean="0"/>
              <a:t>速度</a:t>
            </a:r>
            <a:endParaRPr kumimoji="1" lang="ja-JP" altLang="en-US" dirty="0"/>
          </a:p>
        </p:txBody>
      </p:sp>
      <p:pic>
        <p:nvPicPr>
          <p:cNvPr id="9" name="図 8"/>
          <p:cNvPicPr>
            <a:picLocks noChangeAspect="1"/>
          </p:cNvPicPr>
          <p:nvPr>
            <p:custDataLst>
              <p:tags r:id="rId21"/>
            </p:custDataLst>
          </p:nvPr>
        </p:nvPicPr>
        <p:blipFill>
          <a:blip r:embed="rId39" cstate="print">
            <a:extLst>
              <a:ext uri="{28A0092B-C50C-407E-A947-70E740481C1C}">
                <a14:useLocalDpi xmlns:a14="http://schemas.microsoft.com/office/drawing/2010/main" val="0"/>
              </a:ext>
            </a:extLst>
          </a:blip>
          <a:stretch>
            <a:fillRect/>
          </a:stretch>
        </p:blipFill>
        <p:spPr>
          <a:xfrm>
            <a:off x="7873943" y="5528341"/>
            <a:ext cx="295275" cy="114300"/>
          </a:xfrm>
          <a:prstGeom prst="rect">
            <a:avLst/>
          </a:prstGeom>
        </p:spPr>
      </p:pic>
      <p:sp>
        <p:nvSpPr>
          <p:cNvPr id="42" name="テキスト ボックス 41"/>
          <p:cNvSpPr txBox="1"/>
          <p:nvPr/>
        </p:nvSpPr>
        <p:spPr>
          <a:xfrm>
            <a:off x="7282069" y="5413515"/>
            <a:ext cx="646331" cy="369332"/>
          </a:xfrm>
          <a:prstGeom prst="rect">
            <a:avLst/>
          </a:prstGeom>
          <a:noFill/>
        </p:spPr>
        <p:txBody>
          <a:bodyPr wrap="none" rtlCol="0">
            <a:spAutoFit/>
          </a:bodyPr>
          <a:lstStyle/>
          <a:p>
            <a:r>
              <a:rPr kumimoji="1" lang="ja-JP" altLang="en-US" dirty="0" smtClean="0"/>
              <a:t>速度</a:t>
            </a:r>
            <a:endParaRPr kumimoji="1" lang="ja-JP" altLang="en-US" dirty="0"/>
          </a:p>
        </p:txBody>
      </p:sp>
      <p:sp>
        <p:nvSpPr>
          <p:cNvPr id="13" name="円/楕円 12"/>
          <p:cNvSpPr/>
          <p:nvPr/>
        </p:nvSpPr>
        <p:spPr>
          <a:xfrm>
            <a:off x="6626085" y="4625010"/>
            <a:ext cx="53009" cy="53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7533849" y="5373750"/>
            <a:ext cx="53009" cy="53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28122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行列</a:t>
            </a:r>
            <a:r>
              <a:rPr lang="ja-JP" altLang="en-US" dirty="0" smtClean="0"/>
              <a:t>模型における重力相互作用</a:t>
            </a:r>
            <a:endParaRPr kumimoji="1" lang="ja-JP" altLang="en-US" dirty="0"/>
          </a:p>
        </p:txBody>
      </p:sp>
      <p:sp>
        <p:nvSpPr>
          <p:cNvPr id="4" name="テキスト ボックス 3"/>
          <p:cNvSpPr txBox="1"/>
          <p:nvPr/>
        </p:nvSpPr>
        <p:spPr>
          <a:xfrm>
            <a:off x="543339" y="2756451"/>
            <a:ext cx="7943200" cy="369332"/>
          </a:xfrm>
          <a:prstGeom prst="rect">
            <a:avLst/>
          </a:prstGeom>
          <a:noFill/>
        </p:spPr>
        <p:txBody>
          <a:bodyPr wrap="none" rtlCol="0">
            <a:spAutoFit/>
          </a:bodyPr>
          <a:lstStyle/>
          <a:p>
            <a:r>
              <a:rPr lang="ja-JP" altLang="en-US" dirty="0" smtClean="0"/>
              <a:t>距離　　</a:t>
            </a:r>
            <a:r>
              <a:rPr lang="ja-JP" altLang="en-US" dirty="0"/>
              <a:t> </a:t>
            </a:r>
            <a:r>
              <a:rPr lang="ja-JP" altLang="en-US" dirty="0" smtClean="0"/>
              <a:t>  が十分大きい時は、揺らぎは重くなり、</a:t>
            </a:r>
            <a:r>
              <a:rPr lang="en-US" altLang="ja-JP" dirty="0" smtClean="0"/>
              <a:t>1-loop</a:t>
            </a:r>
            <a:r>
              <a:rPr lang="ja-JP" altLang="en-US" dirty="0" smtClean="0"/>
              <a:t>近似でよくなる。</a:t>
            </a:r>
            <a:endParaRPr kumimoji="1" lang="ja-JP" altLang="en-US" dirty="0"/>
          </a:p>
        </p:txBody>
      </p:sp>
      <p:pic>
        <p:nvPicPr>
          <p:cNvPr id="8" name="図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493078" y="2142437"/>
            <a:ext cx="5292090" cy="287655"/>
          </a:xfrm>
          <a:prstGeom prst="rect">
            <a:avLst/>
          </a:prstGeom>
        </p:spPr>
      </p:pic>
      <p:pic>
        <p:nvPicPr>
          <p:cNvPr id="9" name="図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214782" y="2791791"/>
            <a:ext cx="379095" cy="255270"/>
          </a:xfrm>
          <a:prstGeom prst="rect">
            <a:avLst/>
          </a:prstGeom>
        </p:spPr>
      </p:pic>
      <p:sp>
        <p:nvSpPr>
          <p:cNvPr id="10" name="テキスト ボックス 9"/>
          <p:cNvSpPr txBox="1"/>
          <p:nvPr/>
        </p:nvSpPr>
        <p:spPr>
          <a:xfrm>
            <a:off x="530087" y="3140764"/>
            <a:ext cx="8174033" cy="369332"/>
          </a:xfrm>
          <a:prstGeom prst="rect">
            <a:avLst/>
          </a:prstGeom>
          <a:noFill/>
        </p:spPr>
        <p:txBody>
          <a:bodyPr wrap="none" rtlCol="0">
            <a:spAutoFit/>
          </a:bodyPr>
          <a:lstStyle/>
          <a:p>
            <a:r>
              <a:rPr kumimoji="1" lang="ja-JP" altLang="en-US" dirty="0" smtClean="0"/>
              <a:t>揺らぎを</a:t>
            </a:r>
            <a:r>
              <a:rPr kumimoji="1" lang="en-US" altLang="ja-JP" dirty="0" smtClean="0"/>
              <a:t>1-loop</a:t>
            </a:r>
            <a:r>
              <a:rPr kumimoji="1" lang="ja-JP" altLang="en-US" dirty="0" smtClean="0"/>
              <a:t>で積分すると、以下の有効ポテンシャルを得ることが出来る。</a:t>
            </a:r>
            <a:endParaRPr kumimoji="1" lang="ja-JP" altLang="en-US" dirty="0"/>
          </a:p>
        </p:txBody>
      </p:sp>
      <p:pic>
        <p:nvPicPr>
          <p:cNvPr id="11" name="図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433982" y="3918226"/>
            <a:ext cx="1238250" cy="565785"/>
          </a:xfrm>
          <a:prstGeom prst="rect">
            <a:avLst/>
          </a:prstGeom>
        </p:spPr>
      </p:pic>
      <p:sp>
        <p:nvSpPr>
          <p:cNvPr id="12" name="テキスト ボックス 11"/>
          <p:cNvSpPr txBox="1"/>
          <p:nvPr/>
        </p:nvSpPr>
        <p:spPr>
          <a:xfrm>
            <a:off x="556591" y="4876800"/>
            <a:ext cx="5955476" cy="369332"/>
          </a:xfrm>
          <a:prstGeom prst="rect">
            <a:avLst/>
          </a:prstGeom>
          <a:noFill/>
        </p:spPr>
        <p:txBody>
          <a:bodyPr wrap="none" rtlCol="0">
            <a:spAutoFit/>
          </a:bodyPr>
          <a:lstStyle/>
          <a:p>
            <a:r>
              <a:rPr kumimoji="1" lang="ja-JP" altLang="en-US" dirty="0" smtClean="0"/>
              <a:t>これは超重力理論から計算される結果を一致している。</a:t>
            </a:r>
            <a:endParaRPr kumimoji="1" lang="ja-JP" altLang="en-US" dirty="0"/>
          </a:p>
        </p:txBody>
      </p:sp>
      <p:sp>
        <p:nvSpPr>
          <p:cNvPr id="13" name="テキスト ボックス 12"/>
          <p:cNvSpPr txBox="1"/>
          <p:nvPr/>
        </p:nvSpPr>
        <p:spPr>
          <a:xfrm>
            <a:off x="263043" y="5473146"/>
            <a:ext cx="8880957" cy="646331"/>
          </a:xfrm>
          <a:prstGeom prst="rect">
            <a:avLst/>
          </a:prstGeom>
          <a:noFill/>
        </p:spPr>
        <p:txBody>
          <a:bodyPr wrap="none" rtlCol="0">
            <a:spAutoFit/>
          </a:bodyPr>
          <a:lstStyle/>
          <a:p>
            <a:r>
              <a:rPr kumimoji="1" lang="ja-JP" altLang="en-US" dirty="0" smtClean="0">
                <a:solidFill>
                  <a:srgbClr val="FF0000"/>
                </a:solidFill>
              </a:rPr>
              <a:t>行列模型は少なくとも</a:t>
            </a:r>
            <a:r>
              <a:rPr kumimoji="1" lang="en-US" altLang="ja-JP" dirty="0" smtClean="0">
                <a:solidFill>
                  <a:srgbClr val="FF0000"/>
                </a:solidFill>
              </a:rPr>
              <a:t>M</a:t>
            </a:r>
            <a:r>
              <a:rPr kumimoji="1" lang="ja-JP" altLang="en-US" dirty="0" smtClean="0">
                <a:solidFill>
                  <a:srgbClr val="FF0000"/>
                </a:solidFill>
              </a:rPr>
              <a:t>理論の低エネルギーでの相互作用を再現する。</a:t>
            </a:r>
            <a:endParaRPr kumimoji="1" lang="en-US" altLang="ja-JP" dirty="0" smtClean="0">
              <a:solidFill>
                <a:srgbClr val="FF0000"/>
              </a:solidFill>
            </a:endParaRPr>
          </a:p>
          <a:p>
            <a:r>
              <a:rPr lang="ja-JP" altLang="en-US" dirty="0" smtClean="0">
                <a:solidFill>
                  <a:srgbClr val="FF0000"/>
                </a:solidFill>
              </a:rPr>
              <a:t>また、超弦理論に含まれる弦や</a:t>
            </a:r>
            <a:r>
              <a:rPr lang="en-US" altLang="ja-JP" dirty="0" smtClean="0">
                <a:solidFill>
                  <a:srgbClr val="FF0000"/>
                </a:solidFill>
              </a:rPr>
              <a:t>D</a:t>
            </a:r>
            <a:r>
              <a:rPr lang="ja-JP" altLang="en-US" dirty="0" smtClean="0">
                <a:solidFill>
                  <a:srgbClr val="FF0000"/>
                </a:solidFill>
              </a:rPr>
              <a:t>ブレーンといった物体を含むことも分かっている。</a:t>
            </a:r>
            <a:endParaRPr kumimoji="1" lang="ja-JP" altLang="en-US" dirty="0">
              <a:solidFill>
                <a:srgbClr val="FF0000"/>
              </a:solidFill>
            </a:endParaRPr>
          </a:p>
        </p:txBody>
      </p:sp>
      <p:sp>
        <p:nvSpPr>
          <p:cNvPr id="14" name="テキスト ボックス 13"/>
          <p:cNvSpPr txBox="1"/>
          <p:nvPr/>
        </p:nvSpPr>
        <p:spPr>
          <a:xfrm>
            <a:off x="269668" y="6221893"/>
            <a:ext cx="8222123" cy="369332"/>
          </a:xfrm>
          <a:prstGeom prst="rect">
            <a:avLst/>
          </a:prstGeom>
          <a:noFill/>
        </p:spPr>
        <p:txBody>
          <a:bodyPr wrap="none" rtlCol="0">
            <a:spAutoFit/>
          </a:bodyPr>
          <a:lstStyle/>
          <a:p>
            <a:r>
              <a:rPr kumimoji="1" lang="ja-JP" altLang="en-US" dirty="0" smtClean="0">
                <a:solidFill>
                  <a:srgbClr val="FF0000"/>
                </a:solidFill>
              </a:rPr>
              <a:t>このことから</a:t>
            </a:r>
            <a:r>
              <a:rPr kumimoji="1" lang="en-US" altLang="ja-JP" dirty="0" smtClean="0">
                <a:solidFill>
                  <a:srgbClr val="FF0000"/>
                </a:solidFill>
              </a:rPr>
              <a:t>M</a:t>
            </a:r>
            <a:r>
              <a:rPr kumimoji="1" lang="ja-JP" altLang="en-US" dirty="0" smtClean="0">
                <a:solidFill>
                  <a:srgbClr val="FF0000"/>
                </a:solidFill>
              </a:rPr>
              <a:t>理論の非摂動的定式化を与えているのではと期待されている。</a:t>
            </a:r>
            <a:endParaRPr kumimoji="1" lang="ja-JP" altLang="en-US" dirty="0">
              <a:solidFill>
                <a:srgbClr val="FF0000"/>
              </a:solidFill>
            </a:endParaRPr>
          </a:p>
        </p:txBody>
      </p:sp>
    </p:spTree>
    <p:extLst>
      <p:ext uri="{BB962C8B-B14F-4D97-AF65-F5344CB8AC3E}">
        <p14:creationId xmlns:p14="http://schemas.microsoft.com/office/powerpoint/2010/main" val="160912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リーフォーム 11"/>
          <p:cNvSpPr/>
          <p:nvPr/>
        </p:nvSpPr>
        <p:spPr>
          <a:xfrm>
            <a:off x="2309602" y="2875722"/>
            <a:ext cx="2629036" cy="1471324"/>
          </a:xfrm>
          <a:custGeom>
            <a:avLst/>
            <a:gdLst>
              <a:gd name="connsiteX0" fmla="*/ 62537 w 2629036"/>
              <a:gd name="connsiteY0" fmla="*/ 0 h 1471324"/>
              <a:gd name="connsiteX1" fmla="*/ 128798 w 2629036"/>
              <a:gd name="connsiteY1" fmla="*/ 1099931 h 1471324"/>
              <a:gd name="connsiteX2" fmla="*/ 1215477 w 2629036"/>
              <a:gd name="connsiteY2" fmla="*/ 1470992 h 1471324"/>
              <a:gd name="connsiteX3" fmla="*/ 2500937 w 2629036"/>
              <a:gd name="connsiteY3" fmla="*/ 1166192 h 1471324"/>
              <a:gd name="connsiteX4" fmla="*/ 2514190 w 2629036"/>
              <a:gd name="connsiteY4" fmla="*/ 1179444 h 147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036" h="1471324">
                <a:moveTo>
                  <a:pt x="62537" y="0"/>
                </a:moveTo>
                <a:cubicBezTo>
                  <a:pt x="-411" y="427383"/>
                  <a:pt x="-63359" y="854766"/>
                  <a:pt x="128798" y="1099931"/>
                </a:cubicBezTo>
                <a:cubicBezTo>
                  <a:pt x="320955" y="1345096"/>
                  <a:pt x="820121" y="1459949"/>
                  <a:pt x="1215477" y="1470992"/>
                </a:cubicBezTo>
                <a:cubicBezTo>
                  <a:pt x="1610833" y="1482035"/>
                  <a:pt x="2284485" y="1214783"/>
                  <a:pt x="2500937" y="1166192"/>
                </a:cubicBezTo>
                <a:cubicBezTo>
                  <a:pt x="2717389" y="1117601"/>
                  <a:pt x="2615789" y="1148522"/>
                  <a:pt x="2514190" y="11794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行列のイメージ</a:t>
            </a:r>
            <a:endParaRPr kumimoji="1" lang="ja-JP" altLang="en-US" dirty="0"/>
          </a:p>
        </p:txBody>
      </p:sp>
      <p:pic>
        <p:nvPicPr>
          <p:cNvPr id="4" name="図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75048" y="3600819"/>
            <a:ext cx="560070" cy="222885"/>
          </a:xfrm>
          <a:prstGeom prst="rect">
            <a:avLst/>
          </a:prstGeom>
        </p:spPr>
      </p:pic>
      <p:sp>
        <p:nvSpPr>
          <p:cNvPr id="5" name="大かっこ 4"/>
          <p:cNvSpPr/>
          <p:nvPr/>
        </p:nvSpPr>
        <p:spPr>
          <a:xfrm>
            <a:off x="1801108" y="2147498"/>
            <a:ext cx="5818892" cy="3524431"/>
          </a:xfrm>
          <a:prstGeom prst="bracketPair">
            <a:avLst>
              <a:gd name="adj" fmla="val 91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楕円 5"/>
          <p:cNvSpPr/>
          <p:nvPr/>
        </p:nvSpPr>
        <p:spPr>
          <a:xfrm>
            <a:off x="2239618" y="2345634"/>
            <a:ext cx="543339" cy="543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346174" y="3067878"/>
            <a:ext cx="543339" cy="543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505740" y="3750365"/>
            <a:ext cx="543339" cy="543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2716696" y="2252590"/>
            <a:ext cx="993913" cy="835167"/>
          </a:xfrm>
          <a:custGeom>
            <a:avLst/>
            <a:gdLst>
              <a:gd name="connsiteX0" fmla="*/ 0 w 993913"/>
              <a:gd name="connsiteY0" fmla="*/ 132801 h 835167"/>
              <a:gd name="connsiteX1" fmla="*/ 768626 w 993913"/>
              <a:gd name="connsiteY1" fmla="*/ 53288 h 835167"/>
              <a:gd name="connsiteX2" fmla="*/ 993913 w 993913"/>
              <a:gd name="connsiteY2" fmla="*/ 835167 h 835167"/>
              <a:gd name="connsiteX3" fmla="*/ 993913 w 993913"/>
              <a:gd name="connsiteY3" fmla="*/ 835167 h 835167"/>
            </a:gdLst>
            <a:ahLst/>
            <a:cxnLst>
              <a:cxn ang="0">
                <a:pos x="connsiteX0" y="connsiteY0"/>
              </a:cxn>
              <a:cxn ang="0">
                <a:pos x="connsiteX1" y="connsiteY1"/>
              </a:cxn>
              <a:cxn ang="0">
                <a:pos x="connsiteX2" y="connsiteY2"/>
              </a:cxn>
              <a:cxn ang="0">
                <a:pos x="connsiteX3" y="connsiteY3"/>
              </a:cxn>
            </a:cxnLst>
            <a:rect l="l" t="t" r="r" b="b"/>
            <a:pathLst>
              <a:path w="993913" h="835167">
                <a:moveTo>
                  <a:pt x="0" y="132801"/>
                </a:moveTo>
                <a:cubicBezTo>
                  <a:pt x="301487" y="34514"/>
                  <a:pt x="602974" y="-63773"/>
                  <a:pt x="768626" y="53288"/>
                </a:cubicBezTo>
                <a:cubicBezTo>
                  <a:pt x="934278" y="170349"/>
                  <a:pt x="993913" y="835167"/>
                  <a:pt x="993913" y="835167"/>
                </a:cubicBezTo>
                <a:lnTo>
                  <a:pt x="993913" y="8351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4989444" y="3716956"/>
            <a:ext cx="993913" cy="835167"/>
          </a:xfrm>
          <a:custGeom>
            <a:avLst/>
            <a:gdLst>
              <a:gd name="connsiteX0" fmla="*/ 0 w 993913"/>
              <a:gd name="connsiteY0" fmla="*/ 132801 h 835167"/>
              <a:gd name="connsiteX1" fmla="*/ 768626 w 993913"/>
              <a:gd name="connsiteY1" fmla="*/ 53288 h 835167"/>
              <a:gd name="connsiteX2" fmla="*/ 993913 w 993913"/>
              <a:gd name="connsiteY2" fmla="*/ 835167 h 835167"/>
              <a:gd name="connsiteX3" fmla="*/ 993913 w 993913"/>
              <a:gd name="connsiteY3" fmla="*/ 835167 h 835167"/>
            </a:gdLst>
            <a:ahLst/>
            <a:cxnLst>
              <a:cxn ang="0">
                <a:pos x="connsiteX0" y="connsiteY0"/>
              </a:cxn>
              <a:cxn ang="0">
                <a:pos x="connsiteX1" y="connsiteY1"/>
              </a:cxn>
              <a:cxn ang="0">
                <a:pos x="connsiteX2" y="connsiteY2"/>
              </a:cxn>
              <a:cxn ang="0">
                <a:pos x="connsiteX3" y="connsiteY3"/>
              </a:cxn>
            </a:cxnLst>
            <a:rect l="l" t="t" r="r" b="b"/>
            <a:pathLst>
              <a:path w="993913" h="835167">
                <a:moveTo>
                  <a:pt x="0" y="132801"/>
                </a:moveTo>
                <a:cubicBezTo>
                  <a:pt x="301487" y="34514"/>
                  <a:pt x="602974" y="-63773"/>
                  <a:pt x="768626" y="53288"/>
                </a:cubicBezTo>
                <a:cubicBezTo>
                  <a:pt x="934278" y="170349"/>
                  <a:pt x="993913" y="835167"/>
                  <a:pt x="993913" y="835167"/>
                </a:cubicBezTo>
                <a:lnTo>
                  <a:pt x="993913" y="83516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3843130" y="2358323"/>
            <a:ext cx="2834939" cy="2266686"/>
          </a:xfrm>
          <a:custGeom>
            <a:avLst/>
            <a:gdLst>
              <a:gd name="connsiteX0" fmla="*/ 0 w 2834939"/>
              <a:gd name="connsiteY0" fmla="*/ 782442 h 2266686"/>
              <a:gd name="connsiteX1" fmla="*/ 1417983 w 2834939"/>
              <a:gd name="connsiteY1" fmla="*/ 564 h 2266686"/>
              <a:gd name="connsiteX2" fmla="*/ 2796209 w 2834939"/>
              <a:gd name="connsiteY2" fmla="*/ 888460 h 2266686"/>
              <a:gd name="connsiteX3" fmla="*/ 2319131 w 2834939"/>
              <a:gd name="connsiteY3" fmla="*/ 2266686 h 2266686"/>
            </a:gdLst>
            <a:ahLst/>
            <a:cxnLst>
              <a:cxn ang="0">
                <a:pos x="connsiteX0" y="connsiteY0"/>
              </a:cxn>
              <a:cxn ang="0">
                <a:pos x="connsiteX1" y="connsiteY1"/>
              </a:cxn>
              <a:cxn ang="0">
                <a:pos x="connsiteX2" y="connsiteY2"/>
              </a:cxn>
              <a:cxn ang="0">
                <a:pos x="connsiteX3" y="connsiteY3"/>
              </a:cxn>
            </a:cxnLst>
            <a:rect l="l" t="t" r="r" b="b"/>
            <a:pathLst>
              <a:path w="2834939" h="2266686">
                <a:moveTo>
                  <a:pt x="0" y="782442"/>
                </a:moveTo>
                <a:cubicBezTo>
                  <a:pt x="475974" y="382668"/>
                  <a:pt x="951948" y="-17106"/>
                  <a:pt x="1417983" y="564"/>
                </a:cubicBezTo>
                <a:cubicBezTo>
                  <a:pt x="1884018" y="18234"/>
                  <a:pt x="2646018" y="510773"/>
                  <a:pt x="2796209" y="888460"/>
                </a:cubicBezTo>
                <a:cubicBezTo>
                  <a:pt x="2946400" y="1266147"/>
                  <a:pt x="2632765" y="1766416"/>
                  <a:pt x="2319131" y="22666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650435" y="6029740"/>
            <a:ext cx="3698448" cy="646331"/>
          </a:xfrm>
          <a:prstGeom prst="rect">
            <a:avLst/>
          </a:prstGeom>
          <a:noFill/>
        </p:spPr>
        <p:txBody>
          <a:bodyPr wrap="none" rtlCol="0">
            <a:spAutoFit/>
          </a:bodyPr>
          <a:lstStyle/>
          <a:p>
            <a:r>
              <a:rPr kumimoji="1" lang="ja-JP" altLang="en-US" dirty="0" smtClean="0"/>
              <a:t>対角ブロック ＝ </a:t>
            </a:r>
            <a:r>
              <a:rPr kumimoji="1" lang="en-US" altLang="ja-JP" dirty="0" smtClean="0"/>
              <a:t>M</a:t>
            </a:r>
            <a:r>
              <a:rPr kumimoji="1" lang="ja-JP" altLang="en-US" dirty="0" smtClean="0"/>
              <a:t>理論における膜</a:t>
            </a:r>
            <a:endParaRPr kumimoji="1" lang="en-US" altLang="ja-JP" dirty="0" smtClean="0"/>
          </a:p>
          <a:p>
            <a:r>
              <a:rPr lang="ja-JP" altLang="en-US" dirty="0" smtClean="0"/>
              <a:t>非対角ブロック </a:t>
            </a:r>
            <a:r>
              <a:rPr lang="ja-JP" altLang="en-US" dirty="0"/>
              <a:t>＝</a:t>
            </a:r>
            <a:r>
              <a:rPr lang="en-US" altLang="ja-JP" dirty="0" smtClean="0"/>
              <a:t> </a:t>
            </a:r>
            <a:r>
              <a:rPr lang="ja-JP" altLang="en-US" dirty="0" smtClean="0"/>
              <a:t>相互作用</a:t>
            </a:r>
            <a:endParaRPr kumimoji="1" lang="ja-JP" altLang="en-US" dirty="0"/>
          </a:p>
        </p:txBody>
      </p:sp>
      <p:pic>
        <p:nvPicPr>
          <p:cNvPr id="17" name="図 1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701183" y="5163930"/>
            <a:ext cx="224790" cy="180975"/>
          </a:xfrm>
          <a:prstGeom prst="rect">
            <a:avLst/>
          </a:prstGeom>
        </p:spPr>
      </p:pic>
      <p:sp>
        <p:nvSpPr>
          <p:cNvPr id="9" name="円/楕円 8"/>
          <p:cNvSpPr/>
          <p:nvPr/>
        </p:nvSpPr>
        <p:spPr>
          <a:xfrm>
            <a:off x="5705062" y="4472608"/>
            <a:ext cx="543339" cy="5433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630441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BMN</a:t>
            </a:r>
            <a:r>
              <a:rPr kumimoji="1" lang="ja-JP" altLang="en-US" dirty="0" smtClean="0"/>
              <a:t>行列模型</a:t>
            </a:r>
            <a:endParaRPr kumimoji="1" lang="ja-JP" altLang="en-US" dirty="0"/>
          </a:p>
        </p:txBody>
      </p:sp>
      <p:sp>
        <p:nvSpPr>
          <p:cNvPr id="4" name="テキスト ボックス 3"/>
          <p:cNvSpPr txBox="1"/>
          <p:nvPr/>
        </p:nvSpPr>
        <p:spPr>
          <a:xfrm>
            <a:off x="424070" y="1789044"/>
            <a:ext cx="7931980" cy="646331"/>
          </a:xfrm>
          <a:prstGeom prst="rect">
            <a:avLst/>
          </a:prstGeom>
          <a:noFill/>
        </p:spPr>
        <p:txBody>
          <a:bodyPr wrap="none" rtlCol="0">
            <a:spAutoFit/>
          </a:bodyPr>
          <a:lstStyle/>
          <a:p>
            <a:r>
              <a:rPr kumimoji="1" lang="ja-JP" altLang="en-US" dirty="0" smtClean="0"/>
              <a:t>膜の住んでいる時空が平坦ではなく、</a:t>
            </a:r>
            <a:r>
              <a:rPr kumimoji="1" lang="en-US" altLang="ja-JP" dirty="0" smtClean="0"/>
              <a:t>pp-wave</a:t>
            </a:r>
            <a:r>
              <a:rPr kumimoji="1" lang="ja-JP" altLang="en-US" dirty="0" smtClean="0"/>
              <a:t>時空と呼ばれる少し曲がった</a:t>
            </a:r>
            <a:endParaRPr kumimoji="1" lang="en-US" altLang="ja-JP" dirty="0" smtClean="0"/>
          </a:p>
          <a:p>
            <a:r>
              <a:rPr lang="ja-JP" altLang="en-US" dirty="0" smtClean="0"/>
              <a:t>時空の場合にも、同様の手続きを経て行列模型を得ることが出来る。</a:t>
            </a:r>
            <a:endParaRPr kumimoji="1" lang="ja-JP" altLang="en-US" dirty="0"/>
          </a:p>
        </p:txBody>
      </p:sp>
      <p:sp>
        <p:nvSpPr>
          <p:cNvPr id="6" name="右中かっこ 5"/>
          <p:cNvSpPr/>
          <p:nvPr/>
        </p:nvSpPr>
        <p:spPr>
          <a:xfrm rot="5400000">
            <a:off x="2663685" y="2173359"/>
            <a:ext cx="119271" cy="266368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10" name="図 9"/>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52178" y="2685774"/>
            <a:ext cx="8143875" cy="779145"/>
          </a:xfrm>
          <a:prstGeom prst="rect">
            <a:avLst/>
          </a:prstGeom>
        </p:spPr>
      </p:pic>
      <p:sp>
        <p:nvSpPr>
          <p:cNvPr id="7" name="テキスト ボックス 6"/>
          <p:cNvSpPr txBox="1"/>
          <p:nvPr/>
        </p:nvSpPr>
        <p:spPr>
          <a:xfrm>
            <a:off x="2107096" y="3737113"/>
            <a:ext cx="1494320" cy="369332"/>
          </a:xfrm>
          <a:prstGeom prst="rect">
            <a:avLst/>
          </a:prstGeom>
          <a:noFill/>
        </p:spPr>
        <p:txBody>
          <a:bodyPr wrap="none" rtlCol="0">
            <a:spAutoFit/>
          </a:bodyPr>
          <a:lstStyle/>
          <a:p>
            <a:r>
              <a:rPr kumimoji="1" lang="ja-JP" altLang="en-US" dirty="0" smtClean="0"/>
              <a:t>平坦な</a:t>
            </a:r>
            <a:r>
              <a:rPr kumimoji="1" lang="en-US" altLang="ja-JP" dirty="0" smtClean="0"/>
              <a:t>metric</a:t>
            </a:r>
            <a:endParaRPr kumimoji="1" lang="ja-JP" altLang="en-US" dirty="0"/>
          </a:p>
        </p:txBody>
      </p:sp>
      <p:pic>
        <p:nvPicPr>
          <p:cNvPr id="9" name="図 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538919" y="4951895"/>
            <a:ext cx="7724999" cy="481495"/>
          </a:xfrm>
          <a:prstGeom prst="rect">
            <a:avLst/>
          </a:prstGeom>
        </p:spPr>
      </p:pic>
      <p:sp>
        <p:nvSpPr>
          <p:cNvPr id="11" name="テキスト ボックス 10"/>
          <p:cNvSpPr txBox="1"/>
          <p:nvPr/>
        </p:nvSpPr>
        <p:spPr>
          <a:xfrm>
            <a:off x="477078" y="4359965"/>
            <a:ext cx="7109639" cy="369332"/>
          </a:xfrm>
          <a:prstGeom prst="rect">
            <a:avLst/>
          </a:prstGeom>
          <a:noFill/>
        </p:spPr>
        <p:txBody>
          <a:bodyPr wrap="none" rtlCol="0">
            <a:spAutoFit/>
          </a:bodyPr>
          <a:lstStyle/>
          <a:p>
            <a:r>
              <a:rPr kumimoji="1" lang="ja-JP" altLang="en-US" dirty="0" smtClean="0"/>
              <a:t>この背景時空で同様の議論をすると、ＢＭＮ行列模型が得られる。</a:t>
            </a:r>
            <a:endParaRPr kumimoji="1" lang="ja-JP" altLang="en-US" dirty="0"/>
          </a:p>
        </p:txBody>
      </p:sp>
      <p:sp>
        <p:nvSpPr>
          <p:cNvPr id="12" name="テキスト ボックス 11"/>
          <p:cNvSpPr txBox="1"/>
          <p:nvPr/>
        </p:nvSpPr>
        <p:spPr>
          <a:xfrm>
            <a:off x="7050156" y="5579165"/>
            <a:ext cx="1104790" cy="369332"/>
          </a:xfrm>
          <a:prstGeom prst="rect">
            <a:avLst/>
          </a:prstGeom>
          <a:noFill/>
        </p:spPr>
        <p:txBody>
          <a:bodyPr wrap="none" rtlCol="0">
            <a:spAutoFit/>
          </a:bodyPr>
          <a:lstStyle/>
          <a:p>
            <a:r>
              <a:rPr kumimoji="1" lang="en-US" altLang="ja-JP" dirty="0" smtClean="0"/>
              <a:t>+ fermion</a:t>
            </a:r>
            <a:endParaRPr kumimoji="1" lang="ja-JP" altLang="en-US" dirty="0"/>
          </a:p>
        </p:txBody>
      </p:sp>
      <p:sp>
        <p:nvSpPr>
          <p:cNvPr id="13" name="テキスト ボックス 12"/>
          <p:cNvSpPr txBox="1"/>
          <p:nvPr/>
        </p:nvSpPr>
        <p:spPr>
          <a:xfrm>
            <a:off x="490330" y="5963478"/>
            <a:ext cx="5493812" cy="369332"/>
          </a:xfrm>
          <a:prstGeom prst="rect">
            <a:avLst/>
          </a:prstGeom>
          <a:noFill/>
        </p:spPr>
        <p:txBody>
          <a:bodyPr wrap="none" rtlCol="0">
            <a:spAutoFit/>
          </a:bodyPr>
          <a:lstStyle/>
          <a:p>
            <a:r>
              <a:rPr lang="ja-JP" altLang="en-US" dirty="0"/>
              <a:t>質量</a:t>
            </a:r>
            <a:r>
              <a:rPr lang="ja-JP" altLang="en-US" dirty="0" smtClean="0"/>
              <a:t>項があるおかげで数値的にも扱いやすいはず。</a:t>
            </a:r>
            <a:endParaRPr kumimoji="1" lang="ja-JP" altLang="en-US" dirty="0"/>
          </a:p>
        </p:txBody>
      </p:sp>
      <p:sp>
        <p:nvSpPr>
          <p:cNvPr id="14" name="テキスト ボックス 13"/>
          <p:cNvSpPr txBox="1"/>
          <p:nvPr/>
        </p:nvSpPr>
        <p:spPr>
          <a:xfrm>
            <a:off x="5821937" y="6488668"/>
            <a:ext cx="3322063" cy="369332"/>
          </a:xfrm>
          <a:prstGeom prst="rect">
            <a:avLst/>
          </a:prstGeom>
          <a:noFill/>
        </p:spPr>
        <p:txBody>
          <a:bodyPr wrap="none" rtlCol="0">
            <a:spAutoFit/>
          </a:bodyPr>
          <a:lstStyle/>
          <a:p>
            <a:r>
              <a:rPr kumimoji="1" lang="en-US" altLang="ja-JP" dirty="0" smtClean="0"/>
              <a:t>[</a:t>
            </a:r>
            <a:r>
              <a:rPr kumimoji="1" lang="en-US" altLang="ja-JP" dirty="0" err="1" smtClean="0"/>
              <a:t>Berenstein-Maldacena-Nastase</a:t>
            </a:r>
            <a:r>
              <a:rPr kumimoji="1" lang="en-US" altLang="ja-JP" dirty="0" smtClean="0"/>
              <a:t>]</a:t>
            </a:r>
            <a:endParaRPr kumimoji="1" lang="ja-JP" altLang="en-US" dirty="0"/>
          </a:p>
        </p:txBody>
      </p:sp>
      <p:sp>
        <p:nvSpPr>
          <p:cNvPr id="15" name="右中かっこ 14"/>
          <p:cNvSpPr/>
          <p:nvPr/>
        </p:nvSpPr>
        <p:spPr>
          <a:xfrm rot="5400000">
            <a:off x="6506817" y="1590261"/>
            <a:ext cx="178902" cy="414130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6235148" y="3796748"/>
            <a:ext cx="646331" cy="369332"/>
          </a:xfrm>
          <a:prstGeom prst="rect">
            <a:avLst/>
          </a:prstGeom>
          <a:noFill/>
        </p:spPr>
        <p:txBody>
          <a:bodyPr wrap="none" rtlCol="0">
            <a:spAutoFit/>
          </a:bodyPr>
          <a:lstStyle/>
          <a:p>
            <a:r>
              <a:rPr kumimoji="1" lang="ja-JP" altLang="en-US" dirty="0" smtClean="0"/>
              <a:t>変形</a:t>
            </a:r>
            <a:endParaRPr kumimoji="1" lang="ja-JP" altLang="en-US" dirty="0"/>
          </a:p>
        </p:txBody>
      </p:sp>
    </p:spTree>
    <p:extLst>
      <p:ext uri="{BB962C8B-B14F-4D97-AF65-F5344CB8AC3E}">
        <p14:creationId xmlns:p14="http://schemas.microsoft.com/office/powerpoint/2010/main" val="6550615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IIB</a:t>
            </a:r>
            <a:r>
              <a:rPr kumimoji="1" lang="ja-JP" altLang="en-US" dirty="0" smtClean="0"/>
              <a:t>型行列模型</a:t>
            </a:r>
            <a:endParaRPr kumimoji="1" lang="ja-JP" altLang="en-US" dirty="0"/>
          </a:p>
        </p:txBody>
      </p:sp>
      <p:sp>
        <p:nvSpPr>
          <p:cNvPr id="4" name="テキスト ボックス 3"/>
          <p:cNvSpPr txBox="1"/>
          <p:nvPr/>
        </p:nvSpPr>
        <p:spPr>
          <a:xfrm>
            <a:off x="357809" y="1815547"/>
            <a:ext cx="5724644" cy="369332"/>
          </a:xfrm>
          <a:prstGeom prst="rect">
            <a:avLst/>
          </a:prstGeom>
          <a:noFill/>
        </p:spPr>
        <p:txBody>
          <a:bodyPr wrap="none" rtlCol="0">
            <a:spAutoFit/>
          </a:bodyPr>
          <a:lstStyle/>
          <a:p>
            <a:r>
              <a:rPr kumimoji="1" lang="ja-JP" altLang="en-US" dirty="0" smtClean="0"/>
              <a:t>行列正則化は、膜だけでなく弦理論にも適用できる。</a:t>
            </a:r>
            <a:endParaRPr kumimoji="1" lang="ja-JP" altLang="en-US" dirty="0"/>
          </a:p>
        </p:txBody>
      </p:sp>
      <p:sp>
        <p:nvSpPr>
          <p:cNvPr id="3" name="テキスト ボックス 2"/>
          <p:cNvSpPr txBox="1"/>
          <p:nvPr/>
        </p:nvSpPr>
        <p:spPr>
          <a:xfrm>
            <a:off x="675861" y="2451653"/>
            <a:ext cx="4588115" cy="369332"/>
          </a:xfrm>
          <a:prstGeom prst="rect">
            <a:avLst/>
          </a:prstGeom>
          <a:noFill/>
        </p:spPr>
        <p:txBody>
          <a:bodyPr wrap="none" rtlCol="0">
            <a:spAutoFit/>
          </a:bodyPr>
          <a:lstStyle/>
          <a:p>
            <a:r>
              <a:rPr kumimoji="1" lang="ja-JP" altLang="en-US" dirty="0" smtClean="0"/>
              <a:t>シルトゲージで書いた</a:t>
            </a:r>
            <a:r>
              <a:rPr kumimoji="1" lang="en-US" altLang="ja-JP" dirty="0" smtClean="0"/>
              <a:t>IIB</a:t>
            </a:r>
            <a:r>
              <a:rPr kumimoji="1" lang="ja-JP" altLang="en-US" dirty="0" smtClean="0"/>
              <a:t>型超弦理論の作用</a:t>
            </a:r>
            <a:endParaRPr kumimoji="1" lang="ja-JP" altLang="en-US" dirty="0"/>
          </a:p>
        </p:txBody>
      </p:sp>
      <p:pic>
        <p:nvPicPr>
          <p:cNvPr id="5" name="図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546088" y="3070090"/>
            <a:ext cx="4665345" cy="609600"/>
          </a:xfrm>
          <a:prstGeom prst="rect">
            <a:avLst/>
          </a:prstGeom>
        </p:spPr>
      </p:pic>
      <p:pic>
        <p:nvPicPr>
          <p:cNvPr id="6" name="図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698487" y="4534454"/>
            <a:ext cx="4293870" cy="609600"/>
          </a:xfrm>
          <a:prstGeom prst="rect">
            <a:avLst/>
          </a:prstGeom>
        </p:spPr>
      </p:pic>
      <p:sp>
        <p:nvSpPr>
          <p:cNvPr id="9" name="テキスト ボックス 8"/>
          <p:cNvSpPr txBox="1"/>
          <p:nvPr/>
        </p:nvSpPr>
        <p:spPr>
          <a:xfrm>
            <a:off x="662609" y="4028662"/>
            <a:ext cx="3111749" cy="369332"/>
          </a:xfrm>
          <a:prstGeom prst="rect">
            <a:avLst/>
          </a:prstGeom>
          <a:noFill/>
        </p:spPr>
        <p:txBody>
          <a:bodyPr wrap="none" rtlCol="0">
            <a:spAutoFit/>
          </a:bodyPr>
          <a:lstStyle/>
          <a:p>
            <a:r>
              <a:rPr kumimoji="1" lang="en-US" altLang="ja-JP" dirty="0" smtClean="0"/>
              <a:t>IIB</a:t>
            </a:r>
            <a:r>
              <a:rPr kumimoji="1" lang="ja-JP" altLang="en-US" dirty="0" smtClean="0"/>
              <a:t>型行列模型</a:t>
            </a:r>
            <a:r>
              <a:rPr kumimoji="1" lang="en-US" altLang="ja-JP" dirty="0" smtClean="0"/>
              <a:t>(IKKT</a:t>
            </a:r>
            <a:r>
              <a:rPr kumimoji="1" lang="ja-JP" altLang="en-US" dirty="0" smtClean="0"/>
              <a:t>行列模型</a:t>
            </a:r>
            <a:r>
              <a:rPr kumimoji="1" lang="en-US" altLang="ja-JP" dirty="0" smtClean="0"/>
              <a:t>)</a:t>
            </a:r>
            <a:endParaRPr kumimoji="1" lang="ja-JP" altLang="en-US" dirty="0"/>
          </a:p>
        </p:txBody>
      </p:sp>
      <p:sp>
        <p:nvSpPr>
          <p:cNvPr id="10" name="テキスト ボックス 9"/>
          <p:cNvSpPr txBox="1"/>
          <p:nvPr/>
        </p:nvSpPr>
        <p:spPr>
          <a:xfrm>
            <a:off x="371061" y="5433391"/>
            <a:ext cx="8263801" cy="646331"/>
          </a:xfrm>
          <a:prstGeom prst="rect">
            <a:avLst/>
          </a:prstGeom>
          <a:noFill/>
        </p:spPr>
        <p:txBody>
          <a:bodyPr wrap="none" rtlCol="0">
            <a:spAutoFit/>
          </a:bodyPr>
          <a:lstStyle/>
          <a:p>
            <a:r>
              <a:rPr kumimoji="1" lang="en-US" altLang="ja-JP" dirty="0" smtClean="0"/>
              <a:t>BFSS</a:t>
            </a:r>
            <a:r>
              <a:rPr kumimoji="1" lang="ja-JP" altLang="en-US" dirty="0" smtClean="0"/>
              <a:t>模型と同様、これは</a:t>
            </a:r>
            <a:r>
              <a:rPr kumimoji="1" lang="en-US" altLang="ja-JP" dirty="0" smtClean="0"/>
              <a:t>IIB</a:t>
            </a:r>
            <a:r>
              <a:rPr kumimoji="1" lang="ja-JP" altLang="en-US" dirty="0" smtClean="0"/>
              <a:t>弦の第二量子化を実現していると予想されている。</a:t>
            </a:r>
            <a:endParaRPr kumimoji="1" lang="en-US" altLang="ja-JP" dirty="0" smtClean="0"/>
          </a:p>
          <a:p>
            <a:r>
              <a:rPr lang="ja-JP" altLang="en-US" dirty="0" smtClean="0"/>
              <a:t>低エネルギーでは、超重力理論から計算される相互作用を再現できる。</a:t>
            </a:r>
            <a:endParaRPr kumimoji="1" lang="ja-JP" altLang="en-US" dirty="0"/>
          </a:p>
        </p:txBody>
      </p:sp>
      <p:sp>
        <p:nvSpPr>
          <p:cNvPr id="11" name="テキスト ボックス 10"/>
          <p:cNvSpPr txBox="1"/>
          <p:nvPr/>
        </p:nvSpPr>
        <p:spPr>
          <a:xfrm>
            <a:off x="5406885" y="6488668"/>
            <a:ext cx="3686971" cy="369332"/>
          </a:xfrm>
          <a:prstGeom prst="rect">
            <a:avLst/>
          </a:prstGeom>
          <a:noFill/>
        </p:spPr>
        <p:txBody>
          <a:bodyPr wrap="none" rtlCol="0">
            <a:spAutoFit/>
          </a:bodyPr>
          <a:lstStyle/>
          <a:p>
            <a:r>
              <a:rPr kumimoji="1" lang="en-US" altLang="ja-JP" dirty="0" smtClean="0"/>
              <a:t>[</a:t>
            </a:r>
            <a:r>
              <a:rPr kumimoji="1" lang="en-US" altLang="ja-JP" dirty="0" err="1" smtClean="0"/>
              <a:t>Ishibashi</a:t>
            </a:r>
            <a:r>
              <a:rPr kumimoji="1" lang="en-US" altLang="ja-JP" dirty="0" smtClean="0"/>
              <a:t>-Kawai-Kitazawa-Tsuchiya]</a:t>
            </a:r>
            <a:endParaRPr kumimoji="1" lang="ja-JP" altLang="en-US" dirty="0"/>
          </a:p>
        </p:txBody>
      </p:sp>
    </p:spTree>
    <p:extLst>
      <p:ext uri="{BB962C8B-B14F-4D97-AF65-F5344CB8AC3E}">
        <p14:creationId xmlns:p14="http://schemas.microsoft.com/office/powerpoint/2010/main" val="17684157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行列模型のまとめ</a:t>
            </a:r>
            <a:endParaRPr kumimoji="1" lang="ja-JP" altLang="en-US" dirty="0"/>
          </a:p>
        </p:txBody>
      </p:sp>
      <p:sp>
        <p:nvSpPr>
          <p:cNvPr id="7" name="テキスト ボックス 6"/>
          <p:cNvSpPr txBox="1"/>
          <p:nvPr/>
        </p:nvSpPr>
        <p:spPr>
          <a:xfrm>
            <a:off x="185531" y="4174435"/>
            <a:ext cx="8816837" cy="646331"/>
          </a:xfrm>
          <a:prstGeom prst="rect">
            <a:avLst/>
          </a:prstGeom>
          <a:noFill/>
        </p:spPr>
        <p:txBody>
          <a:bodyPr wrap="none" rtlCol="0">
            <a:spAutoFit/>
          </a:bodyPr>
          <a:lstStyle/>
          <a:p>
            <a:r>
              <a:rPr kumimoji="1" lang="ja-JP" altLang="en-US" dirty="0" smtClean="0"/>
              <a:t>・ </a:t>
            </a:r>
            <a:r>
              <a:rPr lang="en-US" altLang="ja-JP" dirty="0" smtClean="0"/>
              <a:t>BFSS</a:t>
            </a:r>
            <a:r>
              <a:rPr lang="ja-JP" altLang="en-US" dirty="0" smtClean="0"/>
              <a:t>はこの模型が第二量子化（多体系）を記述していると予想し、低エネルギー</a:t>
            </a:r>
            <a:endParaRPr lang="en-US" altLang="ja-JP" dirty="0" smtClean="0"/>
          </a:p>
          <a:p>
            <a:r>
              <a:rPr kumimoji="1" lang="ja-JP" altLang="en-US" dirty="0"/>
              <a:t>　</a:t>
            </a:r>
            <a:r>
              <a:rPr kumimoji="1" lang="ja-JP" altLang="en-US" dirty="0" smtClean="0"/>
              <a:t>での重力相互作用を、行列模型から導出した。</a:t>
            </a:r>
            <a:endParaRPr kumimoji="1" lang="en-US" altLang="ja-JP" dirty="0" smtClean="0"/>
          </a:p>
        </p:txBody>
      </p:sp>
      <p:sp>
        <p:nvSpPr>
          <p:cNvPr id="9" name="テキスト ボックス 8"/>
          <p:cNvSpPr txBox="1"/>
          <p:nvPr/>
        </p:nvSpPr>
        <p:spPr>
          <a:xfrm>
            <a:off x="185530" y="3511826"/>
            <a:ext cx="8541121" cy="646331"/>
          </a:xfrm>
          <a:prstGeom prst="rect">
            <a:avLst/>
          </a:prstGeom>
          <a:noFill/>
        </p:spPr>
        <p:txBody>
          <a:bodyPr wrap="none" rtlCol="0">
            <a:spAutoFit/>
          </a:bodyPr>
          <a:lstStyle/>
          <a:p>
            <a:r>
              <a:rPr kumimoji="1" lang="ja-JP" altLang="en-US" dirty="0" smtClean="0"/>
              <a:t>・ しかし、超対称性を持つ理論の場合は膜の不安定性が存在し、行列模型を膜の</a:t>
            </a:r>
            <a:endParaRPr kumimoji="1" lang="en-US" altLang="ja-JP" dirty="0" smtClean="0"/>
          </a:p>
          <a:p>
            <a:r>
              <a:rPr lang="ja-JP" altLang="en-US" dirty="0"/>
              <a:t>　</a:t>
            </a:r>
            <a:r>
              <a:rPr kumimoji="1" lang="ja-JP" altLang="en-US" dirty="0" smtClean="0"/>
              <a:t>第１量子</a:t>
            </a:r>
            <a:r>
              <a:rPr lang="ja-JP" altLang="en-US" dirty="0" smtClean="0"/>
              <a:t>化の理論として解釈できない。</a:t>
            </a:r>
            <a:endParaRPr kumimoji="1" lang="ja-JP" altLang="en-US" dirty="0"/>
          </a:p>
        </p:txBody>
      </p:sp>
      <p:sp>
        <p:nvSpPr>
          <p:cNvPr id="12" name="テキスト ボックス 11"/>
          <p:cNvSpPr txBox="1"/>
          <p:nvPr/>
        </p:nvSpPr>
        <p:spPr>
          <a:xfrm>
            <a:off x="198784" y="2849217"/>
            <a:ext cx="9047670" cy="646331"/>
          </a:xfrm>
          <a:prstGeom prst="rect">
            <a:avLst/>
          </a:prstGeom>
          <a:noFill/>
        </p:spPr>
        <p:txBody>
          <a:bodyPr wrap="none" rtlCol="0">
            <a:spAutoFit/>
          </a:bodyPr>
          <a:lstStyle/>
          <a:p>
            <a:r>
              <a:rPr kumimoji="1" lang="ja-JP" altLang="en-US" dirty="0" smtClean="0"/>
              <a:t>・ 歴史的には、</a:t>
            </a:r>
            <a:r>
              <a:rPr kumimoji="1" lang="en-US" altLang="ja-JP" dirty="0" smtClean="0"/>
              <a:t>BFSS</a:t>
            </a:r>
            <a:r>
              <a:rPr kumimoji="1" lang="ja-JP" altLang="en-US" dirty="0" smtClean="0"/>
              <a:t>行列模型の作用の形は、膜１体の作用に行列正則化を適用する　</a:t>
            </a:r>
            <a:endParaRPr kumimoji="1" lang="en-US" altLang="ja-JP" dirty="0" smtClean="0"/>
          </a:p>
          <a:p>
            <a:r>
              <a:rPr lang="ja-JP" altLang="en-US" dirty="0"/>
              <a:t>　ことに</a:t>
            </a:r>
            <a:r>
              <a:rPr lang="ja-JP" altLang="en-US" dirty="0" smtClean="0"/>
              <a:t>より導かれた</a:t>
            </a:r>
            <a:endParaRPr kumimoji="1" lang="ja-JP" altLang="en-US" dirty="0"/>
          </a:p>
        </p:txBody>
      </p:sp>
      <p:sp>
        <p:nvSpPr>
          <p:cNvPr id="13" name="テキスト ボックス 12"/>
          <p:cNvSpPr txBox="1"/>
          <p:nvPr/>
        </p:nvSpPr>
        <p:spPr>
          <a:xfrm>
            <a:off x="265043" y="5486400"/>
            <a:ext cx="8483413" cy="646331"/>
          </a:xfrm>
          <a:prstGeom prst="rect">
            <a:avLst/>
          </a:prstGeom>
          <a:noFill/>
        </p:spPr>
        <p:txBody>
          <a:bodyPr wrap="none" rtlCol="0">
            <a:spAutoFit/>
          </a:bodyPr>
          <a:lstStyle/>
          <a:p>
            <a:r>
              <a:rPr lang="ja-JP" altLang="en-US" dirty="0" smtClean="0"/>
              <a:t>・ </a:t>
            </a:r>
            <a:r>
              <a:rPr lang="en-US" altLang="ja-JP" dirty="0" smtClean="0"/>
              <a:t>BMN</a:t>
            </a:r>
            <a:r>
              <a:rPr lang="ja-JP" altLang="en-US" dirty="0" smtClean="0"/>
              <a:t>により</a:t>
            </a:r>
            <a:r>
              <a:rPr lang="en-US" altLang="ja-JP" dirty="0" smtClean="0"/>
              <a:t>pp-wave</a:t>
            </a:r>
            <a:r>
              <a:rPr lang="ja-JP" altLang="en-US" dirty="0" smtClean="0"/>
              <a:t>時空上の膜の理論、</a:t>
            </a:r>
            <a:r>
              <a:rPr kumimoji="1" lang="en-US" altLang="ja-JP" dirty="0" smtClean="0"/>
              <a:t>IKKT</a:t>
            </a:r>
            <a:r>
              <a:rPr kumimoji="1" lang="ja-JP" altLang="en-US" dirty="0" smtClean="0"/>
              <a:t>により</a:t>
            </a:r>
            <a:r>
              <a:rPr lang="en-US" altLang="ja-JP" dirty="0" smtClean="0"/>
              <a:t>IIB</a:t>
            </a:r>
            <a:r>
              <a:rPr lang="ja-JP" altLang="en-US" dirty="0" smtClean="0"/>
              <a:t>型超弦理論に行列正則化</a:t>
            </a:r>
            <a:endParaRPr lang="en-US" altLang="ja-JP" dirty="0" smtClean="0"/>
          </a:p>
          <a:p>
            <a:r>
              <a:rPr kumimoji="1" lang="ja-JP" altLang="en-US" dirty="0"/>
              <a:t>　</a:t>
            </a:r>
            <a:r>
              <a:rPr kumimoji="1" lang="ja-JP" altLang="en-US" dirty="0" smtClean="0"/>
              <a:t>が適用され、対応する行列模型が得られている。</a:t>
            </a:r>
            <a:endParaRPr kumimoji="1" lang="ja-JP" altLang="en-US" dirty="0"/>
          </a:p>
        </p:txBody>
      </p:sp>
      <p:sp>
        <p:nvSpPr>
          <p:cNvPr id="14" name="テキスト ボックス 13"/>
          <p:cNvSpPr txBox="1"/>
          <p:nvPr/>
        </p:nvSpPr>
        <p:spPr>
          <a:xfrm>
            <a:off x="5406887" y="4638261"/>
            <a:ext cx="3462807" cy="369332"/>
          </a:xfrm>
          <a:prstGeom prst="rect">
            <a:avLst/>
          </a:prstGeom>
          <a:noFill/>
        </p:spPr>
        <p:txBody>
          <a:bodyPr wrap="none" rtlCol="0">
            <a:spAutoFit/>
          </a:bodyPr>
          <a:lstStyle/>
          <a:p>
            <a:r>
              <a:rPr lang="en-US" altLang="ja-JP" dirty="0">
                <a:solidFill>
                  <a:srgbClr val="FF0000"/>
                </a:solidFill>
              </a:rPr>
              <a:t> </a:t>
            </a:r>
            <a:r>
              <a:rPr lang="ja-JP" altLang="en-US" dirty="0" smtClean="0">
                <a:solidFill>
                  <a:srgbClr val="FF0000"/>
                </a:solidFill>
              </a:rPr>
              <a:t>行列模型　＝　</a:t>
            </a:r>
            <a:r>
              <a:rPr lang="ja-JP" altLang="en-US" dirty="0">
                <a:solidFill>
                  <a:srgbClr val="FF0000"/>
                </a:solidFill>
              </a:rPr>
              <a:t>膜</a:t>
            </a:r>
            <a:r>
              <a:rPr lang="ja-JP" altLang="en-US" dirty="0" smtClean="0">
                <a:solidFill>
                  <a:srgbClr val="FF0000"/>
                </a:solidFill>
              </a:rPr>
              <a:t>の場の理論？</a:t>
            </a:r>
            <a:endParaRPr kumimoji="1" lang="ja-JP" altLang="en-US" dirty="0"/>
          </a:p>
        </p:txBody>
      </p:sp>
      <p:pic>
        <p:nvPicPr>
          <p:cNvPr id="11" name="図 10"/>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042506" y="1864144"/>
            <a:ext cx="6896100" cy="609600"/>
          </a:xfrm>
          <a:prstGeom prst="rect">
            <a:avLst/>
          </a:prstGeom>
        </p:spPr>
      </p:pic>
    </p:spTree>
    <p:extLst>
      <p:ext uri="{BB962C8B-B14F-4D97-AF65-F5344CB8AC3E}">
        <p14:creationId xmlns:p14="http://schemas.microsoft.com/office/powerpoint/2010/main" val="328864666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行列模型の利点</a:t>
            </a:r>
            <a:endParaRPr kumimoji="1" lang="ja-JP" altLang="en-US" dirty="0"/>
          </a:p>
        </p:txBody>
      </p:sp>
      <p:sp>
        <p:nvSpPr>
          <p:cNvPr id="4" name="テキスト ボックス 3"/>
          <p:cNvSpPr txBox="1"/>
          <p:nvPr/>
        </p:nvSpPr>
        <p:spPr>
          <a:xfrm>
            <a:off x="291548" y="1868556"/>
            <a:ext cx="8207696" cy="369332"/>
          </a:xfrm>
          <a:prstGeom prst="rect">
            <a:avLst/>
          </a:prstGeom>
          <a:noFill/>
        </p:spPr>
        <p:txBody>
          <a:bodyPr wrap="none" rtlCol="0">
            <a:spAutoFit/>
          </a:bodyPr>
          <a:lstStyle/>
          <a:p>
            <a:r>
              <a:rPr kumimoji="1" lang="ja-JP" altLang="en-US" dirty="0" smtClean="0"/>
              <a:t>行列模型は高々</a:t>
            </a:r>
            <a:r>
              <a:rPr kumimoji="1" lang="en-US" altLang="ja-JP" dirty="0" smtClean="0"/>
              <a:t>1+0</a:t>
            </a:r>
            <a:r>
              <a:rPr kumimoji="1" lang="ja-JP" altLang="en-US" dirty="0" smtClean="0"/>
              <a:t>次元の場の理論で、</a:t>
            </a:r>
            <a:r>
              <a:rPr kumimoji="1" lang="en-US" altLang="ja-JP" dirty="0" smtClean="0"/>
              <a:t>UV</a:t>
            </a:r>
            <a:r>
              <a:rPr kumimoji="1" lang="ja-JP" altLang="en-US" dirty="0" smtClean="0"/>
              <a:t>発散を出さない有限な理論である。</a:t>
            </a:r>
            <a:endParaRPr kumimoji="1" lang="ja-JP" altLang="en-US" dirty="0"/>
          </a:p>
        </p:txBody>
      </p:sp>
      <p:sp>
        <p:nvSpPr>
          <p:cNvPr id="5" name="テキスト ボックス 4"/>
          <p:cNvSpPr txBox="1"/>
          <p:nvPr/>
        </p:nvSpPr>
        <p:spPr>
          <a:xfrm>
            <a:off x="286013" y="2226365"/>
            <a:ext cx="8725466" cy="369332"/>
          </a:xfrm>
          <a:prstGeom prst="rect">
            <a:avLst/>
          </a:prstGeom>
          <a:noFill/>
        </p:spPr>
        <p:txBody>
          <a:bodyPr wrap="none" rtlCol="0">
            <a:spAutoFit/>
          </a:bodyPr>
          <a:lstStyle/>
          <a:p>
            <a:r>
              <a:rPr kumimoji="1" lang="ja-JP" altLang="en-US" dirty="0" smtClean="0"/>
              <a:t>理論（経路積分）は非摂動的に定義されており、数値計算も実行することが可能。</a:t>
            </a:r>
            <a:endParaRPr kumimoji="1" lang="ja-JP" altLang="en-US" dirty="0"/>
          </a:p>
        </p:txBody>
      </p:sp>
      <p:sp>
        <p:nvSpPr>
          <p:cNvPr id="6" name="テキスト ボックス 5"/>
          <p:cNvSpPr txBox="1"/>
          <p:nvPr/>
        </p:nvSpPr>
        <p:spPr>
          <a:xfrm>
            <a:off x="503582" y="2928731"/>
            <a:ext cx="8409674" cy="1200329"/>
          </a:xfrm>
          <a:prstGeom prst="rect">
            <a:avLst/>
          </a:prstGeom>
          <a:noFill/>
        </p:spPr>
        <p:txBody>
          <a:bodyPr wrap="none" rtlCol="0">
            <a:spAutoFit/>
          </a:bodyPr>
          <a:lstStyle/>
          <a:p>
            <a:r>
              <a:rPr kumimoji="1" lang="en-US" altLang="ja-JP" dirty="0" smtClean="0"/>
              <a:t>BFSS</a:t>
            </a:r>
            <a:r>
              <a:rPr kumimoji="1" lang="ja-JP" altLang="en-US" dirty="0" smtClean="0"/>
              <a:t>や</a:t>
            </a:r>
            <a:r>
              <a:rPr kumimoji="1" lang="en-US" altLang="ja-JP" dirty="0" smtClean="0"/>
              <a:t>BMN</a:t>
            </a:r>
            <a:r>
              <a:rPr kumimoji="1" lang="ja-JP" altLang="en-US" dirty="0" err="1" smtClean="0"/>
              <a:t>のような</a:t>
            </a:r>
            <a:r>
              <a:rPr lang="en-US" altLang="ja-JP" dirty="0" smtClean="0"/>
              <a:t>1+0</a:t>
            </a:r>
            <a:r>
              <a:rPr kumimoji="1" lang="ja-JP" altLang="en-US" dirty="0" smtClean="0"/>
              <a:t>次元の理論を数値計算するためには、残った１次元も</a:t>
            </a:r>
            <a:endParaRPr kumimoji="1" lang="en-US" altLang="ja-JP" dirty="0" smtClean="0"/>
          </a:p>
          <a:p>
            <a:r>
              <a:rPr kumimoji="1" lang="ja-JP" altLang="en-US" dirty="0" smtClean="0"/>
              <a:t>格子正則化等で</a:t>
            </a:r>
            <a:r>
              <a:rPr lang="ja-JP" altLang="en-US" dirty="0" smtClean="0"/>
              <a:t>さらに正則化をしてやる必要がある。</a:t>
            </a:r>
            <a:endParaRPr kumimoji="1" lang="en-US" altLang="ja-JP" dirty="0" smtClean="0"/>
          </a:p>
          <a:p>
            <a:r>
              <a:rPr kumimoji="1" lang="ja-JP" altLang="en-US" dirty="0" smtClean="0"/>
              <a:t>この</a:t>
            </a:r>
            <a:r>
              <a:rPr lang="ja-JP" altLang="en-US" dirty="0"/>
              <a:t>過程</a:t>
            </a:r>
            <a:r>
              <a:rPr kumimoji="1" lang="ja-JP" altLang="en-US" dirty="0" smtClean="0"/>
              <a:t>で一般に超対称性は一旦破れるが、</a:t>
            </a:r>
            <a:r>
              <a:rPr kumimoji="1" lang="en-US" altLang="ja-JP" dirty="0" smtClean="0"/>
              <a:t>UV</a:t>
            </a:r>
            <a:r>
              <a:rPr lang="ja-JP" altLang="en-US" dirty="0"/>
              <a:t> </a:t>
            </a:r>
            <a:r>
              <a:rPr lang="en-US" altLang="ja-JP" dirty="0" smtClean="0"/>
              <a:t>finite</a:t>
            </a:r>
            <a:r>
              <a:rPr lang="ja-JP" altLang="en-US" dirty="0" smtClean="0"/>
              <a:t>な理論なので、連続極限を</a:t>
            </a:r>
            <a:endParaRPr lang="en-US" altLang="ja-JP" dirty="0" smtClean="0"/>
          </a:p>
          <a:p>
            <a:r>
              <a:rPr lang="ja-JP" altLang="en-US" dirty="0" smtClean="0"/>
              <a:t>取ると</a:t>
            </a:r>
            <a:r>
              <a:rPr kumimoji="1" lang="ja-JP" altLang="en-US" dirty="0" smtClean="0"/>
              <a:t>超対称性は自然に回復するので問題はない。</a:t>
            </a:r>
            <a:endParaRPr kumimoji="1" lang="ja-JP" altLang="en-US" dirty="0"/>
          </a:p>
        </p:txBody>
      </p:sp>
      <p:sp>
        <p:nvSpPr>
          <p:cNvPr id="8" name="大かっこ 7"/>
          <p:cNvSpPr/>
          <p:nvPr/>
        </p:nvSpPr>
        <p:spPr>
          <a:xfrm>
            <a:off x="357808" y="2981740"/>
            <a:ext cx="8534400" cy="1046922"/>
          </a:xfrm>
          <a:prstGeom prst="bracketPair">
            <a:avLst>
              <a:gd name="adj" fmla="val 103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278296" y="4505739"/>
            <a:ext cx="8494633" cy="646331"/>
          </a:xfrm>
          <a:prstGeom prst="rect">
            <a:avLst/>
          </a:prstGeom>
          <a:noFill/>
        </p:spPr>
        <p:txBody>
          <a:bodyPr wrap="none" rtlCol="0">
            <a:spAutoFit/>
          </a:bodyPr>
          <a:lstStyle/>
          <a:p>
            <a:r>
              <a:rPr kumimoji="1" lang="en-US" altLang="ja-JP" dirty="0" smtClean="0"/>
              <a:t>QCD</a:t>
            </a:r>
            <a:r>
              <a:rPr kumimoji="1" lang="ja-JP" altLang="en-US" dirty="0" smtClean="0"/>
              <a:t>等のコード作成やシミュレーションができる人なら、同じように</a:t>
            </a:r>
            <a:r>
              <a:rPr lang="ja-JP" altLang="en-US" dirty="0" smtClean="0"/>
              <a:t>数値計算が</a:t>
            </a:r>
            <a:endParaRPr lang="en-US" altLang="ja-JP" dirty="0" smtClean="0"/>
          </a:p>
          <a:p>
            <a:r>
              <a:rPr kumimoji="1" lang="ja-JP" altLang="en-US" dirty="0" smtClean="0"/>
              <a:t>できるはず。</a:t>
            </a:r>
            <a:endParaRPr kumimoji="1" lang="ja-JP" altLang="en-US" dirty="0"/>
          </a:p>
        </p:txBody>
      </p:sp>
    </p:spTree>
    <p:extLst>
      <p:ext uri="{BB962C8B-B14F-4D97-AF65-F5344CB8AC3E}">
        <p14:creationId xmlns:p14="http://schemas.microsoft.com/office/powerpoint/2010/main" val="33408647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_1, \hat{x}_2] = i \theta&#10;\nonumber&#10;\end{equation}&#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x)&#10;\nonumber&#10;\end{equation}&#10;\end{document}"/>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_\theta = \int d^2 x   &#10;\left[&#10;\frac{1}{2}(\partial_i \phi)^2 + &#10;\frac{m^2}{2}\phi^2 +\frac{g}{4} \phi*\phi*\phi*\phi&#10;\right]&#10;\nonumber&#10;\end{equation}&#10;\end{document}"/>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d^2 x A*B(x)&#10;=\int d^2 x A(x)B(x)&#10;\nonumber&#10;\end{equation}&#10;\end{document}"/>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phi(x)= \int \frac{d^2 p}{(2\pi)^2}&#10;\phi_p e^{ip \cdot x}&#10;\nonumber&#10;\end{equation}&#10;\end{document}"/>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angle \phi_p \phi_{p'} &#10;\rangle &#10;= (2\pi)^2 \delta^{(2)}(p+p')&#10;\frac{1}{p^2 + m^2}&#10;\nonumber&#10;\end{equation}&#10;\end{document}"/>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phi* \phi(x)= \int \frac{d^2 p}{(2\pi)^2}&#10;\int \frac{d^2 p'}{(2\pi)^2}&#10;\phi_p \phi_{p'} e^{ip \cdot x}*e^{ip' \cdot x}&#10;\nonumber&#10;\end{equation}&#10;\end{document}"/>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int \frac{d^2 p}{(2\pi)^2}&#10;\int \frac{d^2 p'}{(2\pi)^2}&#10;\phi_p \phi_{p'} e^{i(p+p') \cdot x}&#10;e^{-\frac{i\theta}{2}\epsilon^{ij}p_ip'_j}&#10;\nonumber&#10;\end{equation}&#10;\end{document}"/>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int \frac{d^2p_1}{(2\pi)^2}\cdots \frac{d^2p_4}{(2\pi)^2}&#10;\phi_{p_1}\phi_{p_2}\phi_{p_3}\phi_{p_4}&#10;(2\pi)^2 \delta^{(2)}(\sum_{a=1}^4 p_a)&#10;e^{i\Theta(p)}&#10;\nonumber&#10;\end{equation}&#10;\end{document}"/>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d^2 x   &#10;\phi*\phi*\phi*\phi(x)&#10;\nonumber&#10;\end{equation}&#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heta(p_1, p_2,p_3,p_4)&#10;= \frac{\theta }{2}\sum_{a&lt;b}&#10;\epsilon^{ij}p_{ai}p_{bj}&#10;\nonumber&#10;\end{equation}&#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angle &#10;\phi_p&#10;\phi_{p'}&#10;\int d^2 x   &#10;\phi*\phi*\phi*\phi(x)&#10;\rangle &#10;\nonumber&#10;\end{equation}&#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x) = c&#10;\nonumber&#10;\end{equation}&#10;\end{document}"/>
  <p:tag name="IGUANATEXSIZE" val="2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m&#10;\int &#10;\frac{d^2 \tilde{p}}{(2\pi)^2}&#10;\frac{1}{\tilde{p}^2 +m^2} e^{i\theta \epsilon^{ij}\tilde{p}_i p_j}&#10;\nonumber&#10;\end{equation}&#10;\end{document}"/>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int &#10;\frac{d^2 \tilde{p}}{(2\pi)^2}&#10;\int_0^{\infty} dt \;&#10; e^{-(\tilde{p}^2 +m^2)t+i\theta \epsilon^{ij}\tilde{p}_i p_j}&#10;\nonumber&#10;\end{equation}&#10;\end{document}"/>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int_0^{\infty} dt \;&#10;\frac{1}{2t}&#10; e^{-m^2 t -\frac{\theta^2 p^2}{4t}&#10;}&#10;\nonumber&#10;\end{equation}&#10;\end{document}"/>
  <p:tag name="IGUANATEXSIZE" val="20"/>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ightarrow&#10;\int_0^{\infty} dt \;&#10;\frac{1}{2t}&#10; e^{-m^2 t -\frac{\theta^2 p^2}{4t}&#10;-\frac{1}{4\Lambda^2 t}}&#10;\nonumber&#10;\end{equation}&#10;\end{document}"/>
  <p:tag name="IGUANATEXSIZE" val="2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_0^{\infty} dt \;&#10;\frac{1}{2t}&#10; e^{-m^2 t -\frac{\theta^2 p^2}{4t}&#10;-\frac{1}{4\Lambda^2 s}}&#10;=K_0 \left( &#10;m \sqrt{\theta^2 p^2+ 1/\Lambda^2 }&#10;\right) &#10;\nonumber&#10;\end{equation}&#10;\end{document}"/>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0;-&#10;\left\{ &#10;\gamma + \log \left( &#10;m \sqrt{\theta^2 p^2+ 1/\Lambda^2 }&#10;\right)&#10;\right\}&#10;\cdot &#10;\left\{&#10;1+{\cal O}\left(&#10;m \sqrt{\theta^2 p^2+ 1/\Lambda^2 }&#10;\right)&#10;\right\}&#10;\nonumber&#10;\end{equation}&#10;\end{document}"/>
  <p:tag name="IGUANATEXSIZE" val="2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heta, p&#10;\nonumber&#10;\end{equation}&#10;\end{document}"/>
  <p:tag name="IGUANATEXSIZE" val="20"/>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ambda \rightarrow \infty&#10;\nonumber&#10;\end{equation}&#10;\end{document}"/>
  <p:tag name="IGUANATEXSIZE" val="20"/>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p=0&#10;\nonumber&#10;\end{equation}&#10;\end{document}"/>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 = 0.57721\cdots&#10;\nonumber&#10;\end{equation}&#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 = c&#10;\nonumber&#10;\end{equation}&#10;\end{document}"/>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angle &#10;\phi_p&#10;\phi_{p'}&#10;\int d^2 x   &#10;\phi*\phi*\phi*\phi(x)&#10;\rangle &#10;\nonumber&#10;\end{equation}&#10;\end{document}"/>
  <p:tag name="IGUANATEXSIZE" val="2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m&#10;\int &#10;\frac{d^2 \tilde{p}}{(2\pi)^2}&#10;\frac{1}{\tilde{p}^2 +m^2} &#10;\nonumber&#10;\end{equation}&#10;\end{document}"/>
  <p:tag name="IGUANATEXSIZE" val="20"/>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theta \rightarrow 0&#10;\nonumber&#10;\end{equation}&#10;\end{document}"/>
  <p:tag name="IGUANATEXSIZE" val="20"/>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i x^i =1 &#10;\nonumber&#10;\end{equation}&#10;\end{document}"/>
  <p:tag name="IGUANATEXSIZE" val="20"/>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1, x^2, x^3&#10;\nonumber&#10;\end{equation}&#10;\end{document}"/>
  <p:tag name="IGUANATEXSIZE" val="2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1, \hat{x}^2, \hat{x}^3&#10;\nonumber&#10;\end{equation}&#10;\end{document}"/>
  <p:tag name="IGUANATEXSIZE" val="2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 \hat{x}^i =1 &#10;\nonumber&#10;\end{equation}&#10;\end{document}"/>
  <p:tag name="IGUANATEXSIZE" val="20"/>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 = \frac{1}{\sqrt{\Lambda(\Lambda+1)}}&#10;\hat{L}_{i}&#10;\nonumber&#10;\end{equation}&#10;\end{document}"/>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L}_{i}&#10;\nonumber&#10;\end{equation}&#10;\end{document}"/>
  <p:tag name="IGUANATEXSIZE" val="2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ambda&#10;\nonumber&#10;\end{equation}&#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x) = x^i&#10;\nonumber&#10;\end{equation}&#10;\end{document}"/>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L}_i, \hat{L}_j] = i \epsilon_{ijk }\hat{L}_k&#10;\nonumber&#10;\end{equation}&#10;\end{document}"/>
  <p:tag name="IGUANATEXSIZE" val="20"/>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N= 2\Lambda +1&#10;\nonumber&#10;\end{equation}&#10;\end{document}"/>
  <p:tag name="IGUANATEXSIZE" val="20"/>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_i,\hat{x}_j] = \frac{i}{\sqrt{\Lambda (\Lambda+1)}} &#10;\epsilon_{ijk }\hat{x}_k&#10;\rightarrow 0&#10;\nonumber&#10;\end{equation}&#10;\end{document}"/>
  <p:tag name="IGUANATEXSIZE" val="20"/>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hat{x}^i = &#10;\frac{1}{\Lambda(\Lambda+1)}&#10;\hat{L}_{i}\hat{L}_i = 1 &#10;\nonumber&#10;\end{equation}&#10;\end{document}"/>
  <p:tag name="IGUANATEXSIZE" val="20"/>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 '}= R^{i}{}_j\hat{x}^j &#10;\nonumber&#10;\end{equation}&#10;\end{document}"/>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U\hat{x}^{i '} U^{\dagger} = \hat{x}^i&#10;\nonumber&#10;\end{equation}&#10;\end{document}"/>
  <p:tag name="IGUANATEXSIZE" val="20"/>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phi(\Omega)  = &#10;\sum_{J=0}^{\infty} \sum_{m=-J}^J \phi_{Jm} Y_{Jm}(\Omega)&#10;\nonumber&#10;\end{equation}&#10;\end{document}"/>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Y_{Jm} = \sum_{l=0}^J c^{lm}_{i_1 i_2 \cdots i_l} x^{i_1}x^{i_2}\cdots x^{i_l}&#10;\nonumber&#10;\end{equation}&#10;\end{document}"/>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Y}_{Jm} = \sum_{l=0}^J &#10;c^{lm}_{i_1 i_2 \cdots i_l} &#10;\hat{x}^{i_1}\hat{x}^{i_2}\cdots \hat{x}^{i_l}&#10;\nonumber&#10;\end{equation}&#10;\end{document}"/>
  <p:tag name="IGUANATEXSIZE" val="20"/>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phi}  = &#10;\sum_{J=0}^{2 \Lambda} \sum_{m=-J}^J \phi_{Jm} \hat{Y}_{Jm}&#10;\nonumber&#10;\end{equation}&#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 = \hat{x}^i&#10;\nonumber&#10;\end{equation}&#10;\end{document}"/>
  <p:tag name="IGUANATEXSIZE" val="2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hat{Y}_{Jm} |  J =0, \cdots, 2\Lambda \}&#10;\nonumber&#10;\end{equation}&#10;\end{document}"/>
  <p:tag name="IGUANATEXSIZE" val="20"/>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N= 2\Lambda+1)&#10;\nonumber&#10;\end{equation}&#10;\end{document}"/>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um_{J=0}^{2\Lambda}&#10;\sum_{m=-J}^J&#10;=\sum_{J=0}^{2\Lambda} (2J+1)&#10;=(2\Lambda+1)^2 = N^2&#10;\nonumber&#10;\end{equation}&#10;\end{document}"/>
  <p:tag name="IGUANATEXSIZE" val="20"/>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J &gt; 2\Lambda&#10;\nonumber&#10;\end{equation}&#10;\end{document}"/>
  <p:tag name="IGUANATEXSIZE" val="20"/>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Y}_{Jm}&#10;\nonumber&#10;\end{equation}&#10;\end{document}"/>
  <p:tag name="IGUANATEXSIZE" val="20"/>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J &#10;\nonumber&#10;\end{equation}&#10;\end{document}"/>
  <p:tag name="IGUANATEXSIZE" val="2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J &lt; N = 2\Lambda+1&#10;\nonumber&#10;\end{equation}&#10;\end{document}"/>
  <p:tag name="IGUANATEXSIZE" val="20"/>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1}{N}&#10;{\rm Tr} (\hat{Y}_{Jm})^{\dagger} \hat{Y}_{J'm'}&#10;= \delta_{JJ'}\delta_{mm'}&#10;\nonumber&#10;\end{equation}&#10;\end{document}"/>
  <p:tag name="IGUANATEXSIZE" val="20"/>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Y_{Jm} = \sum_{l=0}^J c^{lm}_{i_1 i_2 \cdots i_l} x^{i_1}x^{i_2}\cdots x^{i_l}&#10;\nonumber&#10;\end{equation}&#10;\end{document}"/>
  <p:tag name="IGUANATEXSIZE" val="2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2\Lambda] \otimes [2\Lambda] &#10;= 0\oplus 1 \oplus \cdots \oplus [4\Lambda]&#10;\nonumber&#10;\end{equation}&#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x) = x^ix^j&#10;\nonumber&#10;\end{equation}&#10;\end{document}"/>
  <p:tag name="IGUANATEXSIZE" val="2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phi = \sum_{J=0}^{2\Lambda} \sum_{m=-J}^J \phi_{Jm} Y_{Jm}&#10;\nonumber&#10;\end{equation}&#10;\end{document}"/>
  <p:tag name="IGUANATEXSIZE" val="20"/>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Y}_{Jm}&#10;\nonumber&#10;\end{equation}&#10;\end{document}"/>
  <p:tag name="IGUANATEXSIZE" val="20"/>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Y}_{Jm}&#10;= \sqrt{N} \sum_{r,r' = -\Lambda}^{\Lambda}&#10;(-1)^{-\Lambda+r'} C^{Jm}_{\Lambda r \Lambda -r'}&#10;| \Lambda r \rangle \langle \Lambda r' | &#10;\nonumber&#10;\end{equation}&#10;\end{document}"/>
  <p:tag name="IGUANATEXSIZE" val="20"/>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C^{Jm}_{\Lambda r \Lambda -r'}&#10;\nonumber&#10;\end{equation}&#10;\end{document}"/>
  <p:tag name="IGUANATEXSIZE" val="20"/>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Lambda r \rangle &#10;\nonumber&#10;\end{equation}&#10;\end{document}"/>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 -\Lambda, \cdots, \Lambda)&#10;\nonumber&#10;\end{equation}&#10;\end{document}"/>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L}_3, \hat{Y}_{Jm}]&#10;=m\hat{Y}_{Jm}&#10;\nonumber&#10;\end{equation}&#10;\end{document}"/>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L}_{\pm}, \hat{Y}_{Jm}]&#10;=\sqrt{(J\mp m)(J\pm m +1)} \hat{Y}_{Jm\pm 1}&#10;\nonumber&#10;\end{equation}&#10;\end{document}"/>
  <p:tag name="IGUANATEXSIZE" val="20"/>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L}_i, [\hat{L}_i, \hat{Y}_{Jm}]]&#10;=J(J+1) \hat{Y}_{Jm }&#10;\nonumber&#10;\end{equation}&#10;\end{document}"/>
  <p:tag name="IGUANATEXSIZE" val="20"/>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L}_3, \hat{Y}_{Jm}]&#10;= \sqrt{N} \sum_{r,r' = -\Lambda}^{\Lambda}&#10;(-1)^{-\Lambda+r'} C^{Jm}_{\Lambda r \Lambda -r'}&#10;(\hat{L}_3| \Lambda r \rangle \langle \Lambda r' |&#10;- | \Lambda r \rangle \langle \Lambda r' |\hat{L}_3 )&#10;\nonumber&#10;\end{equation}&#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 = \frac{1}{2} &#10;(\hat{x}^i \hat{x}^j +\hat{x}^j \hat{x}^i ) &#10;\nonumber&#10;\end{equation}&#10;\end{document}"/>
  <p:tag name="IGUANATEXSIZE" val="2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sqrt{N} \sum_{r,r' = -\Lambda}^{\Lambda}&#10;(-1)^{-\Lambda+r'} C^{Jm}_{\Lambda r \Lambda -r'}&#10;(r-r')| \Lambda r \rangle \langle \Lambda r' |&#10;\nonumber&#10;\end{equation}&#10;\end{document}"/>
  <p:tag name="IGUANATEXSIZE" val="20"/>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sqrt{N} \sum_{r,r' = -\Lambda}^{\Lambda}&#10;(-1)^{-\Lambda+r'} C^{Jm}_{\Lambda r \Lambda -r'}&#10;m | \Lambda r \rangle \langle \Lambda r' |&#10;\nonumber&#10;\end{equation}&#10;\end{document}"/>
  <p:tag name="IGUANATEXSIZE" val="20"/>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m \hat{Y}_{Jm}&#10;\nonumber&#10;\end{equation}&#10;\end{document}"/>
  <p:tag name="IGUANATEXSIZE" val="20"/>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qrt{(c\pm \gamma )(c \mp \gamma +1)}&#10;C^{c \gamma \pm 1}_{a \alpha b \beta}&#10;=&#10;\sqrt{(a\mp \alpha )(a \pm \alpha +1)}&#10;C^{c \gamma }_{a \alpha \pm 1  b \beta}&#10;+&#10;\sqrt{(b\mp \beta )(b \pm \beta +1)}&#10;C^{c \gamma }_{a \alpha  b\pm  1 \beta}&#10;\nonumber&#10;\end{equation}&#10;\end{document}"/>
  <p:tag name="IGUANATEXSIZE" val="20"/>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L}_3, \hat{Y}_{Jm}]&#10;=m\hat{Y}_{Jm}&#10;\nonumber&#10;\end{equation}&#10;\end{document}"/>
  <p:tag name="IGUANATEXSIZE" val="20"/>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L}_{\pm}, \hat{Y}_{Jm}]&#10;=\sqrt{(J\mp m)(J\pm m +1)} \hat{Y}_{Jm\pm 1}&#10;\nonumber&#10;\end{equation}&#10;\end{document}"/>
  <p:tag name="IGUANATEXSIZE" val="20"/>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L}_i, [\hat{L}_i, \hat{Y}_{Jm}]]&#10;=J(J+1) \hat{Y}_{Jm }&#10;\nonumber&#10;\end{equation}&#10;\end{document}"/>
  <p:tag name="IGUANATEXSIZE" val="20"/>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cal L}_3 {Y}_{Jm}&#10;=m Y_{Jm}&#10;\nonumber&#10;\end{equation}&#10;\end{document}"/>
  <p:tag name="IGUANATEXSIZE" val="20"/>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cal L}_{\pm} Y_{Jm}&#10;=\sqrt{(J\mp m)(J\pm m +1)} Y_{Jm\pm 1}&#10;\nonumber&#10;\end{equation}&#10;\end{document}"/>
  <p:tag name="IGUANATEXSIZE" val="20"/>
</p:tagLst>
</file>

<file path=ppt/tags/tag1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cal L}_i{\cal L}_i {Y}_{Jm}&#10;=J(J+1) Y_{Jm }&#10;\nonumber&#10;\end{equation}&#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 \rightarrow x^i&#10;\nonumber&#10;\end{equation}&#10;\end{document}"/>
  <p:tag name="IGUANATEXSIZE" val="20"/>
</p:tagLst>
</file>

<file path=ppt/tags/tag1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eft(&#10;{\cal L}_i = -i \epsilon_{ijk}x^j \frac{\partial}{\partial x^k}&#10;\right)&#10;\nonumber&#10;\end{equation}&#10;\end{document}"/>
  <p:tag name="IGUANATEXSIZE" val="20"/>
</p:tagLst>
</file>

<file path=ppt/tags/tag1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L}_i&#10;\nonumber&#10;\end{equation}&#10;\end{document}"/>
  <p:tag name="IGUANATEXSIZE" val="20"/>
</p:tagLst>
</file>

<file path=ppt/tags/tag1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 = \frac{1}{\sqrt{\Lambda(\Lambda+1)}}&#10;\hat{L}_{i}&#10;\nonumber&#10;\end{equation}&#10;\end{document}"/>
  <p:tag name="IGUANATEXSIZE" val="20"/>
</p:tagLst>
</file>

<file path=ppt/tags/tag1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cal L}_i = -i \epsilon_{ijk}x^j \frac{\partial}{\partial x^k}&#10;\nonumber&#10;\end{equation}&#10;\end{document}"/>
  <p:tag name="IGUANATEXSIZE" val="20"/>
</p:tagLst>
</file>

<file path=ppt/tags/tag1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cal L}_i = i \{x_i, \;\;   \}&#10;\nonumber&#10;\end{equation}&#10;\end{document}"/>
  <p:tag name="IGUANATEXSIZE" val="20"/>
</p:tagLst>
</file>

<file path=ppt/tags/tag1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 , g   \} =  \frac{1}{\sin \theta} &#10;(\partial_\theta f \partial_\phi g -&#10;\partial_\theta g \partial_\phi f)&#10;\nonumber&#10;\end{equation}&#10;\end{document}"/>
  <p:tag name="IGUANATEXSIZE" val="20"/>
</p:tagLst>
</file>

<file path=ppt/tags/tag1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qrt{\Lambda(\Lambda+1)} &#10;[\hat{x}_i, \;\; ]&#10;\nonumber&#10;\end{equation}&#10;\end{document}"/>
  <p:tag name="IGUANATEXSIZE" val="20"/>
</p:tagLst>
</file>

<file path=ppt/tags/tag1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Y}_{Jm}&#10;\nonumber&#10;\end{equation}&#10;\end{document}"/>
  <p:tag name="IGUANATEXSIZE" val="20"/>
</p:tagLst>
</file>

<file path=ppt/tags/tag1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Y_{Jm}&#10;\nonumber&#10;\end{equation}&#10;\end{document}"/>
  <p:tag name="IGUANATEXSIZE" val="20"/>
</p:tagLst>
</file>

<file path=ppt/tags/tag1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 \{x_i, \;\;   \}&#10;\nonumber&#10;\end{equation}&#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x ) \leftrightarrow \hat{f}(\hat{x})&#10;\nonumber&#10;\end{equation}&#10;\end{document}"/>
  <p:tag name="IGUANATEXSIZE" val="20"/>
</p:tagLst>
</file>

<file path=ppt/tags/tag1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frac{d\Omega}{2\pi} Y_{Jm} = \delta_{J0} \delta_{m0}&#10;\nonumber&#10;\end{equation}&#10;\end{document}"/>
  <p:tag name="IGUANATEXSIZE" val="20"/>
</p:tagLst>
</file>

<file path=ppt/tags/tag1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Y}_{Jm}&#10;= \sqrt{N} \sum_{r,r' = -\Lambda}^{\Lambda}&#10;(-1)^{-\Lambda+r'} C^{Jm}_{\Lambda r \Lambda -r'}&#10;| \Lambda r \rangle \langle \Lambda r' | &#10;\nonumber&#10;\end{equation}&#10;\end{document}"/>
  <p:tag name="IGUANATEXSIZE" val="20"/>
</p:tagLst>
</file>

<file path=ppt/tags/tag1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 \hat{Y}_{Jm}&#10;= &#10;\sqrt{N}\sum_{r,r'=-\Lambda}^{\Lambda}&#10;(-1)^{-\Lambda+r'}C^{Jm}_{\Lambda r \Lambda-r'}&#10;\langle \Lambda r' | \Lambda r \rangle&#10;\nonumber&#10;\end{equation}&#10;\end{document}"/>
  <p:tag name="IGUANATEXSIZE" val="20"/>
</p:tagLst>
</file>

<file path=ppt/tags/tag1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0;\sqrt{N}\sum_{r=-\Lambda}^{\Lambda}&#10;(-1)^{-\Lambda+r}C^{Jm}_{\Lambda r \Lambda-r}&#10;\nonumber&#10;\end{equation}&#10;\end{document}"/>
  <p:tag name="IGUANATEXSIZE" val="20"/>
</p:tagLst>
</file>

<file path=ppt/tags/tag1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elta_{rr'}&#10;\nonumber&#10;\end{equation}&#10;\end{document}"/>
  <p:tag name="IGUANATEXSIZE" val="20"/>
</p:tagLst>
</file>

<file path=ppt/tags/tag1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um_{r}(-1)^{-\Lambda+r} C^{Jm}_{\Lambda r \Lambda -r}&#10;= \sqrt{2\Lambda +1} \delta_{J0}\delta_{m 0}&#10;\nonumber&#10;\end{equation}&#10;\end{document}"/>
  <p:tag name="IGUANATEXSIZE" val="20"/>
</p:tagLst>
</file>

<file path=ppt/tags/tag1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N \delta_{J0} \delta_{m0}&#10;\nonumber&#10;\end{equation}&#10;\end{document}"/>
  <p:tag name="IGUANATEXSIZE" val="20"/>
</p:tagLst>
</file>

<file path=ppt/tags/tag1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frac{d\Omega}{2\pi} Y_{Jm} = &#10;\frac{1}{N} {\rm Tr} \hat{Y}_{Jm}&#10;\nonumber&#10;\end{equation}&#10;\end{document}"/>
  <p:tag name="IGUANATEXSIZE" val="20"/>
</p:tagLst>
</file>

<file path=ppt/tags/tag1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phi(\Omega)  = &#10;\sum_{J=0}^{\infty} \sum_{m=-J}^J \phi_{Jm} Y_{Jm}(\Omega)&#10;\nonumber&#10;\end{equation}&#10;\end{document}"/>
  <p:tag name="IGUANATEXSIZE" val="20"/>
</p:tagLst>
</file>

<file path=ppt/tags/tag1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phi}  = &#10;\sum_{J=0}^{2 \Lambda} \sum_{m=-J}^J \phi_{Jm} \hat{Y}_{Jm}&#10;\nonumber&#10;\end{equation}&#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10;= \int d^2 x \int \frac{d^2 k}{(2\pi)^2}&#10;f(x) e^{-ik\cdot x} &#10;e^{ik\cdot \hat{x}}&#10;\nonumber&#10;\end{equation}&#10;\end{document}"/>
  <p:tag name="IGUANATEXSIZE" val="20"/>
</p:tagLst>
</file>

<file path=ppt/tags/tag1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frac{d\Omega }{2\pi }&#10;\phi (\Omega)  = \phi_{00}&#10;= \frac{1}{N} {\rm Tr} \hat{\phi } &#10;\nonumber&#10;\end{equation}&#10;\end{document}"/>
  <p:tag name="IGUANATEXSIZE" val="20"/>
</p:tagLst>
</file>

<file path=ppt/tags/tag1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frac{d\Omega }{2\pi }&#10;\nonumber&#10;\end{equation}&#10;\end{document}"/>
  <p:tag name="IGUANATEXSIZE" val="20"/>
</p:tagLst>
</file>

<file path=ppt/tags/tag1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1}{N} {\rm Tr}&#10;\nonumber&#10;\end{equation}&#10;\end{document}"/>
  <p:tag name="IGUANATEXSIZE" val="20"/>
</p:tagLst>
</file>

<file path=ppt/tags/tag1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1}{N}&#10;{\rm Tr} (\hat{Y}_{Jm})^{\dagger} \hat{Y}_{J'm'}&#10;= \delta_{JJ'}\delta_{mm'}&#10;\nonumber&#10;\end{equation}&#10;\end{document}"/>
  <p:tag name="IGUANATEXSIZE" val="20"/>
</p:tagLst>
</file>

<file path=ppt/tags/tag1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frac{d\Omega}{2\pi }  (Y_{Jm})^* Y_{J'm'} = \delta_{JJ'} \delta_{mm'}&#10;\nonumber&#10;\end{equation}&#10;\end{document}"/>
  <p:tag name="IGUANATEXSIZE" val="20"/>
</p:tagLst>
</file>

<file path=ppt/tags/tag1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frac{d\Omega}{2\pi }  (Y_{Jm})^* Y_{J'm'} Y_{J''m''} &#10;\nonumber&#10;\end{equation}&#10;\end{document}"/>
  <p:tag name="IGUANATEXSIZE" val="20"/>
</p:tagLst>
</file>

<file path=ppt/tags/tag1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C^{Jm}_{J'm' J'' m''} &#10;\nonumber&#10;\end{equation}&#10;\end{document}"/>
  <p:tag name="IGUANATEXSIZE" val="20"/>
</p:tagLst>
</file>

<file path=ppt/tags/tag1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1}{N}&#10;{\rm Tr} (\hat{Y}_{Jm})^{\dagger} \hat{Y}_{J'm'}&#10; \hat{Y}_{J''m''}&#10;\nonumber&#10;\end{equation}&#10;\end{document}"/>
  <p:tag name="IGUANATEXSIZE" val="20"/>
</p:tagLst>
</file>

<file path=ppt/tags/tag1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ightarrow C^{Jm}_{J'm' J'' m''}  &#10;\;\; (N\rightarrow \infty)&#10;\nonumber&#10;\end{equation}&#10;\end{document}"/>
  <p:tag name="IGUANATEXSIZE" val="20"/>
</p:tagLst>
</file>

<file path=ppt/tags/tag1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Y_1 Y_2 = C^{3}_{12}Y_3&#10;\nonumber&#10;\end{equation}&#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theta \in R )&#10;\nonumber&#10;\end{equation}&#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x) = c+   c_{i} x^i + \cdots&#10;\nonumber&#10;\end{equation}&#10;\end{document}"/>
  <p:tag name="IGUANATEXSIZE" val="20"/>
</p:tagLst>
</file>

<file path=ppt/tags/tag2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C^{3}_{12}= \int (Y_3)^* Y_1 Y_2&#10;\nonumber&#10;\end{equation}&#10;\end{document}"/>
  <p:tag name="IGUANATEXSIZE" val="20"/>
</p:tagLst>
</file>

<file path=ppt/tags/tag2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 [\hat{x}^{i}, \hat{f}]&#10;\nonumber&#10;\end{equation}&#10;\end{document}"/>
  <p:tag name="IGUANATEXSIZE" val="20"/>
</p:tagLst>
</file>

<file path=ppt/tags/tag2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frac{d\Omega}{2\pi} f( \Omega) = \frac{1}{N }{\rm Tr } \hat{f}&#10;\nonumber&#10;\end{equation}&#10;\end{document}"/>
  <p:tag name="IGUANATEXSIZE" val="20"/>
</p:tagLst>
</file>

<file path=ppt/tags/tag2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Omega )= \sum_{J=0}^{\infty }\sum_{m=-J}^J  f_{Jm}Y_{Jm}(\Omega)&#10;\nonumber&#10;\end{equation}&#10;\end{document}"/>
  <p:tag name="IGUANATEXSIZE" val="20"/>
</p:tagLst>
</file>

<file path=ppt/tags/tag2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 = \sum_{J=0}^{2 \Lambda }\sum_{m=-J}^J  f_{Jm}&#10;\hat{Y}_{Jm}&#10;\nonumber&#10;\end{equation}&#10;\end{document}"/>
  <p:tag name="IGUANATEXSIZE" val="20"/>
</p:tagLst>
</file>

<file path=ppt/tags/tag2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hat{f}\hat{g} - \hat{h} || \rightarrow 0,   \;\;  {\rm where} \;\; &#10;h=fg&#10;\nonumber&#10;\end{equation}&#10;\end{document}"/>
  <p:tag name="IGUANATEXSIZE" val="20"/>
</p:tagLst>
</file>

<file path=ppt/tags/tag2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x^{i}, f \} = W^{ij}\partial_j f&#10;\nonumber&#10;\end{equation}&#10;\end{document}"/>
  <p:tag name="IGUANATEXSIZE" val="20"/>
</p:tagLst>
</file>

<file path=ppt/tags/tag2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W^{ij} = \epsilon^{ijk} x_k&#10;\nonumber&#10;\end{equation}&#10;\end{document}"/>
  <p:tag name="IGUANATEXSIZE" val="20"/>
</p:tagLst>
</file>

<file path=ppt/tags/tag2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i, x^j \} = W^{ij}&#10;\nonumber&#10;\end{equation}&#10;\end{document}"/>
  <p:tag name="IGUANATEXSIZE" val="20"/>
</p:tagLst>
</file>

<file path=ppt/tags/tag2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 N [\hat{x}^i, \hat{x}^j ] &#10;\nonumber&#10;\end{equation}&#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10;= \int d^2 x \int \frac{d^2 k}{(2\pi)^2}&#10;(c+c_i x^i + \cdots ) e^{-ik\cdot x} &#10;e^{ik\cdot \hat{x}}&#10;\nonumber&#10;\end{equation}&#10;\end{document}"/>
  <p:tag name="IGUANATEXSIZE" val="20"/>
</p:tagLst>
</file>

<file path=ppt/tags/tag2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N= 2\Lambda +1&#10;\nonumber&#10;\end{equation}&#10;\end{document}"/>
  <p:tag name="IGUANATEXSIZE" val="20"/>
</p:tagLst>
</file>

<file path=ppt/tags/tag2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ambda \rightarrow \infty )&#10;\nonumber&#10;\end{equation}&#10;\end{document}"/>
  <p:tag name="IGUANATEXSIZE" val="20"/>
</p:tagLst>
</file>

<file path=ppt/tags/tag2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f, g \} =  \partial_{\theta }f   \partial_{\phi }g -&#10;\partial_{\theta }g  \partial_{\phi }f &#10;\nonumber&#10;\end{equation}&#10;\end{document}"/>
  <p:tag name="IGUANATEXSIZE" val="20"/>
</p:tagLst>
</file>

<file path=ppt/tags/tag2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2 \sim S^1 \times S^1&#10;\nonumber&#10;\end{equation}&#10;\end{document}"/>
  <p:tag name="IGUANATEXSIZE" val="20"/>
</p:tagLst>
</file>

<file path=ppt/tags/tag2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heta, \phi) \sim (\theta+ 2n\pi , \phi + 2m\pi )&#10;\nonumber&#10;\end{equation}&#10;\end{document}"/>
  <p:tag name="IGUANATEXSIZE" val="20"/>
</p:tagLst>
</file>

<file path=ppt/tags/tag2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theta, \phi ) = \sum_{n,m= -\infty}^{\infty }f_{nm} e^{in \theta + im \phi}&#10;\nonumber&#10;\end{equation}&#10;\end{document}"/>
  <p:tag name="IGUANATEXSIZE" val="20"/>
</p:tagLst>
</file>

<file path=ppt/tags/tag2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heta, \phi) &#10;\nonumber&#10;\end{equation}&#10;\end{document}"/>
  <p:tag name="IGUANATEXSIZE" val="20"/>
</p:tagLst>
</file>

<file path=ppt/tags/tag2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frac{d \theta} {2\pi}&#10;\frac{d \phi } {2\pi}&#10;f(\theta, \phi ) =  f_{00}&#10;\nonumber&#10;\end{equation}&#10;\end{document}"/>
  <p:tag name="IGUANATEXSIZE" val="20"/>
</p:tagLst>
</file>

<file path=ppt/tags/tag2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i \theta}, e^{i \phi})&#10;\nonumber&#10;\end{equation}&#10;\end{document}"/>
  <p:tag name="IGUANATEXSIZE" val="20"/>
</p:tagLst>
</file>

<file path=ppt/tags/tag2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i \theta}, e^{i \phi}) \rightarrow (\hat{U},  \hat{V})&#10;\nonumber&#10;\end{equation}&#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int d^2 x \int \frac{d^2 k}{(2\pi)^2}&#10;e^{ik\cdot \hat{x}}&#10;\left( c+i c_i \frac{\partial}{\partial k_i}  + \cdots \right) e^{-ik\cdot x} &#10;\nonumber&#10;\end{equation}&#10;\end{document}"/>
  <p:tag name="IGUANATEXSIZE" val="20"/>
</p:tagLst>
</file>

<file path=ppt/tags/tag2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V}\hat{U} =e^{2 \pi i /N }\hat{U}\hat{V}&#10;\nonumber&#10;\end{equation}&#10;\end{document}"/>
  <p:tag name="IGUANATEXSIZE" val="20"/>
</p:tagLst>
</file>

<file path=ppt/tags/tag2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U} = &#10;\nonumber&#10;\end{equation}&#10;\end{document}"/>
  <p:tag name="IGUANATEXSIZE" val="20"/>
</p:tagLst>
</file>

<file path=ppt/tags/tag2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V} = &#10;\nonumber&#10;\end{equation}&#10;\end{document}"/>
  <p:tag name="IGUANATEXSIZE" val="20"/>
</p:tagLst>
</file>

<file path=ppt/tags/tag2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 &#10;\nonumber&#10;\end{equation}&#10;\end{document}"/>
  <p:tag name="IGUANATEXSIZE" val="20"/>
</p:tagLst>
</file>

<file path=ppt/tags/tag2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2\pi i /N }&#10;\nonumber&#10;\end{equation}&#10;\end{document}"/>
  <p:tag name="IGUANATEXSIZE" val="20"/>
</p:tagLst>
</file>

<file path=ppt/tags/tag2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4\pi i /N }&#10;\nonumber&#10;\end{equation}&#10;\end{document}"/>
  <p:tag name="IGUANATEXSIZE" val="20"/>
</p:tagLst>
</file>

<file path=ppt/tags/tag2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dots&#10;\nonumber&#10;\end{equation}&#10;\end{document}"/>
  <p:tag name="IGUANATEXSIZE" val="20"/>
</p:tagLst>
</file>

<file path=ppt/tags/tag2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2\pi i(N-1)/N }&#10;\nonumber&#10;\end{equation}&#10;\end{document}"/>
  <p:tag name="IGUANATEXSIZE" val="20"/>
</p:tagLst>
</file>

<file path=ppt/tags/tag2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 &#10;\nonumber&#10;\end{equation}&#10;\end{document}"/>
  <p:tag name="IGUANATEXSIZE" val="20"/>
</p:tagLst>
</file>

<file path=ppt/tags/tag2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 &#10;\nonumber&#10;\end{equation}&#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int d^2 x \int \frac{d^2 k}{(2\pi)^2}&#10;e^{-ik\cdot x} &#10;\left( c - i c_i \frac{\partial}{\partial k_i}  + \cdots \right) &#10;e^{ik\cdot \hat{x}}&#10;\nonumber&#10;\end{equation}&#10;\end{document}"/>
  <p:tag name="IGUANATEXSIZE" val="20"/>
</p:tagLst>
</file>

<file path=ppt/tags/tag2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 &#10;\nonumber&#10;\end{equation}&#10;\end{document}"/>
  <p:tag name="IGUANATEXSIZE" val="20"/>
</p:tagLst>
</file>

<file path=ppt/tags/tag2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 &#10;\nonumber&#10;\end{equation}&#10;\end{document}"/>
  <p:tag name="IGUANATEXSIZE" val="20"/>
</p:tagLst>
</file>

<file path=ppt/tags/tag2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2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2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2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2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dots&#10;\nonumber&#10;\end{equation}&#10;\end{document}"/>
  <p:tag name="IGUANATEXSIZE" val="20"/>
</p:tagLst>
</file>

<file path=ppt/tags/tag2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dots&#10;\nonumber&#10;\end{equation}&#10;\end{document}"/>
  <p:tag name="IGUANATEXSIZE" val="20"/>
</p:tagLst>
</file>

<file path=ppt/tags/tag2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 &#10;\nonumber&#10;\end{equation}&#10;\end{document}"/>
  <p:tag name="IGUANATEXSIZE" val="20"/>
</p:tagLst>
</file>

<file path=ppt/tags/tag2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theta, \phi) = \sum_{n,m= -\infty }^{\infty}&#10;f_{nm} e^{in \theta + im \phi}&#10;\nonumber&#10;\end{equation}&#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left.&#10;\left( c - i c_i \frac{\partial}{\partial k_i}  + \cdots \right) &#10;e^{ik\cdot \hat{x}} &#10;\right|_{k=0}&#10;\nonumber&#10;\end{equation}&#10;\end{document}"/>
  <p:tag name="IGUANATEXSIZE" val="20"/>
</p:tagLst>
</file>

<file path=ppt/tags/tag2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V}, \hat{U}: N \times N&#10;\nonumber&#10;\end{equation}&#10;\end{document}"/>
  <p:tag name="IGUANATEXSIZE" val="20"/>
</p:tagLst>
</file>

<file path=ppt/tags/tag2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 = \sum_{n,m=-(N-1)/2 }^{(N-1)/2 }f_{nm} \hat{U}^{n} &#10;\hat{V}^{m}&#10;\nonumber&#10;\end{equation}&#10;\end{document}"/>
  <p:tag name="IGUANATEXSIZE" val="20"/>
</p:tagLst>
</file>

<file path=ppt/tags/tag2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U}^N =1  &#10;\nonumber&#10;\end{equation}&#10;\end{document}"/>
  <p:tag name="IGUANATEXSIZE" val="20"/>
</p:tagLst>
</file>

<file path=ppt/tags/tag2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V}^N =1  &#10;\nonumber&#10;\end{equation}&#10;\end{document}"/>
  <p:tag name="IGUANATEXSIZE" val="20"/>
</p:tagLst>
</file>

<file path=ppt/tags/tag2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U}^{-(N-1)/2}, \cdots, &#10;\hat{U}^{(N-1)/2}&#10;\nonumber&#10;\end{equation}&#10;\end{document}"/>
  <p:tag name="IGUANATEXSIZE" val="20"/>
</p:tagLst>
</file>

<file path=ppt/tags/tag2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V}^{-(N-1)/2},  \cdots, &#10;\hat{V}^{(N-1)/2}&#10;\nonumber&#10;\end{equation}&#10;\end{document}"/>
  <p:tag name="IGUANATEXSIZE" val="20"/>
</p:tagLst>
</file>

<file path=ppt/tags/tag2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 = \sum_{n,m=-(N-1)/2 }^{(N-1)/2 }f_{nm} \hat{U}^{n} &#10;\hat{V}^{m}&#10;\nonumber&#10;\end{equation}&#10;\end{document}"/>
  <p:tag name="IGUANATEXSIZE" val="20"/>
</p:tagLst>
</file>

<file path=ppt/tags/tag2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V}\hat{U} =e^{2 \pi i /N }\hat{U}\hat{V}&#10;\nonumber&#10;\end{equation}&#10;\end{document}"/>
  <p:tag name="IGUANATEXSIZE" val="20"/>
</p:tagLst>
</file>

<file path=ppt/tags/tag2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V}\hat{U} =(1+ \frac{2\pi i}{N } + \cdots ) \hat{U}\hat{V}&#10;\nonumber&#10;\end{equation}&#10;\end{document}"/>
  <p:tag name="IGUANATEXSIZE" val="20"/>
</p:tagLst>
</file>

<file path=ppt/tags/tag2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V}, \hat{U}] =\frac{2\pi i}{N }\hat{U}\hat{V} + \cdots&#10;\nonumber&#10;\end{equation}&#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c+   c_{i} \hat{x} ^i + \cdots&#10;\nonumber&#10;\end{equation}&#10;\end{document}"/>
  <p:tag name="IGUANATEXSIZE" val="20"/>
</p:tagLst>
</file>

<file path=ppt/tags/tag2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V}, \hat{U}] =\frac{2\pi i}{N }\hat{V}\hat{U} + \cdots&#10;\nonumber&#10;\end{equation}&#10;\end{document}"/>
  <p:tag name="IGUANATEXSIZE" val="20"/>
</p:tagLst>
</file>

<file path=ppt/tags/tag2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V}&#10;\nonumber&#10;\end{equation}&#10;\end{document}"/>
  <p:tag name="IGUANATEXSIZE" val="20"/>
</p:tagLst>
</file>

<file path=ppt/tags/tag2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U}&#10;\nonumber&#10;\end{equation}&#10;\end{document}"/>
  <p:tag name="IGUANATEXSIZE" val="20"/>
</p:tagLst>
</file>

<file path=ppt/tags/tag2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e^{i\phi}, e^{i\theta} \} &#10;=  \partial_{\theta }e^{i\phi}  \partial_{\phi }e^{i\theta } &#10;-&#10;\partial_{\theta }e^{i\theta }   \partial_{\phi }e^{i\phi} &#10;= e^{i\theta }   e^{i\phi}  &#10;\nonumber&#10;\end{equation}&#10;\end{document}"/>
  <p:tag name="IGUANATEXSIZE" val="20"/>
</p:tagLst>
</file>

<file path=ppt/tags/tag2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 \; , \;\; \} &#10;\leftrightarrow &#10;\frac{N} {2\pi i}[\;\; , \;\; ]&#10;\nonumber&#10;\end{equation}&#10;\end{document}"/>
  <p:tag name="IGUANATEXSIZE" val="20"/>
</p:tagLst>
</file>

<file path=ppt/tags/tag2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 } \hat{U} = 1 + e^{\frac{2\pi i}{N}} + \cdots = 0 &#10;\nonumber&#10;\end{equation}&#10;\end{document}"/>
  <p:tag name="IGUANATEXSIZE" val="20"/>
</p:tagLst>
</file>

<file path=ppt/tags/tag2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 } \hat{U^2 } = 1 + e^{\frac{4\pi i}{N}} + \cdots = 0 &#10;\nonumber&#10;\end{equation}&#10;\end{document}"/>
  <p:tag name="IGUANATEXSIZE" val="20"/>
</p:tagLst>
</file>

<file path=ppt/tags/tag2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 } \hat{U^0 } = 1&#10;\nonumber&#10;\end{equation}&#10;\end{document}"/>
  <p:tag name="IGUANATEXSIZE" val="20"/>
</p:tagLst>
</file>

<file path=ppt/tags/tag2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 } \hat{U}^n \hat{ V}^m =  \delta_{n 0 }\delta_{m 0}&#10;\nonumber&#10;\end{equation}&#10;\end{document}"/>
  <p:tag name="IGUANATEXSIZE" val="20"/>
</p:tagLst>
</file>

<file path=ppt/tags/tag2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 = \sum_{n,m }f_{nm} \hat{U}^{n} \hat{V}^{m}&#10;\nonumber&#10;\end{equation}&#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eft.&#10;\frac{\partial}{\partial k_i} &#10;\frac{\partial}{\partial k_j}&#10;e^{ik\cdot \hat{x}} &#10;\right|_{k=0}&#10;=&#10;\left.&#10;-\frac{1}{2}&#10;\frac{\partial}{\partial k_i} &#10;\frac{\partial}{\partial k_j}&#10;k_ak_b \hat{x}^a \hat{x}^b&#10;\right|_{k=0}&#10;\nonumber&#10;\end{equation}&#10;\end{document}"/>
  <p:tag name="IGUANATEXSIZE" val="20"/>
</p:tagLst>
</file>

<file path=ppt/tags/tag2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 \hat{f} = f_{00} &#10;\nonumber&#10;\end{equation}&#10;\end{document}"/>
  <p:tag name="IGUANATEXSIZE" val="20"/>
</p:tagLst>
</file>

<file path=ppt/tags/tag2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theta, \phi ) = \sum_{n,m= -\infty}^{\infty }f_{nm} e^{in \theta + im \phi}&#10;\nonumber&#10;\end{equation}&#10;\end{document}"/>
  <p:tag name="IGUANATEXSIZE" val="20"/>
</p:tagLst>
</file>

<file path=ppt/tags/tag2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frac{d \theta} {2\pi}&#10;\frac{d \phi } {2\pi}&#10;f(\theta, \phi ) =  f_{00}&#10;\nonumber&#10;\end{equation}&#10;\end{document}"/>
  <p:tag name="IGUANATEXSIZE" val="20"/>
</p:tagLst>
</file>

<file path=ppt/tags/tag2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frac{d \theta} {2\pi}&#10;\frac{d \phi } {2\pi}&#10;\leftrightarrow  {\rm Tr}&#10;\nonumber&#10;\end{equation}&#10;\end{document}"/>
  <p:tag name="IGUANATEXSIZE" val="20"/>
</p:tagLst>
</file>

<file path=ppt/tags/tag2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im_{N\rightarrow \infty } ||T_N(f)T_N(g) - T_N(fg)  || = 0&#10;\nonumber&#10;\end{equation}&#10;\end{document}"/>
  <p:tag name="IGUANATEXSIZE" val="20"/>
</p:tagLst>
</file>

<file path=ppt/tags/tag2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im_{N\rightarrow \infty } ||iN [T_N(f), T_N(g)] - T_N(\{f, g\})  || = 0&#10;\nonumber&#10;\end{equation}&#10;\end{document}"/>
  <p:tag name="IGUANATEXSIZE" val="20"/>
</p:tagLst>
</file>

<file path=ppt/tags/tag2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_N: C^{\infty}({\cal M}) \rightarrow M_N(C)&#10;\nonumber&#10;\end{equation}&#10;\end{document}"/>
  <p:tag name="IGUANATEXSIZE" val="20"/>
</p:tagLst>
</file>

<file path=ppt/tags/tag2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_N)_N&#10;\nonumber&#10;\end{equation}&#10;\end{document}"/>
  <p:tag name="IGUANATEXSIZE" val="20"/>
</p:tagLst>
</file>

<file path=ppt/tags/tag2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N = 1,2, \cdots  \infty )&#10;\nonumber&#10;\end{equation}&#10;\end{document}"/>
  <p:tag name="IGUANATEXSIZE" val="20"/>
</p:tagLst>
</file>

<file path=ppt/tags/tag2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im_{N\rightarrow \infty } &#10;{\rm Tr} T_N(f) =  \int f &#10;\nonumber&#10;\end{equation}&#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0;\left.&#10;-\frac{1}{2}&#10;\frac{\partial}{\partial k_i} &#10;(k_b  \hat{x}^j \hat{x}^b&#10;+k_a\hat{x}^a \hat{x}^j )&#10;\right|_{k=0}&#10;\nonumber&#10;\end{equation}&#10;\end{document}"/>
  <p:tag name="IGUANATEXSIZE" val="20"/>
</p:tagLst>
</file>

<file path=ppt/tags/tag2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int \frac{d \Omega}{2\pi}   &#10;\left[&#10;\frac{1}{2}(\partial_{\mu} \phi)^2 + &#10;\frac{m^2}{2}\phi^2 +\frac{g}{4} \phi^4&#10;\right]&#10;\nonumber&#10;\end{equation}&#10;\end{document}"/>
  <p:tag name="IGUANATEXSIZE" val="20"/>
</p:tagLst>
</file>

<file path=ppt/tags/tag2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int \frac{d \Omega}{2\pi }&#10;\left[&#10;\frac{1}{2}\{ x^i, \phi \}^2 + &#10;\frac{m^2}{2}\phi^2 +\frac{g}{4} \phi^4&#10;\right]&#10;\nonumber&#10;\end{equation}&#10;\end{document}"/>
  <p:tag name="IGUANATEXSIZE" val="20"/>
</p:tagLst>
</file>

<file path=ppt/tags/tag2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_{NC} =\frac{1}{N} {\rm Tr} &#10;\left[&#10;- \frac{\Lambda(\Lambda+1 )}{2}[ \hat{x}^i, \hat{\phi} ]^2 + &#10;\frac{m^2}{2}\hat{\phi}^2 +\frac{g}{4} \hat{\phi}^4&#10;\right]&#10;\nonumber&#10;\end{equation}&#10;\end{document}"/>
  <p:tag name="IGUANATEXSIZE" val="20"/>
</p:tagLst>
</file>

<file path=ppt/tags/tag2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N = 2\Lambda+1 \rightarrow \infty &#10;\nonumber&#10;\end{equation}&#10;\end{document}"/>
  <p:tag name="IGUANATEXSIZE" val="20"/>
</p:tagLst>
</file>

<file path=ppt/tags/tag2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 , \;\; \}   &#10;\leftrightarrow   &#10;-iN[ \;\; ,  \;\; ]&#10;\nonumber&#10;\end{equation}&#10;\end{document}"/>
  <p:tag name="IGUANATEXSIZE" val="20"/>
</p:tagLst>
</file>

<file path=ppt/tags/tag2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y) \leftrightarrow \hat{f}(\hat{x})&#10;\nonumber&#10;\end{equation}&#10;\end{document}"/>
  <p:tag name="IGUANATEXSIZE" val="20"/>
</p:tagLst>
</file>

<file path=ppt/tags/tag2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leftrightarrow {\rm Tr} &#10;\nonumber&#10;\end{equation}&#10;\end{document}"/>
  <p:tag name="IGUANATEXSIZE" val="20"/>
</p:tagLst>
</file>

<file path=ppt/tags/tag2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hat{f}\hat{g} - \hat{h} || \rightarrow 0,   \;\;  {\rm where} \;\; &#10;h=fg&#10;\nonumber&#10;\end{equation}&#10;\end{document}"/>
  <p:tag name="IGUANATEXSIZE" val="20"/>
</p:tagLst>
</file>

<file path=ppt/tags/tag2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_{i}&#10;\nonumber&#10;\end{equation}&#10;\end{document}"/>
  <p:tag name="IGUANATEXSIZE" val="20"/>
</p:tagLst>
</file>

<file path=ppt/tags/tag2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_{f}&#10;\nonumber&#10;\end{equation}&#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0;-\frac{1}{2}&#10;( \hat{x}^j \hat{x}^i&#10;+\hat{x}^i \hat{x}^j )&#10;\nonumber&#10;\end{equation}&#10;\end{document}"/>
  <p:tag name="IGUANATEXSIZE" val="20"/>
</p:tagLst>
</file>

<file path=ppt/tags/tag2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m \int \sqrt{-g_{\mu \nu }dX^{\mu}dX^{\nu}} &#10;\nonumber&#10;\end{equation}&#10;\end{document}"/>
  <p:tag name="IGUANATEXSIZE" val="20"/>
</p:tagLst>
</file>

<file path=ppt/tags/tag2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tau ): [0,1]\rightarrow R^{1,D-1}&#10;\nonumber&#10;\end{equation}&#10;\end{document}"/>
  <p:tag name="IGUANATEXSIZE" val="20"/>
</p:tagLst>
</file>

<file path=ppt/tags/tag2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au&#10;\nonumber&#10;\end{equation}&#10;\end{document}"/>
  <p:tag name="IGUANATEXSIZE" val="20"/>
</p:tagLst>
</file>

<file path=ppt/tags/tag2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au=0&#10;\nonumber&#10;\end{equation}&#10;\end{document}"/>
  <p:tag name="IGUANATEXSIZE" val="20"/>
</p:tagLst>
</file>

<file path=ppt/tags/tag2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au=1&#10;\nonumber&#10;\end{equation}&#10;\end{document}"/>
  <p:tag name="IGUANATEXSIZE" val="20"/>
</p:tagLst>
</file>

<file path=ppt/tags/tag2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Z= \int DX^{\mu} \; e^{iS}&#10;\nonumber&#10;\end{equation}&#10;\end{document}"/>
  <p:tag name="IGUANATEXSIZE" val="20"/>
</p:tagLst>
</file>

<file path=ppt/tags/tag2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m \int d\tau \sqrt{-g_{\mu \nu }\dot{X}^{\mu}\dot{X}^{\nu}}  &#10;\nonumber&#10;\end{equation}&#10;\end{document}"/>
  <p:tag name="IGUANATEXSIZE" val="20"/>
</p:tagLst>
</file>

<file path=ppt/tags/tag2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_{\mu \nu} : R^{1,D-1}&#10;\nonumber&#10;\end{equation}&#10;\end{document}"/>
  <p:tag name="IGUANATEXSIZE" val="20"/>
</p:tagLst>
</file>

<file path=ppt/tags/tag2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m : &#10;\nonumber&#10;\end{equation}&#10;\end{document}"/>
  <p:tag name="IGUANATEXSIZE" val="20"/>
</p:tagLst>
</file>

<file path=ppt/tags/tag2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m \int d\tau \sqrt{-\dot{X}^{\mu}\dot{X}_{\mu}}  &#10;\nonumber&#10;\end{equation}&#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x) \rightarrow \hat{f}(\hat{x}) &#10;\nonumber&#10;\end{equation}&#10;\end{document}"/>
  <p:tag name="IGUANATEXSIZE" val="20"/>
</p:tagLst>
</file>

<file path=ppt/tags/tag2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frac{1}{2} \int d\tau &#10;\left(&#10;\eta^{-1}\dot{X}^{\mu}\dot{X}_{\mu} -\eta m^2&#10;\right)&#10;\nonumber&#10;\end{equation}&#10;\end{document}"/>
  <p:tag name="IGUANATEXSIZE" val="20"/>
</p:tagLst>
</file>

<file path=ppt/tags/tag2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ta &#10;\nonumber&#10;\end{equation}&#10;\end{document}"/>
  <p:tag name="IGUANATEXSIZE" val="20"/>
</p:tagLst>
</file>

<file path=ppt/tags/tag2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ta &#10;\nonumber&#10;\end{equation}&#10;\end{document}"/>
  <p:tag name="IGUANATEXSIZE" val="20"/>
</p:tagLst>
</file>

<file path=ppt/tags/tag2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elta S = \frac{1}{2} \int d\tau &#10;\left( -&#10;\eta^{-2}\dot{X}^{\mu}\dot{X}_{\mu} - m^2&#10;\right)\delta \eta =0&#10;\nonumber&#10;\end{equation}&#10;\end{document}"/>
  <p:tag name="IGUANATEXSIZE" val="20"/>
</p:tagLst>
</file>

<file path=ppt/tags/tag2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ta^{2}= -\dot{X}^{\mu}\dot{X}_{\mu}/ m^2&#10;\nonumber&#10;\end{equation}&#10;\end{document}"/>
  <p:tag name="IGUANATEXSIZE" val="20"/>
</p:tagLst>
</file>

<file path=ppt/tags/tag2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frac{1}{2} \int d\tau &#10;\left(&#10;\eta^{-1}\dot{X}^{\mu}\dot{X}_{\mu} -\eta m^2&#10;\right)&#10;= -m \int d\tau \sqrt{-\dot{X}^{\mu}\dot{X}_{\mu}}  &#10;\nonumber&#10;\end{equation}&#10;\end{document}"/>
  <p:tag name="IGUANATEXSIZE" val="20"/>
</p:tagLst>
</file>

<file path=ppt/tags/tag2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_i^{\mu}(\sigma)&#10;\nonumber&#10;\end{equation}&#10;\end{document}"/>
  <p:tag name="IGUANATEXSIZE" val="20"/>
</p:tagLst>
</file>

<file path=ppt/tags/tag2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_f(\sigma)&#10;\nonumber&#10;\end{equation}&#10;\end{document}"/>
  <p:tag name="IGUANATEXSIZE" val="20"/>
</p:tagLst>
</file>

<file path=ppt/tags/tag2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tau, \sigma ): [0,1]\otimes [0,2\pi ]&#10;\rightarrow R^{1,D-1}&#10;\nonumber&#10;\end{equation}&#10;\end{document}"/>
  <p:tag name="IGUANATEXSIZE" val="20"/>
</p:tagLst>
</file>

<file path=ppt/tags/tag2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au=0&#10;\nonumber&#10;\end{equation}&#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_1&#10;\nonumber&#10;\end{equation}&#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partial_i f(x) = \frac{\partial}{\partial x^i} f(x) &#10;\nonumber&#10;\end{equation}&#10;\end{document}"/>
  <p:tag name="IGUANATEXSIZE" val="20"/>
</p:tagLst>
</file>

<file path=ppt/tags/tag3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au=1&#10;\nonumber&#10;\end{equation}&#10;\end{document}"/>
  <p:tag name="IGUANATEXSIZE" val="20"/>
</p:tagLst>
</file>

<file path=ppt/tags/tag3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gma = 0&#10;\nonumber&#10;\end{equation}&#10;\end{document}"/>
  <p:tag name="IGUANATEXSIZE" val="20"/>
</p:tagLst>
</file>

<file path=ppt/tags/tag3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gma = 2\pi&#10;\nonumber&#10;\end{equation}&#10;\end{document}"/>
  <p:tag name="IGUANATEXSIZE" val="20"/>
</p:tagLst>
</file>

<file path=ppt/tags/tag3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 T \int d\tau d\sigma \sqrt{-h } &#10;\nonumber&#10;\end{equation}&#10;\end{document}"/>
  <p:tag name="IGUANATEXSIZE" val="20"/>
</p:tagLst>
</file>

<file path=ppt/tags/tag3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_{ab}= g_{\mu \nu} \partial_a X^{\mu} \partial_b X^{\nu}&#10;\nonumber&#10;\end{equation}&#10;\end{document}"/>
  <p:tag name="IGUANATEXSIZE" val="20"/>
</p:tagLst>
</file>

<file path=ppt/tags/tag3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 = {\rm det}h_{ab}&#10;\nonumber&#10;\end{equation}&#10;\end{document}"/>
  <p:tag name="IGUANATEXSIZE" val="20"/>
</p:tagLst>
</file>

<file path=ppt/tags/tag3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 \frac{1}{2\pi \alpha' }&#10;\nonumber&#10;\end{equation}&#10;\end{document}"/>
  <p:tag name="IGUANATEXSIZE" val="20"/>
</p:tagLst>
</file>

<file path=ppt/tags/tag3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 \frac{T}{2} \int d\tau d\sigma&#10;(-\gamma )^{1/2}\gamma^{ab}&#10;\partial_a X^{\mu}&#10;\partial_b X_{\mu}&#10;\nonumber&#10;\end{equation}&#10;\end{document}"/>
  <p:tag name="IGUANATEXSIZE" val="20"/>
</p:tagLst>
</file>

<file path=ppt/tags/tag3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ab} : &#10;\nonumber&#10;\end{equation}&#10;\end{document}"/>
  <p:tag name="IGUANATEXSIZE" val="20"/>
</p:tagLst>
</file>

<file path=ppt/tags/tag3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 {\rm det}\gamma_{ab} &#10;\nonumber&#10;\end{equation}&#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d^2 x \int \frac{d^2 k}{(2\pi)^2}&#10;\partial_i f(x) e^{-ik\cdot x} &#10;e^{ik\cdot \hat{x}}&#10;\nonumber&#10;\end{equation}&#10;\end{document}"/>
  <p:tag name="IGUANATEXSIZE" val="20"/>
</p:tagLst>
</file>

<file path=ppt/tags/tag3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ab} \gamma^{bc } = \delta_a^c&#10;\nonumber&#10;\end{equation}&#10;\end{document}"/>
  <p:tag name="IGUANATEXSIZE" val="20"/>
</p:tagLst>
</file>

<file path=ppt/tags/tag3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ab} &#10;\nonumber&#10;\end{equation}&#10;\end{document}"/>
  <p:tag name="IGUANATEXSIZE" val="20"/>
</p:tagLst>
</file>

<file path=ppt/tags/tag3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elta \gamma &#10;= -\gamma \gamma_{ab}\delta \gamma^{ab}&#10;\nonumber&#10;\end{equation}&#10;\end{document}"/>
  <p:tag name="IGUANATEXSIZE" val="20"/>
</p:tagLst>
</file>

<file path=ppt/tags/tag3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_{ab}&#10;= \frac{1}{2}&#10;\gamma_{ab} \gamma^{cd} h_{cd}&#10;\nonumber&#10;\end{equation}&#10;\end{document}"/>
  <p:tag name="IGUANATEXSIZE" val="20"/>
</p:tagLst>
</file>

<file path=ppt/tags/tag3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h_{ab}= \partial_a X^{\mu} \partial_b X_{\mu})&#10;\nonumber&#10;\end{equation}&#10;\end{document}"/>
  <p:tag name="IGUANATEXSIZE" val="20"/>
</p:tagLst>
</file>

<file path=ppt/tags/tag3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_{ab}(-h)^{-1/2}&#10;= \gamma_{ab} (-\gamma )^{-1/2}&#10;\nonumber&#10;\end{equation}&#10;\end{document}"/>
  <p:tag name="IGUANATEXSIZE" val="20"/>
</p:tagLst>
</file>

<file path=ppt/tags/tag3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 (\tau, \sigma) = \Lambda^{\mu}{}_{\nu}&#10; X^{\nu}(\tau, \sigma) +a^{\mu}&#10;\nonumber&#10;\end{equation}&#10;\end{document}"/>
  <p:tag name="IGUANATEXSIZE" val="20"/>
</p:tagLst>
</file>

<file path=ppt/tags/tag3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ab}(\tau, \sigma) = &#10;\gamma_{ab}(\tau, \sigma)&#10;\nonumber&#10;\end{equation}&#10;\end{document}"/>
  <p:tag name="IGUANATEXSIZE" val="20"/>
</p:tagLst>
</file>

<file path=ppt/tags/tag3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 (\tau', \sigma') &#10;=X^{\mu} (\tau, \sigma)  &#10;\nonumber&#10;\end{equation}&#10;\end{document}"/>
  <p:tag name="IGUANATEXSIZE" val="20"/>
</p:tagLst>
</file>

<file path=ppt/tags/tag3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partial \sigma^{'c}}{\partial \sigma^a}&#10;\frac{\partial \sigma^{'d}}{\partial \sigma^b}&#10;\gamma'_{cd}(\tau', \sigma') = &#10;\gamma_{ab}(\tau, \sigma)&#10;\nonumber&#10;\end{equation}&#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10;= \int d^2 x \int \frac{d^2 k}{(2\pi)^2}&#10;f(x) e^{-ik\cdot x} &#10;e^{ik\cdot \hat{x}}&#10;\nonumber&#10;\end{equation}&#10;\end{document}"/>
  <p:tag name="IGUANATEXSIZE" val="20"/>
</p:tagLst>
</file>

<file path=ppt/tags/tag3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 (\tau, \sigma) &#10;=X^{\mu} (\tau, \sigma)  &#10;\nonumber&#10;\end{equation}&#10;\end{document}"/>
  <p:tag name="IGUANATEXSIZE" val="20"/>
</p:tagLst>
</file>

<file path=ppt/tags/tag3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ab}(\tau, \sigma) = &#10;e^{2\omega(\tau, \sigma )} \gamma_{ab}(\tau, \sigma)&#10;\nonumber&#10;\end{equation}&#10;\end{document}"/>
  <p:tag name="IGUANATEXSIZE" val="20"/>
</p:tagLst>
</file>

<file path=ppt/tags/tag3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ab}&#10;\nonumber&#10;\end{equation}&#10;\end{document}"/>
  <p:tag name="IGUANATEXSIZE" val="20"/>
</p:tagLst>
</file>

<file path=ppt/tags/tag3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 \frac{T}{2} \int d^2\sigma &#10;\partial^a X^{\mu}&#10;\partial_a X_{\mu} + {\rm ghosts}&#10;\nonumber&#10;\end{equation}&#10;\end{document}"/>
  <p:tag name="IGUANATEXSIZE" val="20"/>
</p:tagLst>
</file>

<file path=ppt/tags/tag3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 \frac{T}{2} \int d^2\sigma &#10;\partial^a X^{\mu}&#10;\partial_a X_{\mu} + {\rm fermion}+&#10;{\rm ghosts}&#10;\nonumber&#10;\end{equation}&#10;\end{document}"/>
  <p:tag name="IGUANATEXSIZE" val="20"/>
</p:tagLst>
</file>

<file path=ppt/tags/tag3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ab} \rightarrow e^{2\omega }\gamma_{ab}&#10;\nonumber&#10;\end{equation}&#10;\end{document}"/>
  <p:tag name="IGUANATEXSIZE" val="20"/>
</p:tagLst>
</file>

<file path=ppt/tags/tag3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times 10 + \frac{1}{2}\times 10 - 15  = 0 &#10;\nonumber&#10;\end{equation}&#10;\end{document}"/>
  <p:tag name="IGUANATEXSIZE" val="20"/>
</p:tagLst>
</file>

<file path=ppt/tags/tag3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10;\nonumber&#10;\end{equation}&#10;\end{document}"/>
  <p:tag name="IGUANATEXSIZE" val="20"/>
</p:tagLst>
</file>

<file path=ppt/tags/tag3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fermion&#10;\nonumber&#10;\end{equation}&#10;\end{document}"/>
  <p:tag name="IGUANATEXSIZE" val="20"/>
</p:tagLst>
</file>

<file path=ppt/tags/tag3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ghost&#10;\nonumber&#10;\end{equation}&#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10;\nonumber&#10;\end{equation}&#10;\end{document}"/>
  <p:tag name="IGUANATEXSIZE" val="20"/>
</p:tagLst>
</file>

<file path=ppt/tags/tag3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10;\nonumber&#10;\end{equation}&#10;\end{document}"/>
  <p:tag name="IGUANATEXSIZE" val="20"/>
</p:tagLst>
</file>

<file path=ppt/tags/tag3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Phi, \;\; &#10;B_{\mu\nu}, \;\; &#10;G_{\mu \nu}, \;\; &#10;C_{\mu}, \;\; &#10;C_{\mu\nu \rho }, \;\;&#10;{\rm fermions}&#10;\nonumber&#10;\end{equation}&#10;\end{document}"/>
  <p:tag name="IGUANATEXSIZE" val="20"/>
</p:tagLst>
</file>

<file path=ppt/tags/tag3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_{\mu\nu}, \;\; &#10;C_{\mu\nu \rho }&#10;\nonumber&#10;\end{equation}&#10;\end{document}"/>
  <p:tag name="IGUANATEXSIZE" val="20"/>
</p:tagLst>
</file>

<file path=ppt/tags/tag3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_{\mu \nu}&#10;\nonumber&#10;\end{equation}&#10;\end{document}"/>
  <p:tag name="IGUANATEXSIZE" val="20"/>
</p:tagLst>
</file>

<file path=ppt/tags/tag3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_{IIA}= &#10;\frac{1}{2\kappa^2}&#10;\int d^{10}x (-G)^{1/2}e^{-2 \Phi}&#10;\left(&#10;R + 4 \partial_{\mu}\Phi \partial^{\mu}{\Phi}&#10;-\frac{1}{2}|H_3|^2&#10;\right)&#10;\nonumber&#10;\end{equation}&#10;\end{document}"/>
  <p:tag name="IGUANATEXSIZE" val="20"/>
</p:tagLst>
</file>

<file path=ppt/tags/tag3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0;\frac{1}{4\kappa^2}&#10;\int d^{10}x (-G)^{1/2}&#10;\left(&#10;|F_2|^2+|F_4|^2&#10;\right)&#10;-&#10;\frac{1}{4\kappa^2}&#10;\int B_2 \wedge F_4 \wedge F_4 &#10;\nonumber&#10;\end{equation}&#10;\end{document}"/>
  <p:tag name="IGUANATEXSIZE" val="20"/>
</p:tagLst>
</file>

<file path=ppt/tags/tag3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_3 = dB_2 , F_2 = dC_1, F_4 = dC_3&#10;\nonumber&#10;\end{equation}&#10;\end{document}"/>
  <p:tag name="IGUANATEXSIZE" val="20"/>
</p:tagLst>
</file>

<file path=ppt/tags/tag3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fermions}&#10;\nonumber&#10;\end{equation}&#10;\end{document}"/>
  <p:tag name="IGUANATEXSIZE" val="20"/>
</p:tagLst>
</file>

<file path=ppt/tags/tag3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_{11D}= &#10;\frac{1}{2\kappa_{11}^2}&#10;\int d^{11}x (-G)^{1/2}&#10;\left(&#10;R - \frac{1}{2}|F_4|^2&#10;\right)&#10;-\frac{1}{12\kappa_{11}^2}\int &#10;A_3 \wedge F_4 \wedge F_4&#10;\nonumber&#10;\end{equation}&#10;\end{document}"/>
  <p:tag name="IGUANATEXSIZE" val="20"/>
</p:tagLst>
</file>

<file path=ppt/tags/tag3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_4 = dA_3&#10;\nonumber&#10;\end{equation}&#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nt d^2 x \int \frac{d^2 k}{(2\pi)^2}&#10;\partial_i f(x) e^{-ik\cdot x} &#10;e^{ik\cdot \hat{x}}&#10;= &#10;- \int d^2 x \int \frac{d^2 k}{(2\pi)^2}&#10;f(x) \partial_i e^{-ik\cdot x} &#10;e^{ik\cdot \hat{x}}&#10;\nonumber&#10;\end{equation}&#10;\end{document}"/>
  <p:tag name="IGUANATEXSIZE" val="20"/>
</p:tagLst>
</file>

<file path=ppt/tags/tag3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_{11D} \rightarrow S_{IIA}&#10;\nonumber&#10;\end{equation}&#10;\end{document}"/>
  <p:tag name="IGUANATEXSIZE" val="20"/>
</p:tagLst>
</file>

<file path=ppt/tags/tag3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fermions}&#10;\nonumber&#10;\end{equation}&#10;\end{document}"/>
  <p:tag name="IGUANATEXSIZE" val="20"/>
</p:tagLst>
</file>

<file path=ppt/tags/tag3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nt dt {\rm Tr} \left[&#10;\frac{1}{2}(DX^{i})^2 &#10;+\frac{1}{4}[X^i, X^j]^2 &#10;+ i\Psi^{\rm T}D \Psi  -\Psi^{\rm T}\Gamma_i [X^i, \Psi]&#10;\right]&#10;\nonumber&#10;\end{equation}&#10;\end{document}"/>
  <p:tag name="IGUANATEXSIZE" val="20"/>
</p:tagLst>
</file>

<file path=ppt/tags/tag3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i(t) : N\times N &#10;\nonumber&#10;\end{equation}&#10;\end{document}"/>
  <p:tag name="IGUANATEXSIZE" val="20"/>
</p:tagLst>
</file>

<file path=ppt/tags/tag3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1,2,\cdots,9)&#10;\nonumber&#10;\end{equation}&#10;\end{document}"/>
  <p:tag name="IGUANATEXSIZE" val="20"/>
</p:tagLst>
</file>

<file path=ppt/tags/tag3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Psi (t) : N\times N &#10;\nonumber&#10;\end{equation}&#10;\end{document}"/>
  <p:tag name="IGUANATEXSIZE" val="20"/>
</p:tagLst>
</file>

<file path=ppt/tags/tag3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i :&#10;\nonumber&#10;\end{equation}&#10;\end{document}"/>
  <p:tag name="IGUANATEXSIZE" val="20"/>
</p:tagLst>
</file>

<file path=ppt/tags/tag3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 \frac{\partial}{\partial t} -i [A, \;\; ]&#10;\nonumber&#10;\end{equation}&#10;\end{document}"/>
  <p:tag name="IGUANATEXSIZE" val="20"/>
</p:tagLst>
</file>

<file path=ppt/tags/tag3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nt dt {\rm Tr} \left[&#10;\frac{1}{2}(DX^{i})^2 &#10;+\frac{1}{4}[X^i, X^j]^2 &#10;+ i\Psi^{\rm T}D \Psi  -\Psi^{\rm T}\Gamma_i [X^i, \Psi]&#10;\right]&#10;\nonumber&#10;\end{equation}&#10;\end{document}"/>
  <p:tag name="IGUANATEXSIZE" val="20"/>
</p:tagLst>
</file>

<file path=ppt/tags/tag3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1,2,\cdots,9)&#10;\nonumber&#10;\end{equation}&#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 \int d^2 x \int \frac{d^2 k}{(2\pi)^2}&#10;f(x) i k_i e^{-ik\cdot x} &#10;e^{ik\cdot \hat{x}}&#10;\nonumber&#10;\end{equation}&#10;\end{document}"/>
  <p:tag name="IGUANATEXSIZE" val="20"/>
</p:tagLst>
</file>

<file path=ppt/tags/tag3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T \int d^3 \sigma &#10;\sqrt{-{\rm det }h_{\alpha \beta}}&#10;\nonumber&#10;\end{equation}&#10;\end{document}"/>
  <p:tag name="IGUANATEXSIZE" val="20"/>
</p:tagLst>
</file>

<file path=ppt/tags/tag3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_{\alpha \beta}&#10;= \partial_{\alpha }X^{\mu}&#10;\partial_{\beta }X_{\mu}&#10;\nonumber&#10;\end{equation}&#10;\end{document}"/>
  <p:tag name="IGUANATEXSIZE" val="20"/>
</p:tagLst>
</file>

<file path=ppt/tags/tag3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frac{T}{2} \int d^3 \sigma &#10;\sqrt{-\gamma} &#10;(\gamma^{\alpha \beta } &#10;\partial_{\alpha }X^{\mu }&#10;\partial_{\beta }X_{\mu } -1 )&#10;\nonumber&#10;\end{equation}&#10;\end{document}"/>
  <p:tag name="IGUANATEXSIZE" val="20"/>
</p:tagLst>
</file>

<file path=ppt/tags/tag3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alpha \beta } = \partial_{\alpha }X^{\mu}&#10;\partial_{\beta }X_{\mu} = h_{\alpha \beta}&#10;\nonumber&#10;\end{equation}&#10;\end{document}"/>
  <p:tag name="IGUANATEXSIZE" val="20"/>
</p:tagLst>
</file>

<file path=ppt/tags/tag3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ab} \rightarrow e^{2\omega} \gamma_{ab}&#10;\nonumber&#10;\end{equation}&#10;\end{document}"/>
  <p:tag name="IGUANATEXSIZE" val="20"/>
</p:tagLst>
</file>

<file path=ppt/tags/tag3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0 a} =0 &#10;\nonumber&#10;\end{equation}&#10;\end{document}"/>
  <p:tag name="IGUANATEXSIZE" val="20"/>
</p:tagLst>
</file>

<file path=ppt/tags/tag3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0 0}&#10;=  -{4}{\rm det}h_{ab} &#10;\nonumber&#10;\end{equation}&#10;\end{document}"/>
  <p:tag name="IGUANATEXSIZE" val="20"/>
</p:tagLst>
</file>

<file path=ppt/tags/tag3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frac{T}{2} \int d^3 \sigma &#10;\sqrt{-\gamma} &#10;(\gamma^{\alpha \beta } &#10;\partial_{\alpha }X^{\mu }&#10;\partial_{\beta }X_{\mu } -1 )&#10;\nonumber&#10;\end{equation}&#10;\end{document}"/>
  <p:tag name="IGUANATEXSIZE" val="20"/>
</p:tagLst>
</file>

<file path=ppt/tags/tag3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frac{T }{4} \int d^3 \sigma &#10;\left(&#10;\dot{X}^{\mu}\dot{X}_{\mu}&#10;-{4}{\rm det}h_{ab}&#10;\right)&#10;\nonumber&#10;\end{equation}&#10;\end{document}"/>
  <p:tag name="IGUANATEXSIZE" val="20"/>
</p:tagLst>
</file>

<file path=ppt/tags/tag3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lpha, \beta = \tau, \sigma_1, \sigma_2&#10;\nonumber&#10;\end{equation}&#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i}{\theta}&#10;\epsilon_{ij}[\hat{x}^j, \hat{f}(\hat{x})]&#10;=&#10;\int d^2 x \int \frac{d^2 k}{(2\pi)^2}&#10;\partial_i f(x) e^{-ik\cdot x} &#10;e^{ik\cdot \hat{x}}&#10;\nonumber&#10;\end{equation}&#10;\end{document}"/>
  <p:tag name="IGUANATEXSIZE" val="20"/>
</p:tagLst>
</file>

<file path=ppt/tags/tag3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b = \sigma_1, \sigma_2&#10;\nonumber&#10;\end{equation}&#10;\end{document}"/>
  <p:tag name="IGUANATEXSIZE" val="20"/>
</p:tagLst>
</file>

<file path=ppt/tags/tag3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 1,2)&#10;\nonumber&#10;\end{equation}&#10;\end{document}"/>
  <p:tag name="IGUANATEXSIZE" val="20"/>
</p:tagLst>
</file>

<file path=ppt/tags/tag3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alpha \beta } = \partial_{\alpha }X^{\mu}&#10;\partial_{\beta }X_{\mu} = h_{\alpha \beta}&#10;\nonumber&#10;\end{equation}&#10;\end{document}"/>
  <p:tag name="IGUANATEXSIZE" val="20"/>
</p:tagLst>
</file>

<file path=ppt/tags/tag3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0 a} =0 &#10;\nonumber&#10;\end{equation}&#10;\end{document}"/>
  <p:tag name="IGUANATEXSIZE" val="20"/>
</p:tagLst>
</file>

<file path=ppt/tags/tag3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0 0} =&#10;  -{4}{\rm det}h_{ab} &#10;\nonumber&#10;\end{equation}&#10;\end{document}"/>
  <p:tag name="IGUANATEXSIZE" val="20"/>
</p:tagLst>
</file>

<file path=ppt/tags/tag3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ot{X}^{\mu})^2 &#10;= {2}&#10;\{X^\mu, X^{\nu}\}^2 &#10;\nonumber&#10;\end{equation}&#10;\end{document}"/>
  <p:tag name="IGUANATEXSIZE" val="20"/>
</p:tagLst>
</file>

<file path=ppt/tags/tag3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ot{X}^{\mu} \partial_a X_{\mu} = 0&#10;\nonumber&#10;\end{equation}&#10;\end{document}"/>
  <p:tag name="IGUANATEXSIZE" val="20"/>
</p:tagLst>
</file>

<file path=ppt/tags/tag3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mu}&#10;\nonumber&#10;\end{equation}&#10;\end{document}"/>
  <p:tag name="IGUANATEXSIZE" val="20"/>
</p:tagLst>
</file>

<file path=ppt/tags/tag3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dot{X}^{\mu},  X_{\mu} \}  = 0&#10;\nonumber&#10;\end{equation}&#10;\end{document}"/>
  <p:tag name="IGUANATEXSIZE" val="20"/>
</p:tagLst>
</file>

<file path=ppt/tags/tag3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det}h_{ab}&#10;= \frac{1}{2} \epsilon^{ab}\epsilon^{cd}h_{ac}h_{bd}&#10;\nonumber&#10;\end{equation}&#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1, e^{i k\cdot \hat{x}}]&#10;\nonumber&#10;\end{equation}&#10;\end{document}"/>
  <p:tag name="IGUANATEXSIZE" val="20"/>
</p:tagLst>
</file>

<file path=ppt/tags/tag3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frac{1}{2} \epsilon^{ab}\epsilon^{cd}&#10;\partial_a X^{\mu}\partial_c X_{\mu}&#10;\partial_b X^{\nu}\partial_d X_{\nu}&#10;\nonumber&#10;\end{equation}&#10;\end{document}"/>
  <p:tag name="IGUANATEXSIZE" val="20"/>
</p:tagLst>
</file>

<file path=ppt/tags/tag3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frac{1}{2} &#10;\{ X^{\mu}, X^{\nu}\}^2&#10;\nonumber&#10;\end{equation}&#10;\end{document}"/>
  <p:tag name="IGUANATEXSIZE" val="20"/>
</p:tagLst>
</file>

<file path=ppt/tags/tag3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pm } = (X^0 \pm X^{D-1})/\sqrt{2}&#10;\nonumber&#10;\end{equation}&#10;\end{document}"/>
  <p:tag name="IGUANATEXSIZE" val="20"/>
</p:tagLst>
</file>

<file path=ppt/tags/tag3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tau, \sigma_1, \sigma_2 ) = \tau&#10;\nonumber&#10;\end{equation}&#10;\end{document}"/>
  <p:tag name="IGUANATEXSIZE" val="20"/>
</p:tagLst>
</file>

<file path=ppt/tags/tag3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ot{X}^- =&#10;\frac{1}{2}(\dot{X}^i)^2 &#10;+  \{X^i, X^j\}^2&#10;\nonumber&#10;\end{equation}&#10;\end{document}"/>
  <p:tag name="IGUANATEXSIZE" val="20"/>
</p:tagLst>
</file>

<file path=ppt/tags/tag3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partial_a X^- = \dot{X}^{i}\partial_a X^i &#10;\nonumber&#10;\end{equation}&#10;\end{document}"/>
  <p:tag name="IGUANATEXSIZE" val="20"/>
</p:tagLst>
</file>

<file path=ppt/tags/tag3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dot{X}^{i},  X_{i } \}  = 0&#10;\nonumber&#10;\end{equation}&#10;\end{document}"/>
  <p:tag name="IGUANATEXSIZE" val="20"/>
</p:tagLst>
</file>

<file path=ppt/tags/tag3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10;\nonumber&#10;\end{equation}&#10;\end{document}"/>
  <p:tag name="IGUANATEXSIZE" val="20"/>
</p:tagLst>
</file>

<file path=ppt/tags/tag3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10;\nonumber&#10;\end{equation}&#10;\end{document}"/>
  <p:tag name="IGUANATEXSIZE" val="20"/>
</p:tagLst>
</file>

<file path=ppt/tags/tag3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i&#10;\nonumber&#10;\end{equation}&#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1 \sim i \theta \frac{\partial}{ \partial x_2}&#10;\nonumber&#10;\end{equation}&#10;\end{document}"/>
  <p:tag name="IGUANATEXSIZE" val="20"/>
</p:tagLst>
</file>

<file path=ppt/tags/tag3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 = \frac{T}{4}&#10;\int d^2 \sigma \left(&#10;(\dot{X}^i)^2 + {2}&#10;\{X^i, X^j \}^2&#10;\right)&#10;\nonumber&#10;\end{equation}&#10;\end{document}"/>
  <p:tag name="IGUANATEXSIZE" val="20"/>
</p:tagLst>
</file>

<file path=ppt/tags/tag3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dot{X}^{i},  X_{i } \}  = 0&#10;\nonumber&#10;\end{equation}&#10;\end{document}"/>
  <p:tag name="IGUANATEXSIZE" val="20"/>
</p:tagLst>
</file>

<file path=ppt/tags/tag3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times S^2&#10;\nonumber&#10;\end{equation}&#10;\end{document}"/>
  <p:tag name="IGUANATEXSIZE" val="20"/>
</p:tagLst>
</file>

<file path=ppt/tags/tag3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times T^2&#10;\nonumber&#10;\end{equation}&#10;\end{document}"/>
  <p:tag name="IGUANATEXSIZE" val="20"/>
</p:tagLst>
</file>

<file path=ppt/tags/tag3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 = \frac{1}{2\pi l_p^3 }&#10;{\rm Tr}&#10;\left(&#10;\frac{1}{2}(\dot{X}^i)^2 &#10;-\frac{1}{4}[X^i, X^j]^2&#10;\right)&#10;\nonumber&#10;\end{equation}&#10;\end{document}"/>
  <p:tag name="IGUANATEXSIZE" val="20"/>
</p:tagLst>
</file>

<file path=ppt/tags/tag3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dot{X}^{i},  X_{i } ]  = 0&#10;\nonumber&#10;\end{equation}&#10;\end{document}"/>
  <p:tag name="IGUANATEXSIZE" val="20"/>
</p:tagLst>
</file>

<file path=ppt/tags/tag3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cal L} = \frac{1}{ R }&#10;{\rm Tr}&#10;\left(&#10;\frac{1}{2}(\dot{X}^i)^2 &#10;+\frac{1}{4}[X^i, X^j]^2&#10;\right)&#10;\nonumber&#10;\end{equation}&#10;\end{document}"/>
  <p:tag name="IGUANATEXSIZE" val="20"/>
</p:tagLst>
</file>

<file path=ppt/tags/tag3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dot{X}^{i},  X_{i } ]  = 0&#10;\nonumber&#10;\end{equation}&#10;\end{document}"/>
  <p:tag name="IGUANATEXSIZE" val="20"/>
</p:tagLst>
</file>

<file path=ppt/tags/tag3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cal L} = \frac{1}{ R }&#10;{\rm Tr}&#10;\left(&#10;\frac{1}{2}(D X^i)^2 &#10;+\frac{1}{4}[X^i, X^j]^2&#10;\right)&#10;\nonumber&#10;\end{equation}&#10;\end{document}"/>
  <p:tag name="IGUANATEXSIZE" val="20"/>
</p:tagLst>
</file>

<file path=ppt/tags/tag3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X^i = \dot{X} -i [A , X^i]&#10;\nonumber&#10;\end{equation}&#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heta k_2 e^{i k \cdot \hat{x}}&#10;\nonumber&#10;\end{equation}&#10;\end{document}"/>
  <p:tag name="IGUANATEXSIZE" val="20"/>
</p:tagLst>
</file>

<file path=ppt/tags/tag3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0&#10;\nonumber&#10;\end{equation}&#10;\end{document}"/>
  <p:tag name="IGUANATEXSIZE" val="20"/>
</p:tagLst>
</file>

<file path=ppt/tags/tag3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dot{X}^{i},  X_{i } ]  = 0&#10;\nonumber&#10;\end{equation}&#10;\end{document}"/>
  <p:tag name="IGUANATEXSIZE" val="20"/>
</p:tagLst>
</file>

<file path=ppt/tags/tag3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nt dt {\rm Tr} \left[&#10;\frac{1}{2}(DX^{i})^2 &#10;+\frac{1}{4}[X^i, X^j]^2 &#10;+ i\Psi^{\rm T}D \Psi  -\Psi^{\rm T}\Gamma_i [X^i, \Psi]&#10;\right]&#10;\nonumber&#10;\end{equation}&#10;\end{document}"/>
  <p:tag name="IGUANATEXSIZE" val="20"/>
</p:tagLst>
</file>

<file path=ppt/tags/tag3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Psi (t) : N\times N &#10;\nonumber&#10;\end{equation}&#10;\end{document}"/>
  <p:tag name="IGUANATEXSIZE" val="20"/>
</p:tagLst>
</file>

<file path=ppt/tags/tag3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amma_i :&#10;\nonumber&#10;\end{equation}&#10;\end{document}"/>
  <p:tag name="IGUANATEXSIZE" val="20"/>
</p:tagLst>
</file>

<file path=ppt/tags/tag3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elta X^i = \Psi^{T} \Gamma^i \epsilon&#10;\nonumber&#10;\end{equation}&#10;\end{document}"/>
  <p:tag name="IGUANATEXSIZE" val="20"/>
</p:tagLst>
</file>

<file path=ppt/tags/tag3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elta \Psi = DX^i \Gamma_i \epsilon&#10;+ \frac{1}{2}[X^i, X^j]\Gamma^{ij} \epsilon&#10;\nonumber&#10;\end{equation}&#10;\end{document}"/>
  <p:tag name="IGUANATEXSIZE" val="20"/>
</p:tagLst>
</file>

<file path=ppt/tags/tag3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psilon, \eta: &#10;\nonumber&#10;\end{equation}&#10;\end{document}"/>
  <p:tag name="IGUANATEXSIZE" val="20"/>
</p:tagLst>
</file>

<file path=ppt/tags/tag3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elta X^i = 0 &#10;\nonumber&#10;\end{equation}&#10;\end{document}"/>
  <p:tag name="IGUANATEXSIZE" val="20"/>
</p:tagLst>
</file>

<file path=ppt/tags/tag3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elta \Psi =  \eta  {\bf 1}&#10;\nonumber&#10;\end{equation}&#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_2&#10;\nonumber&#10;\end{equation}&#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i}{\theta}&#10;\epsilon_{2j}[\hat{x}^j, \hat{f}(\hat{x})]&#10;=&#10;\frac{-i}{\theta}&#10;[\hat{x}^1, \hat{f}(\hat{x})]&#10;\nonumber&#10;\end{equation}&#10;\end{document}"/>
  <p:tag name="IGUANATEXSIZE" val="20"/>
</p:tagLst>
</file>

<file path=ppt/tags/tag4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T \int d^3 \sigma &#10;\sqrt{-{\rm det }h_{\alpha \beta}}&#10;\nonumber&#10;\end{equation}&#10;\end{document}"/>
  <p:tag name="IGUANATEXSIZE" val="20"/>
</p:tagLst>
</file>

<file path=ppt/tags/tag4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nt dt {\rm Tr} \left[&#10;\frac{1}{2}(DX^{i})^2 &#10;+\frac{1}{4}[X^i, X^j]^2 &#10;+ {\rm fermions}&#10;\right]&#10;\nonumber&#10;\end{equation}&#10;\end{document}"/>
  <p:tag name="IGUANATEXSIZE" val="20"/>
</p:tagLst>
</file>

<file path=ppt/tags/tag4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1 = &#10;\nonumber&#10;\end{equation}&#10;\end{document}"/>
  <p:tag name="IGUANATEXSIZE" val="20"/>
</p:tagLst>
</file>

<file path=ppt/tags/tag4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10;\nonumber&#10;\end{equation}&#10;\end{document}"/>
  <p:tag name="IGUANATEXSIZE" val="20"/>
</p:tagLst>
</file>

<file path=ppt/tags/tag4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10;\nonumber&#10;\end{equation}&#10;\end{document}"/>
  <p:tag name="IGUANATEXSIZE" val="20"/>
</p:tagLst>
</file>

<file path=ppt/tags/tag4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2 = &#10;\nonumber&#10;\end{equation}&#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i}{\theta}&#10;\int d^2 x \int \frac{d^2 k}{(2\pi)^2}&#10; f(x) e^{-ik\cdot x} &#10;[\hat{x}^1, e^{ik\cdot \hat{x}}]&#10;\nonumber&#10;\end{equation}&#10;\end{document}"/>
  <p:tag name="IGUANATEXSIZE" val="20"/>
</p:tagLst>
</file>

<file path=ppt/tags/tag4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10;\nonumber&#10;\end{equation}&#10;\end{document}"/>
  <p:tag name="IGUANATEXSIZE" val="20"/>
</p:tagLst>
</file>

<file path=ppt/tags/tag4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3, \cdots, X^9 = 0 &#10;\nonumber&#10;\end{equation}&#10;\end{document}"/>
  <p:tag name="IGUANATEXSIZE" val="20"/>
</p:tagLst>
</file>

<file path=ppt/tags/tag4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 b :&#10;\nonumber&#10;\end{equation}&#10;\end{document}"/>
  <p:tag name="IGUANATEXSIZE" val="20"/>
</p:tagLst>
</file>

<file path=ppt/tags/tag4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 } [X^1, X^2]^2 &#10; \sim a^2 b^2&#10;\nonumber&#10;\end{equation}&#10;\end{document}"/>
  <p:tag name="IGUANATEXSIZE" val="20"/>
</p:tagLst>
</file>

<file path=ppt/tags/tag4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0&#10;\nonumber&#10;\end{equation}&#10;\end{document}"/>
  <p:tag name="IGUANATEXSIZE" val="20"/>
</p:tagLst>
</file>

<file path=ppt/tags/tag4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0&#10;\nonumber&#10;\end{equation}&#10;\end{document}"/>
  <p:tag name="IGUANATEXSIZE" val="20"/>
</p:tagLst>
</file>

<file path=ppt/tags/tag4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1 = &#10;\nonumber&#10;\end{equation}&#10;\end{document}"/>
  <p:tag name="IGUANATEXSIZE" val="20"/>
</p:tagLst>
</file>

<file path=ppt/tags/tag4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10;\nonumber&#10;\end{equation}&#10;\end{document}"/>
  <p:tag name="IGUANATEXSIZE" val="20"/>
</p:tagLst>
</file>

<file path=ppt/tags/tag4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10;\nonumber&#10;\end{equation}&#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0;\int d^2 x \int \frac{d^2 k}{(2\pi)^2}&#10; f(x) ik_2 e^{-ik\cdot x} &#10; e^{ik\cdot \hat{x}}&#10;\nonumber&#10;\end{equation}&#10;\end{document}"/>
  <p:tag name="IGUANATEXSIZE" val="20"/>
</p:tagLst>
</file>

<file path=ppt/tags/tag4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2 = &#10;\nonumber&#10;\end{equation}&#10;\end{document}"/>
  <p:tag name="IGUANATEXSIZE" val="20"/>
</p:tagLst>
</file>

<file path=ppt/tags/tag4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10;\nonumber&#10;\end{equation}&#10;\end{document}"/>
  <p:tag name="IGUANATEXSIZE" val="20"/>
</p:tagLst>
</file>

<file path=ppt/tags/tag4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 } [X^1, X^2]^2 &#10; \sim a^2 b^2&#10;\nonumber&#10;\end{equation}&#10;\end{document}"/>
  <p:tag name="IGUANATEXSIZE" val="20"/>
</p:tagLst>
</file>

<file path=ppt/tags/tag4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cal L} = \frac{1}{2}\dot{b}^2 -\frac{1}{2}a^2 b^2&#10;\nonumber&#10;\end{equation}&#10;\end{document}"/>
  <p:tag name="IGUANATEXSIZE" val="20"/>
</p:tagLst>
</file>

<file path=ppt/tags/tag4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10;\nonumber&#10;\end{equation}&#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int d^2 x \int \frac{d^2 k}{(2\pi)^2}&#10; f(x)  \partial_2 e^{-ik\cdot x} &#10; e^{ik\cdot \hat{x}}&#10;\nonumber&#10;\end{equation}&#10;\end{document}"/>
  <p:tag name="IGUANATEXSIZE" val="20"/>
</p:tagLst>
</file>

<file path=ppt/tags/tag4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10;\nonumber&#10;\end{equation}&#10;\end{document}"/>
  <p:tag name="IGUANATEXSIZE" val="20"/>
</p:tagLst>
</file>

<file path=ppt/tags/tag4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m a &#10;\nonumber&#10;\end{equation}&#10;\end{document}"/>
  <p:tag name="IGUANATEXSIZE" val="20"/>
</p:tagLst>
</file>

<file path=ppt/tags/tag4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10;\nonumber&#10;\end{equation}&#10;\end{document}"/>
  <p:tag name="IGUANATEXSIZE" val="20"/>
</p:tagLst>
</file>

<file path=ppt/tags/tag4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nt dt {\rm Tr} \left[&#10;\frac{1}{2}(DX^{i})^2 &#10;+\frac{1}{4}[X^i, X^j]^2 &#10;+ i\Psi^{\rm T}D \Psi  -\Psi^{\rm T}\Gamma_i [X^i, \Psi]&#10;\right]&#10;\nonumber&#10;\end{equation}&#10;\end{document}"/>
  <p:tag name="IGUANATEXSIZE" val="20"/>
</p:tagLst>
</file>

<file path=ppt/tags/tag4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_{1,2}&#10;\nonumber&#10;\end{equation}&#10;\end{document}"/>
  <p:tag name="IGUANATEXSIZE" val="20"/>
</p:tagLst>
</file>

<file path=ppt/tags/tag4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i = &#10;\nonumber&#10;\end{equation}&#10;\end{document}"/>
  <p:tag name="IGUANATEXSIZE" val="20"/>
</p:tagLst>
</file>

<file path=ppt/tags/tag4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_1&#10;\nonumber&#10;\end{equation}&#10;\end{document}"/>
  <p:tag name="IGUANATEXSIZE" val="20"/>
</p:tagLst>
</file>

<file path=ppt/tags/tag4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_2&#10;\nonumber&#10;\end{equation}&#10;\end{document}"/>
  <p:tag name="IGUANATEXSIZE" val="20"/>
</p:tagLst>
</file>

<file path=ppt/tags/tag4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nt dt {\rm Tr} \left[&#10;\frac{1}{2}(DX^{i})^2 &#10;+\frac{1}{4}[X^i, X^j]^2 &#10;+ {\rm fermions}&#10;\right]&#10;\nonumber&#10;\end{equation}&#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int d^2 x \int \frac{d^2 k}{(2\pi)^2}&#10;\partial_2  f(x)  e^{-ik\cdot x} &#10; e^{ik\cdot \hat{x}}&#10;\nonumber&#10;\end{equation}&#10;\end{document}"/>
  <p:tag name="IGUANATEXSIZE" val="20"/>
</p:tagLst>
</file>

<file path=ppt/tags/tag4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A=0&#10;\nonumber&#10;\end{equation}&#10;\end{document}"/>
  <p:tag name="IGUANATEXSIZE" val="20"/>
</p:tagLst>
</file>

<file path=ppt/tags/tag4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dot{X}^i  = -[X^j,[X^j, X^i]]&#10;\nonumber&#10;\end{equation}&#10;\end{document}"/>
  <p:tag name="IGUANATEXSIZE" val="20"/>
</p:tagLst>
</file>

<file path=ppt/tags/tag4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dot{\hat{X}}^i_1  = -[\hat{X}^j_1,[\hat{X}^j_1, \hat{X}^i_1]]&#10;\nonumber&#10;\end{equation}&#10;\end{document}"/>
  <p:tag name="IGUANATEXSIZE" val="20"/>
</p:tagLst>
</file>

<file path=ppt/tags/tag4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dot{\hat{X}}^i_2  = -[\hat{X}^j_2,[\hat{X}^j_2, \hat{X}^i_2]]&#10;\nonumber&#10;\end{equation}&#10;\end{document}"/>
  <p:tag name="IGUANATEXSIZE" val="20"/>
</p:tagLst>
</file>

<file path=ppt/tags/tag4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i&#10;\nonumber&#10;\end{equation}&#10;\end{document}"/>
  <p:tag name="IGUANATEXSIZE" val="20"/>
</p:tagLst>
</file>

<file path=ppt/tags/tag4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i = &#10;\nonumber&#10;\end{equation}&#10;\end{document}"/>
  <p:tag name="IGUANATEXSIZE" val="20"/>
</p:tagLst>
</file>

<file path=ppt/tags/tag4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_1&#10;\nonumber&#10;\end{equation}&#10;\end{document}"/>
  <p:tag name="IGUANATEXSIZE" val="20"/>
</p:tagLst>
</file>

<file path=ppt/tags/tag4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i_2&#10;\nonumber&#10;\end{equation}&#10;\end{document}"/>
  <p:tag name="IGUANATEXSIZE" val="20"/>
</p:tagLst>
</file>

<file path=ppt/tags/tag4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i = B^i + Y^i&#10;\nonumber&#10;\end{equation}&#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1&#10;\nonumber&#10;\end{equation}&#10;\end{document}"/>
  <p:tag name="IGUANATEXSIZE" val="20"/>
</p:tagLst>
</file>

<file path=ppt/tags/tag4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1 = \frac{1}{2}&#10;\nonumber&#10;\end{equation}&#10;\end{document}"/>
  <p:tag name="IGUANATEXSIZE" val="20"/>
</p:tagLst>
</file>

<file path=ppt/tags/tag4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2 =\frac{1}{2}&#10;\nonumber&#10;\end{equation}&#10;\end{document}"/>
  <p:tag name="IGUANATEXSIZE" val="20"/>
</p:tagLst>
</file>

<file path=ppt/tags/tag4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10;\nonumber&#10;\end{equation}&#10;\end{document}"/>
  <p:tag name="IGUANATEXSIZE" val="20"/>
</p:tagLst>
</file>

<file path=ppt/tags/tag4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10;\nonumber&#10;\end{equation}&#10;\end{document}"/>
  <p:tag name="IGUANATEXSIZE" val="20"/>
</p:tagLst>
</file>

<file path=ppt/tags/tag4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v t&#10;\nonumber&#10;\end{equation}&#10;\end{document}"/>
  <p:tag name="IGUANATEXSIZE" val="20"/>
</p:tagLst>
</file>

<file path=ppt/tags/tag4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vt&#10;\nonumber&#10;\end{equation}&#10;\end{document}"/>
  <p:tag name="IGUANATEXSIZE" val="20"/>
</p:tagLst>
</file>

<file path=ppt/tags/tag4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0&#10;\nonumber&#10;\end{equation}&#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_1, \hat{x}_2] = i \theta&#10;\nonumber&#10;\end{equation}&#10;\end{document}"/>
  <p:tag name="IGUANATEXSIZE" val="20"/>
</p:tagLst>
</file>

<file path=ppt/tags/tag4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1&#10;\nonumber&#10;\end{equation}&#10;\end{document}"/>
  <p:tag name="IGUANATEXSIZE" val="20"/>
</p:tagLst>
</file>

<file path=ppt/tags/tag4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2&#10;\nonumber&#10;\end{equation}&#10;\end{document}"/>
  <p:tag name="IGUANATEXSIZE" val="20"/>
</p:tagLst>
</file>

<file path=ppt/tags/tag4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i \geq 3} =0&#10;\nonumber&#10;\end{equation}&#10;\end{document}"/>
  <p:tag name="IGUANATEXSIZE" val="20"/>
</p:tagLst>
</file>

<file path=ppt/tags/tag4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t)&#10;\nonumber&#10;\end{equation}&#10;\end{document}"/>
  <p:tag name="IGUANATEXSIZE" val="20"/>
</p:tagLst>
</file>

<file path=ppt/tags/tag4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t)=\sqrt{ b^2 + v^2 t^2}&#10;\nonumber&#10;\end{equation}&#10;\end{document}"/>
  <p:tag name="IGUANATEXSIZE" val="20"/>
</p:tagLst>
</file>

<file path=ppt/tags/tag4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Y^i&#10;\nonumber&#10;\end{equation}&#10;\end{document}"/>
  <p:tag name="IGUANATEXSIZE" val="20"/>
</p:tagLst>
</file>

<file path=ppt/tags/tag4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i S_{eff}(r)}&#10;= \int DY^i e^{iS(X)}&#10;\nonumber&#10;\end{equation}&#10;\end{document}"/>
  <p:tag name="IGUANATEXSIZE" val="20"/>
</p:tagLst>
</file>

<file path=ppt/tags/tag4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b&#10;\nonumber&#10;\end{equation}&#10;\end{document}"/>
  <p:tag name="IGUANATEXSIZE" val="20"/>
</p:tagLst>
</file>

<file path=ppt/tags/tag4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v&#10;\nonumber&#10;\end{equation}&#10;\end{document}"/>
  <p:tag name="IGUANATEXSIZE" val="20"/>
</p:tagLst>
</file>

<file path=ppt/tags/tag4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v&#10;\nonumber&#10;\end{equation}&#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i}{\theta}&#10;\epsilon_{ij}[\hat{x}^j, \hat{f}(\hat{x})]&#10;=&#10;\int d^2 x \int \frac{d^2 k}{(2\pi)^2}&#10;\partial_i f(x) e^{-ik\cdot x} &#10;e^{ik\cdot \hat{x}}&#10;\nonumber&#10;\end{equation}&#10;\end{document}"/>
  <p:tag name="IGUANATEXSIZE" val="20"/>
</p:tagLst>
</file>

<file path=ppt/tags/tag4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X^i, X^j]^2 \sim &#10;{\rm Tr}[B^i, Y^j][B^i, Y^j] &#10;\sim &#10;r(t)^2{\rm Tr} (Y^j)^2&#10;\nonumber&#10;\end{equation}&#10;\end{document}"/>
  <p:tag name="IGUANATEXSIZE" val="20"/>
</p:tagLst>
</file>

<file path=ppt/tags/tag4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t)&#10;\nonumber&#10;\end{equation}&#10;\end{document}"/>
  <p:tag name="IGUANATEXSIZE" val="20"/>
</p:tagLst>
</file>

<file path=ppt/tags/tag4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V_{\rm eff}  = \frac{15 v^4}{16 r^7}\&#10;\nonumber&#10;\end{equation}&#10;\end{document}"/>
  <p:tag name="IGUANATEXSIZE" val="20"/>
</p:tagLst>
</file>

<file path=ppt/tags/tag4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i = &#10;\nonumber&#10;\end{equation}&#10;\end{document}"/>
  <p:tag name="IGUANATEXSIZE" val="20"/>
</p:tagLst>
</file>

<file path=ppt/tags/tag4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dots &#10;\nonumber&#10;\end{equation}&#10;\end{document}"/>
  <p:tag name="IGUANATEXSIZE" val="20"/>
</p:tagLst>
</file>

<file path=ppt/tags/tag4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ds^2 = -2 dx^+ dx^- + \sum_{\mu=1}^{9}dx^{\mu}dx^{\mu}&#10;-\left( &#10;\frac{\mu^2}{9} \sum_{i=1}^3 x^ix^i+ &#10;\frac{\mu^2}{36}\sum_{m=4}^9 x^m x^m&#10;\right)dx^+ dx^+&#10;\nonumber&#10;\end{equation}&#10;\end{document}"/>
  <p:tag name="IGUANATEXSIZE" val="20"/>
</p:tagLst>
</file>

<file path=ppt/tags/tag4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int dt {\rm Tr}&#10;\left(&#10;\frac{1}{2}(DX_{\mu})^2 &#10;- \frac{1}{2}(\mu X_i - \frac{i}{2}\epsilon_{ijk}[X^i,X^j])^2&#10;-\frac{\mu^2}{8}X_m^2 +\frac{1}{2}[X^i, X_m]^2&#10;+\frac{1}{4}[X^n, X_m]^2&#10;\right)&#10;\nonumber&#10;\end{equation}&#10;\end{document}"/>
  <p:tag name="IGUANATEXSIZE" val="20"/>
</p:tagLst>
</file>

<file path=ppt/tags/tag4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int d^2 \sigma  \left( &#10;\frac{1}{4}\{X^{\mu}, X^{\nu}\}^2 +&#10;\bar{\Psi}\Gamma_{\mu}\{X^{\mu}, \Psi \}&#10;\right)&#10;\nonumber&#10;\end{equation}&#10;\end{document}"/>
  <p:tag name="IGUANATEXSIZE" val="20"/>
</p:tagLst>
</file>

<file path=ppt/tags/tag4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rm Tr}  \left( &#10;-\frac{1}{4}[X^{\mu}, X^{\nu}]^2 +&#10;i\bar{\Psi}\Gamma_{\mu}[X^{\mu}, \Psi ]&#10;\right)&#10;\nonumber&#10;\end{equation}&#10;\end{document}"/>
  <p:tag name="IGUANATEXSIZE" val="20"/>
</p:tagLst>
</file>

<file path=ppt/tags/tag4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int dt {\rm Tr} \left[&#10;\frac{1}{2}(DX^{i})^2 &#10;+\frac{1}{4}[X^i, X^j]^2 &#10;+ i\Psi^{\rm T}D \Psi  -\Psi^{\rm T}\Gamma_i [X^i, \Psi]&#10;\right]&#10;\nonumber&#10;\end{equation}&#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x),f(x)\} =  \epsilon^{ij}  (\partial_i g(x) )&#10;(\partial_j f(x))&#10;\nonumber&#10;\end{equation}&#10;\end{document}"/>
  <p:tag name="IGUANATEXSIZE" val="20"/>
</p:tagLst>
</file>

<file path=ppt/tags/tag4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 =  \int d^2 \sigma  \left( &#10;-\frac{1}{4}[X^{\mu}, X^{\nu}]^2 +&#10;i\bar{\Psi}\Gamma_{\mu}[X^{\mu}, \Psi ]&#10;\right)&#10;\nonumber&#10;\end{equation}&#10;\end{document}"/>
  <p:tag name="IGUANATEXSIZE" val="20"/>
</p:tagLst>
</file>

<file path=ppt/tags/tag4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0 &#10;\nonumber&#10;\end{equation}&#10;\end{document}"/>
  <p:tag name="IGUANATEXSIZE" val="20"/>
</p:tagLst>
</file>

<file path=ppt/tags/tag4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ij}= {\rm Tr}\bar{X}^i \bar{X}^j &#10;\nonumber&#10;\end{equation}&#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x^i, f(x)\} =  \epsilon^{ij}&#10;(\partial_j f(x))&#10;\nonumber&#10;\end{equation}&#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2\pi \theta&#10;\nonumber&#10;\end{equation}&#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i}{\theta}&#10;[\hat{x}^i, \hat{f}(\hat{x})]&#10;=&#10;\int d^2 x \int \frac{d^2 k}{(2\pi)^2}&#10;\epsilon^{ij}&#10;\partial_j f(x) e^{-ik\cdot x} &#10;e^{ik\cdot \hat{x}}&#10;\nonumber&#10;\end{equation}&#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0;\int d^2 x \int \frac{d^2 k}{(2\pi)^2}&#10;\{ x^i , f(x)\}  e^{-ik\cdot x} &#10;e^{ik\cdot \hat{x}}&#10;\nonumber&#10;\end{equation}&#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 \; \} \leftrightarrow  \frac{1}{i\theta} [\;\; ,\; \;]&#10;\nonumber&#10;\end{equation}&#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10;= \int d^2 x \int \frac{d^2 k}{(2\pi)^2}&#10;f(x) e^{-ik\cdot x} &#10;e^{ik\cdot \hat{x}}&#10;\nonumber&#10;\end{equation}&#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hat{f}(\hat{x})&#10;= \int d^2 x f(x)&#10;\nonumber&#10;\end{equation}&#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10;\equiv 2 \pi \theta &#10;\int dq &#10;\langle  q | \cdot &#10;|q \rangle &#10;\nonumber&#10;\end{equation}&#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q  \rangle&#10;\nonumber&#10;\end{equation}&#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1&#10;\nonumber&#10;\end{equation}&#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1 | q \rangle = q | q \rangle &#10;\nonumber&#10;\end{equation}&#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 e^{i k \cdot \hat{x}}&#10;= 2\pi \theta &#10;\int dq &#10;\langle q | &#10;e^{ik_1 \hat{x^1}}e^{ik_2 \hat{x^2}}&#10;| q \rangle&#10;e^{\frac{i\theta }{2}k_1k_2}&#10;\nonumber&#10;\end{equation}&#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 = c+ c_{i}\hat{x}^i + &#10;c_{ij}\hat{x}^i\hat{x}^j + {\cdots }&#10;\nonumber&#10;\end{equation}&#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1 = \int \frac{dp}{2\pi \theta }&#10;|p \rangle \langle p | &#10;\nonumber&#10;\end{equation}&#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2\pi \theta &#10;\int dq &#10;\int \frac{dp}{2\pi \theta }&#10;e^{ik_1 q}&#10;e^{ik_2 p}&#10;e^{\frac{i\theta }{2}k_1k_2}&#10;\nonumber&#10;\end{equation}&#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2\pi \theta &#10;\int dq &#10;\int \frac{dp}{2\pi \theta}&#10;\langle q | &#10;e^{ik_1 \hat{x^1}}&#10;| p \rangle \langle p |&#10;e^{ik_2 \hat{x^2}}&#10;| q \rangle&#10;e^{\frac{i\theta }{2}k_1k_2}&#10;\nonumber&#10;\end{equation}&#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p  \rangle&#10;\nonumber&#10;\end{equation}&#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2&#10;\nonumber&#10;\end{equation}&#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2\pi)^2&#10;\delta^{(2)}(k)&#10;\nonumber&#10;\end{equation}&#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10;\hat{f}(\hat{x})&#10;= \int d^2 x \int \frac{d^2 k}{(2\pi)^2}&#10;f(x) e^{-ik\cdot x} &#10;{\rm Tr}&#10;e^{ik\cdot \hat{x}}&#10;\nonumber&#10;\end{equation}&#10;\end{document}"/>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int d^2 x \int d^2 k&#10;f(x) e^{-ik\cdot x} \delta^{(2)}(k)&#10;\nonumber&#10;\end{equation}&#10;\end{document}"/>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int d^2 x f(x) &#10;\nonumber&#10;\end{equation}&#10;\end{document}"/>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x ) \leftrightarrow \hat{f}&#10;\nonumber&#10;\end{equation}&#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n \rangle &#10;\nonumber&#10;\end{equation}&#10;\end{document}"/>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g(x ) \leftrightarrow \hat{g}&#10;\nonumber&#10;\end{equation}&#10;\end{document}"/>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leftrightarrow \hat{f}\hat{g}&#10;\nonumber&#10;\end{equation}&#10;\end{document}"/>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 * g(x)  \leftrightarrow \hat{f}\hat{g}&#10;\nonumber&#10;\end{equation}&#10;\end{document}"/>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10;= \int d^2 x \int \frac{d^2 k}{(2\pi)^2}&#10;f(x) e^{-ik\cdot x} &#10;e^{ik\cdot \hat{x}}&#10;\nonumber&#10;\end{equation}&#10;\end{document}"/>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g}(\hat{x})&#10;= \int d^2 x \int \frac{d^2 k}{(2\pi)^2}&#10;g(x) e^{-ik\cdot x} &#10;e^{ik\cdot \hat{x}}&#10;\nonumber&#10;\end{equation}&#10;\end{document}"/>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hat{g}(\hat{x})&#10;= \int d^2 x \int \frac{d^2 k}{(2\pi)^2}&#10;f*g(x) e^{-ik\cdot x} &#10;e^{ik\cdot \hat{x}}&#10;\nonumber&#10;\end{equation}&#10;\end{document}"/>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g(x) &#10;= &#10;\left.&#10;e^{\frac{i\theta }{2} \epsilon^{ij}&#10; \partial_i \tilde{\partial}_j    }&#10;f(x) g(\tilde{x}) &#10;\right|_{\tilde{x}=x}&#10;\nonumber&#10;\end{equation}&#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hat{g}(\hat{x})&#10;= &#10;\int d^2 x  \frac{d^2 k}{(2\pi)^2 } &#10; d^2 \tilde{x} \frac{d^2 \tilde{k}}{(2\pi)^2 } &#10;f(x)g(\tilde{x})&#10;e^{-ik\cdot x -i\tilde{k}\cdot \tilde{x}}&#10;e^{ik\cdot \hat{x}}&#10;e^{i\tilde{k} \cdot \hat{x}}&#10;\nonumber&#10;\end{equation}&#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e^{i(k+\tilde{k} )\cdot \hat{x} } &#10;e^{-\frac{i\theta }{2}  \epsilon^{ij}k_i \tilde{k_j}  }&#10;\nonumber&#10;\end{equation}&#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int d^2 x  \frac{d^2 k}{(2\pi)^2 } &#10; d^2 \tilde{x} \frac{d^2 \tilde{k}}{(2\pi)^2 } &#10;f(x)g(\tilde{x})&#10;\left(&#10;e^{\frac{i\theta }{2}\epsilon^{ij}\partial_i \tilde{\partial}_j }&#10;e^{-ik\cdot x -i\tilde{k}\cdot \tilde{x}}&#10;\right)&#10;e^{i(k+\tilde{k})\cdot \hat{x}}&#10;\nonumber&#10;\end{equation}&#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langle n | \hat{f}(\hat{x})  | n' \rangle&#10;\equiv f_{nn'}&#10;\nonumber&#10;\end{equation}&#10;\end{document}"/>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int d^2 x  \frac{d^2 k}{(2\pi)^2 } &#10; d^2 \tilde{x} \frac{d^2 \tilde{k}}{(2\pi)^2 } &#10;\left(&#10;e^{\frac{i\theta }{2}\epsilon^{ij}\partial_i \tilde{\partial}_j }&#10;f(x)g(\tilde{x})&#10;\right)&#10;e^{-ik\cdot x -i\tilde{k}\cdot \tilde{x}}&#10;e^{i(k+\tilde{k})\cdot \hat{x}}&#10;\nonumber&#10;\end{equation}&#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int d^2 x  \frac{d^2 k}{(2\pi)^2 } &#10; d^2 \tilde{x} \frac{d^2 \tilde{k}}{(2\pi)^2 } &#10;\left(&#10;e^{\frac{i\theta }{2}\epsilon^{ij}\partial_i \tilde{\partial}_j }&#10;f(x)g(\tilde{x})&#10;\right)&#10;e^{-ik\cdot x -i\tilde{k}\cdot (\tilde{x}-x)}&#10;e^{ik \cdot \hat{x}}&#10;\nonumber&#10;\end{equation}&#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k\rightarrow k-\tilde{k}&#10;\nonumber&#10;\end{equation}&#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int d^2 x  \frac{d^2 k}{(2\pi)^2 } &#10;\left(&#10;e^{\frac{i\theta }{2}\epsilon^{ij}\partial_i \tilde{\partial}_j }&#10;f(x)g(\tilde{x})&#10;\right)_{\tilde{x}=x}&#10;e^{-ik\cdot x }&#10;e^{ik \cdot \hat{x}}&#10;\nonumber&#10;\end{equation}&#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 * g(x) &#10;\nonumber&#10;\end{equation}&#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g(x) &#10;= &#10;\left.&#10;e^{\frac{i\theta }{2} \epsilon^{ij}&#10; \partial_i \tilde{\partial}_j    }&#10;f(x) g(\tilde{x}) &#10;\right|_{\tilde{x}=x}&#10;\nonumber&#10;\end{equation}&#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theta&#10;\nonumber&#10;\end{equation}&#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10;f(x)g(x)&#10;+ \frac{i\theta}{2}&#10;\{ f(x), g(x)\}&#10;+ \cdots&#10;\nonumber&#10;\end{equation}&#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g)*h&#10;= f*(g*h)&#10;\nonumber&#10;\end{equation}&#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g&#10;\neq g*f&#10;\nonumber&#10;\end{equation}&#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i,j=1,2)&#10;\nonumber&#10;\end{equation}&#10;\end{document}"/>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10;= \int d^2 x \int \frac{d^2 k}{(2\pi)^2}&#10;f(x) e^{-ik\cdot x} &#10;e^{ik\cdot \hat{x}}&#10;\nonumber&#10;\end{equation}&#10;\end{document}"/>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x}_1, \hat{x}_2] = i \theta&#10;\nonumber&#10;\end{equation}&#10;\end{document}"/>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frac{1}{i\theta}&#10;[\hat{x}^i, \hat{f}(\hat{x})]&#10;=&#10;\int d^2 x \int \frac{d^2 k}{(2\pi)^2}&#10;\{ x^i, f(x)\} e^{-ik\cdot x} &#10;e^{ik\cdot \hat{x}}&#10;\nonumber&#10;\end{equation}&#10;\end{document}"/>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rm Tr}\hat{f}(\hat{x})&#10;= \int d^2 x f(x)&#10;\nonumber&#10;\end{equation}&#10;\end{document}"/>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f}(\hat{x})\hat{g}(\hat{x})&#10;= \int d^2 x \int \frac{d^2 k}{(2\pi)^2}&#10;f*g(x) e^{-ik\cdot x} &#10;e^{ik\cdot \hat{x}}&#10;\nonumber&#10;\end{equation}&#10;\end{document}"/>
  <p:tag name="IGUANATEXSIZE" val="2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_0 = \int d^2 x   &#10;\left[&#10;\frac{1}{2}(\partial_i \phi)^2 + &#10;\frac{m^2}{2}\phi^2 +\frac{g}{4} \phi^4&#10;\right]&#10;\nonumber&#10;\end{equation}&#10;\end{document}"/>
  <p:tag name="IGUANATEXSIZE" val="2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 \int d^2 x   &#10;\left[&#10;\frac{1}{2}\{ x^i, \phi \}^2 + &#10;\frac{m^2}{2}\phi^2 +\frac{g}{4} \phi^4&#10;\right]&#10;\nonumber&#10;\end{equation}&#10;\end{document}"/>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_\theta = {\rm Tr} &#10;\left[&#10;- \frac{1}{2\theta^2}[ \hat{x}^i, \hat{\phi} ]^2 + &#10;\frac{m^2}{2}\hat{\phi}^2 +\frac{g}{4} \hat{\phi}^4&#10;\right]&#10;\nonumber&#10;\end{equation}&#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S_\theta = {\rm Tr} &#10;\left[&#10;- \frac{1}{2\theta^2}[ \hat{x}^i, \hat{\phi} ]^2 + &#10;\frac{m^2}{2}\hat{\phi}^2 +\frac{g}{4} \hat{\phi}^4&#10;\right]&#10;\nonumber&#10;\end{equation}&#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equation}&#10;\hat{\phi }(\hat{x})&#10;= \int d^2 x \int \frac{d^2 k}{(2\pi)^2}&#10;\phi (x) e^{-ik\cdot x} &#10;e^{ik\cdot \hat{x}}&#10;\nonumber&#10;\end{equation}&#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モジュール">
  <a:themeElements>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モジュール">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モジュー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17471</TotalTime>
  <Words>5796</Words>
  <Application>Microsoft Office PowerPoint</Application>
  <PresentationFormat>画面に合わせる (4:3)</PresentationFormat>
  <Paragraphs>696</Paragraphs>
  <Slides>104</Slides>
  <Notes>2</Notes>
  <HiddenSlides>0</HiddenSlides>
  <MMClips>0</MMClips>
  <ScaleCrop>false</ScaleCrop>
  <HeadingPairs>
    <vt:vector size="4" baseType="variant">
      <vt:variant>
        <vt:lpstr>テーマ</vt:lpstr>
      </vt:variant>
      <vt:variant>
        <vt:i4>1</vt:i4>
      </vt:variant>
      <vt:variant>
        <vt:lpstr>スライド タイトル</vt:lpstr>
      </vt:variant>
      <vt:variant>
        <vt:i4>104</vt:i4>
      </vt:variant>
    </vt:vector>
  </HeadingPairs>
  <TitlesOfParts>
    <vt:vector size="105" baseType="lpstr">
      <vt:lpstr>モジュール</vt:lpstr>
      <vt:lpstr>超弦理論と行列正則化</vt:lpstr>
      <vt:lpstr>導入</vt:lpstr>
      <vt:lpstr>数値計算と超弦理論？</vt:lpstr>
      <vt:lpstr>この講義の目的</vt:lpstr>
      <vt:lpstr>予定</vt:lpstr>
      <vt:lpstr>１．非可換空間と行列正則化</vt:lpstr>
      <vt:lpstr>非可換空間と行列正則化</vt:lpstr>
      <vt:lpstr>１-１．非可換平面</vt:lpstr>
      <vt:lpstr>非可換平面</vt:lpstr>
      <vt:lpstr>非可換平面上の場？</vt:lpstr>
      <vt:lpstr>関数と演算子のmapping</vt:lpstr>
      <vt:lpstr>関数と演算子のmapping</vt:lpstr>
      <vt:lpstr>二次の部分</vt:lpstr>
      <vt:lpstr>非可換平面上の微分</vt:lpstr>
      <vt:lpstr>非可換平面上の微分</vt:lpstr>
      <vt:lpstr>非可換平面上の微分</vt:lpstr>
      <vt:lpstr>非可換平面上の積分</vt:lpstr>
      <vt:lpstr>非可換平面上の積分</vt:lpstr>
      <vt:lpstr>スター積</vt:lpstr>
      <vt:lpstr>スター積</vt:lpstr>
      <vt:lpstr>スター積</vt:lpstr>
      <vt:lpstr>非可換平面のまとめ</vt:lpstr>
      <vt:lpstr>１-２．非可換平面上の場の理論</vt:lpstr>
      <vt:lpstr>非可換平面上の場の理論</vt:lpstr>
      <vt:lpstr>非可換平面上の場の理論</vt:lpstr>
      <vt:lpstr>非可換平面上の場の理論</vt:lpstr>
      <vt:lpstr>非可換平面上の場の理論</vt:lpstr>
      <vt:lpstr>UV/IR mixing</vt:lpstr>
      <vt:lpstr>UV/IR mixing</vt:lpstr>
      <vt:lpstr>Planar図</vt:lpstr>
      <vt:lpstr>UV/IR mixingまとめ</vt:lpstr>
      <vt:lpstr>１-３．行列正則化</vt:lpstr>
      <vt:lpstr>行列正則化</vt:lpstr>
      <vt:lpstr>非可換球面</vt:lpstr>
      <vt:lpstr>非可換球面</vt:lpstr>
      <vt:lpstr>非可換球面上の関数</vt:lpstr>
      <vt:lpstr>行列サイズとUVカットオフ</vt:lpstr>
      <vt:lpstr>通常の運動量カットオフ</vt:lpstr>
      <vt:lpstr>非可換球面上の微分</vt:lpstr>
      <vt:lpstr>非可換球面上の微分</vt:lpstr>
      <vt:lpstr>非可換球面上の微分</vt:lpstr>
      <vt:lpstr>ポアソン括弧</vt:lpstr>
      <vt:lpstr>非可換球面上の積分</vt:lpstr>
      <vt:lpstr>非可換球面上の積分</vt:lpstr>
      <vt:lpstr>代数構造の保存</vt:lpstr>
      <vt:lpstr>非可換球面のまとめ</vt:lpstr>
      <vt:lpstr>非可換トーラス</vt:lpstr>
      <vt:lpstr>非可換トーラス</vt:lpstr>
      <vt:lpstr>非可換トーラス上のＵＶcutoff</vt:lpstr>
      <vt:lpstr>非可換トーラス上の微分</vt:lpstr>
      <vt:lpstr>非可換トーラス上の積分</vt:lpstr>
      <vt:lpstr>行列正則化の定義（大雑把）</vt:lpstr>
      <vt:lpstr>場の理論の行列正則化</vt:lpstr>
      <vt:lpstr>UV/IR mixing ???</vt:lpstr>
      <vt:lpstr>前半のまとめ</vt:lpstr>
      <vt:lpstr>２. 弦理論やM理論の行列正則化　　　　  　</vt:lpstr>
      <vt:lpstr>２-１．超弦理論のレビュー</vt:lpstr>
      <vt:lpstr>弦理論とは？</vt:lpstr>
      <vt:lpstr>点粒子の作用</vt:lpstr>
      <vt:lpstr>点粒子の作用</vt:lpstr>
      <vt:lpstr>弦の作用</vt:lpstr>
      <vt:lpstr>弦の作用</vt:lpstr>
      <vt:lpstr>弦の作用</vt:lpstr>
      <vt:lpstr>弦の作用</vt:lpstr>
      <vt:lpstr>超弦理論のタイプ</vt:lpstr>
      <vt:lpstr>１０次元時空になる理由</vt:lpstr>
      <vt:lpstr>低エネルギー有効理論</vt:lpstr>
      <vt:lpstr>低エネルギー有効理論</vt:lpstr>
      <vt:lpstr>超弦理論の問題点とＭ理論</vt:lpstr>
      <vt:lpstr>Ｍ理論？</vt:lpstr>
      <vt:lpstr>M理論の低エネルギー有効理論</vt:lpstr>
      <vt:lpstr>２-２．Ｍ理論と行列正則化</vt:lpstr>
      <vt:lpstr>Ｍ理論とは？</vt:lpstr>
      <vt:lpstr>M theory = Matrix theory ?</vt:lpstr>
      <vt:lpstr>目標</vt:lpstr>
      <vt:lpstr>膜の理論</vt:lpstr>
      <vt:lpstr>膜の理論　Diffeoの固定</vt:lpstr>
      <vt:lpstr>膜の理論　拘束条件</vt:lpstr>
      <vt:lpstr>膜の理論　光円錐座標</vt:lpstr>
      <vt:lpstr>膜の理論　ハミルトニアン</vt:lpstr>
      <vt:lpstr>膜の理論　行列正則化</vt:lpstr>
      <vt:lpstr>拘束条件とゲージ場</vt:lpstr>
      <vt:lpstr>超対称化</vt:lpstr>
      <vt:lpstr>膜の不安定性</vt:lpstr>
      <vt:lpstr>膜の不安定性</vt:lpstr>
      <vt:lpstr>行列模型における不安定性</vt:lpstr>
      <vt:lpstr>行列模型における不安定性</vt:lpstr>
      <vt:lpstr>行列模型における不安定性</vt:lpstr>
      <vt:lpstr>２-３．ＢＦＳＳ行列模型</vt:lpstr>
      <vt:lpstr>BFSSの飛躍      [Banks-Fishler-Shenker-Susskind]</vt:lpstr>
      <vt:lpstr>行列模型は多体系？</vt:lpstr>
      <vt:lpstr>行列模型は多体系？</vt:lpstr>
      <vt:lpstr>行列模型における重力相互作用</vt:lpstr>
      <vt:lpstr>行列模型における重力相互作用</vt:lpstr>
      <vt:lpstr>行列のイメージ</vt:lpstr>
      <vt:lpstr>BMN行列模型</vt:lpstr>
      <vt:lpstr>IIB型行列模型</vt:lpstr>
      <vt:lpstr>行列模型のまとめ</vt:lpstr>
      <vt:lpstr>行列模型の利点</vt:lpstr>
      <vt:lpstr>３．行列模型の数値計算に 　　関連した仕事の紹介</vt:lpstr>
      <vt:lpstr>IKKT行列模型:４次元宇宙の出現</vt:lpstr>
      <vt:lpstr>BFSS行列模型: ゲージ/重力対応</vt:lpstr>
      <vt:lpstr>BFSS行列模型: ゲージ/重力対応</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Matrix Geometry And  Coherent states</dc:title>
  <dc:creator>Windows ユーザー</dc:creator>
  <cp:lastModifiedBy>Windows ユーザー</cp:lastModifiedBy>
  <cp:revision>410</cp:revision>
  <dcterms:created xsi:type="dcterms:W3CDTF">2015-01-26T00:37:40Z</dcterms:created>
  <dcterms:modified xsi:type="dcterms:W3CDTF">2015-08-28T00:19:44Z</dcterms:modified>
</cp:coreProperties>
</file>